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621" r:id="rId3"/>
    <p:sldId id="622" r:id="rId4"/>
    <p:sldId id="550" r:id="rId5"/>
    <p:sldId id="551" r:id="rId6"/>
    <p:sldId id="552" r:id="rId7"/>
    <p:sldId id="553" r:id="rId8"/>
    <p:sldId id="555" r:id="rId9"/>
    <p:sldId id="554" r:id="rId10"/>
    <p:sldId id="556" r:id="rId11"/>
    <p:sldId id="557" r:id="rId12"/>
    <p:sldId id="558" r:id="rId13"/>
    <p:sldId id="559" r:id="rId14"/>
    <p:sldId id="565" r:id="rId15"/>
    <p:sldId id="566" r:id="rId16"/>
    <p:sldId id="567" r:id="rId17"/>
    <p:sldId id="568" r:id="rId18"/>
    <p:sldId id="605" r:id="rId19"/>
    <p:sldId id="608" r:id="rId20"/>
    <p:sldId id="607" r:id="rId21"/>
    <p:sldId id="609" r:id="rId22"/>
    <p:sldId id="606" r:id="rId23"/>
    <p:sldId id="593" r:id="rId24"/>
    <p:sldId id="569" r:id="rId25"/>
    <p:sldId id="595" r:id="rId26"/>
    <p:sldId id="596" r:id="rId27"/>
    <p:sldId id="597" r:id="rId28"/>
    <p:sldId id="598" r:id="rId29"/>
    <p:sldId id="599" r:id="rId30"/>
    <p:sldId id="600" r:id="rId31"/>
    <p:sldId id="601" r:id="rId32"/>
    <p:sldId id="602" r:id="rId33"/>
    <p:sldId id="603" r:id="rId34"/>
    <p:sldId id="611" r:id="rId35"/>
    <p:sldId id="612" r:id="rId36"/>
    <p:sldId id="610" r:id="rId37"/>
    <p:sldId id="615" r:id="rId38"/>
    <p:sldId id="614" r:id="rId39"/>
    <p:sldId id="613" r:id="rId40"/>
    <p:sldId id="604" r:id="rId41"/>
    <p:sldId id="616" r:id="rId42"/>
    <p:sldId id="617" r:id="rId43"/>
    <p:sldId id="618" r:id="rId44"/>
    <p:sldId id="619" r:id="rId45"/>
    <p:sldId id="620" r:id="rId46"/>
  </p:sldIdLst>
  <p:sldSz cx="12192000" cy="6858000"/>
  <p:notesSz cx="6797675" cy="9926638"/>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FF"/>
    <a:srgbClr val="3333FF"/>
    <a:srgbClr val="CCD5EA"/>
    <a:srgbClr val="5B9BD5"/>
    <a:srgbClr val="0F6FC6"/>
    <a:srgbClr val="FF9900"/>
    <a:srgbClr val="0099CC"/>
    <a:srgbClr val="E7EBF5"/>
    <a:srgbClr val="CCECFF"/>
  </p:clrMru>
</p:presentationPr>
</file>

<file path=ppt/tableStyles.xml><?xml version="1.0" encoding="utf-8"?>
<a:tblStyleLst xmlns:a="http://schemas.openxmlformats.org/drawingml/2006/main" def="{5C22544A-7EE6-4342-B048-85BDC9FD1C3A}">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150" autoAdjust="0"/>
    <p:restoredTop sz="84050" autoAdjust="0"/>
  </p:normalViewPr>
  <p:slideViewPr>
    <p:cSldViewPr snapToGrid="0">
      <p:cViewPr>
        <p:scale>
          <a:sx n="75" d="100"/>
          <a:sy n="75" d="100"/>
        </p:scale>
        <p:origin x="-816" y="-5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F9A0B9D-1E4E-42E1-A746-3CEA5DF5D0F7}" type="datetimeFigureOut">
              <a:rPr lang="tr-TR"/>
              <a:pPr>
                <a:defRPr/>
              </a:pPr>
              <a:t>09.10.2016</a:t>
            </a:fld>
            <a:endParaRPr lang="tr-TR"/>
          </a:p>
        </p:txBody>
      </p:sp>
      <p:sp>
        <p:nvSpPr>
          <p:cNvPr id="4" name="3 Slayt Görüntüsü Yer Tutucusu"/>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76CA80E-F0D3-46A6-819C-6CB26A9D5B49}"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ayt Görüntüsü Yer Tutucusu 1"/>
          <p:cNvSpPr>
            <a:spLocks noGrp="1" noRot="1" noChangeAspect="1"/>
          </p:cNvSpPr>
          <p:nvPr>
            <p:ph type="sldImg"/>
          </p:nvPr>
        </p:nvSpPr>
        <p:spPr bwMode="auto">
          <a:noFill/>
          <a:ln>
            <a:solidFill>
              <a:srgbClr val="000000"/>
            </a:solidFill>
            <a:miter lim="800000"/>
            <a:headEnd/>
            <a:tailEnd/>
          </a:ln>
        </p:spPr>
      </p:sp>
      <p:sp>
        <p:nvSpPr>
          <p:cNvPr id="4403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4403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50D8D2-4E60-49B8-BA4B-FE69FDFF5467}" type="slidenum">
              <a:rPr lang="tr-TR">
                <a:cs typeface="Arial" charset="0"/>
              </a:rPr>
              <a:pPr fontAlgn="base">
                <a:spcBef>
                  <a:spcPct val="0"/>
                </a:spcBef>
                <a:spcAft>
                  <a:spcPct val="0"/>
                </a:spcAft>
                <a:defRPr/>
              </a:pPr>
              <a:t>1</a:t>
            </a:fld>
            <a:endParaRPr lang="tr-TR">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10</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11</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12</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13</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14</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15</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16</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17</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18</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19</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ayt Görüntüsü Yer Tutucusu 1"/>
          <p:cNvSpPr>
            <a:spLocks noGrp="1" noRot="1" noChangeAspect="1"/>
          </p:cNvSpPr>
          <p:nvPr>
            <p:ph type="sldImg"/>
          </p:nvPr>
        </p:nvSpPr>
        <p:spPr bwMode="auto">
          <a:noFill/>
          <a:ln>
            <a:solidFill>
              <a:srgbClr val="000000"/>
            </a:solidFill>
            <a:miter lim="800000"/>
            <a:headEnd/>
            <a:tailEnd/>
          </a:ln>
        </p:spPr>
      </p:sp>
      <p:sp>
        <p:nvSpPr>
          <p:cNvPr id="4403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4403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50D8D2-4E60-49B8-BA4B-FE69FDFF5467}" type="slidenum">
              <a:rPr lang="tr-TR">
                <a:cs typeface="Arial" charset="0"/>
              </a:rPr>
              <a:pPr fontAlgn="base">
                <a:spcBef>
                  <a:spcPct val="0"/>
                </a:spcBef>
                <a:spcAft>
                  <a:spcPct val="0"/>
                </a:spcAft>
                <a:defRPr/>
              </a:pPr>
              <a:t>2</a:t>
            </a:fld>
            <a:endParaRPr lang="tr-TR">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20</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21</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22</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23</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24</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25</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26</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27</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28</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29</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30</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31</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32</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33</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34</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35</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36</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37</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38</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39</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4</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40</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41</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42</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43</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44</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5</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6</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7</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8</a:t>
            </a:fld>
            <a:endParaRPr lang="tr-TR"/>
          </a:p>
        </p:txBody>
      </p:sp>
    </p:spTree>
    <p:extLst>
      <p:ext uri="{BB962C8B-B14F-4D97-AF65-F5344CB8AC3E}">
        <p14:creationId xmlns="" xmlns:p14="http://schemas.microsoft.com/office/powerpoint/2010/main" val="412148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60AD9B3-33AB-42F2-A054-81302BCA4272}" type="slidenum">
              <a:rPr lang="tr-TR" smtClean="0"/>
              <a:pPr/>
              <a:t>9</a:t>
            </a:fld>
            <a:endParaRPr lang="tr-TR"/>
          </a:p>
        </p:txBody>
      </p:sp>
    </p:spTree>
    <p:extLst>
      <p:ext uri="{BB962C8B-B14F-4D97-AF65-F5344CB8AC3E}">
        <p14:creationId xmlns="" xmlns:p14="http://schemas.microsoft.com/office/powerpoint/2010/main" val="412148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pPr>
              <a:defRPr/>
            </a:pPr>
            <a:fld id="{7AFAB7A2-C8E1-44DC-9E2B-FC8BC556F1DA}" type="datetime1">
              <a:rPr lang="tr-TR"/>
              <a:pPr>
                <a:defRPr/>
              </a:pPr>
              <a:t>09.10.2016</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45F6E4C1-1F11-42F3-BC8F-4C97A1795E74}"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240D5F90-E05C-4D72-93E7-CDE7F5D0E1A4}" type="datetime1">
              <a:rPr lang="tr-TR"/>
              <a:pPr>
                <a:defRPr/>
              </a:pPr>
              <a:t>09.10.2016</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D6630E7E-BB55-4916-9829-605C3E044FAE}"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157FEFD3-1D9D-43CC-BD55-CA48F3945C27}" type="datetime1">
              <a:rPr lang="tr-TR"/>
              <a:pPr>
                <a:defRPr/>
              </a:pPr>
              <a:t>09.10.2016</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70B30A67-6387-4BEC-A03E-AFAEF758C532}"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E3C306E2-77FA-4463-97BC-C622A0589D3E}" type="datetimeFigureOut">
              <a:rPr lang="tr-TR"/>
              <a:pPr>
                <a:defRPr/>
              </a:pPr>
              <a:t>09.10.2016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F7A69B73-E353-46FB-96E2-EC1B5BDC19A3}" type="slidenum">
              <a:rPr lang="tr-TR" altLang="tr-TR"/>
              <a:pPr>
                <a:defRPr/>
              </a:pPr>
              <a:t>‹#›</a:t>
            </a:fld>
            <a:endParaRPr lang="tr-TR" alt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821F28F-2083-4BCC-96BB-ED5053CC9950}" type="datetimeFigureOut">
              <a:rPr lang="tr-TR"/>
              <a:pPr>
                <a:defRPr/>
              </a:pPr>
              <a:t>09.10.2016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C9B0F9F2-85E9-4428-A31C-914A4639DF09}" type="slidenum">
              <a:rPr lang="tr-TR" altLang="tr-TR"/>
              <a:pPr>
                <a:defRPr/>
              </a:pPr>
              <a:t>‹#›</a:t>
            </a:fld>
            <a:endParaRPr lang="tr-TR" alt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A250663E-7C31-4317-A7CD-A3DCD83A543B}" type="datetimeFigureOut">
              <a:rPr lang="tr-TR"/>
              <a:pPr>
                <a:defRPr/>
              </a:pPr>
              <a:t>09.10.2016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036D0EE2-48A7-4144-AF24-2A609841D208}" type="slidenum">
              <a:rPr lang="tr-TR" altLang="tr-TR"/>
              <a:pPr>
                <a:defRPr/>
              </a:pPr>
              <a:t>‹#›</a:t>
            </a:fld>
            <a:endParaRPr lang="tr-TR" alt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B72593D4-1C64-4CF5-8213-5B7CFB6E45F8}" type="datetimeFigureOut">
              <a:rPr lang="tr-TR"/>
              <a:pPr>
                <a:defRPr/>
              </a:pPr>
              <a:t>09.10.2016</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DC00A062-F46D-4ECD-9307-172402351D9C}" type="slidenum">
              <a:rPr lang="tr-TR" altLang="tr-TR"/>
              <a:pPr>
                <a:defRPr/>
              </a:pPr>
              <a:t>‹#›</a:t>
            </a:fld>
            <a:endParaRPr lang="tr-TR" alt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3435C5A4-36E5-4671-AAF0-657AC32AFF41}" type="datetimeFigureOut">
              <a:rPr lang="tr-TR"/>
              <a:pPr>
                <a:defRPr/>
              </a:pPr>
              <a:t>09.10.2016</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CDAEF668-89DF-480D-955A-5FEFF37A47AF}" type="slidenum">
              <a:rPr lang="tr-TR" altLang="tr-TR"/>
              <a:pPr>
                <a:defRPr/>
              </a:pPr>
              <a:t>‹#›</a:t>
            </a:fld>
            <a:endParaRPr lang="tr-TR" altLang="tr-T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35626E73-7F3B-4608-97D2-41D9163CD14B}" type="datetimeFigureOut">
              <a:rPr lang="tr-TR"/>
              <a:pPr>
                <a:defRPr/>
              </a:pPr>
              <a:t>09.10.2016</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BB59D39A-FFF1-4660-94C3-E1F481CA1F67}" type="slidenum">
              <a:rPr lang="tr-TR" altLang="tr-TR"/>
              <a:pPr>
                <a:defRPr/>
              </a:pPr>
              <a:t>‹#›</a:t>
            </a:fld>
            <a:endParaRPr lang="tr-TR" altLang="tr-T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B506F52B-A195-47B5-9671-3E85312C5D7C}" type="datetimeFigureOut">
              <a:rPr lang="tr-TR"/>
              <a:pPr>
                <a:defRPr/>
              </a:pPr>
              <a:t>09.10.2016</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D1ED2219-E5C6-4FB6-BA48-4534EEAD9A1B}" type="slidenum">
              <a:rPr lang="tr-TR" altLang="tr-TR"/>
              <a:pPr>
                <a:defRPr/>
              </a:pPr>
              <a:t>‹#›</a:t>
            </a:fld>
            <a:endParaRPr lang="tr-TR" altLang="tr-T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37A7AD44-B9CF-4254-A050-66556F2BCBA9}" type="datetimeFigureOut">
              <a:rPr lang="tr-TR"/>
              <a:pPr>
                <a:defRPr/>
              </a:pPr>
              <a:t>09.10.2016</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A2F5F5A1-984B-4F06-8741-F0AADD9235B8}" type="slidenum">
              <a:rPr lang="tr-TR" altLang="tr-TR"/>
              <a:pPr>
                <a:defRPr/>
              </a:pPr>
              <a:t>‹#›</a:t>
            </a:fld>
            <a:endParaRPr lang="tr-TR" alt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313E81FB-56EF-4E9E-8621-D2506C39BBA6}" type="datetime1">
              <a:rPr lang="tr-TR"/>
              <a:pPr>
                <a:defRPr/>
              </a:pPr>
              <a:t>09.10.2016</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F1C5F995-53F5-4923-8274-BEDB2F1D3BC7}" type="slidenum">
              <a:rPr lang="tr-TR"/>
              <a:pPr>
                <a:defRPr/>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A1EEDBFD-8617-40D8-A967-EE38DAB3DD68}" type="datetimeFigureOut">
              <a:rPr lang="tr-TR"/>
              <a:pPr>
                <a:defRPr/>
              </a:pPr>
              <a:t>09.10.2016</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D0A01DEF-7CC1-4AA8-82ED-79ED863B7D0D}" type="slidenum">
              <a:rPr lang="tr-TR" altLang="tr-TR"/>
              <a:pPr>
                <a:defRPr/>
              </a:pPr>
              <a:t>‹#›</a:t>
            </a:fld>
            <a:endParaRPr lang="tr-TR" altLang="tr-T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E7723FC-B530-4FD0-877A-5DA6D657B53C}" type="datetimeFigureOut">
              <a:rPr lang="tr-TR"/>
              <a:pPr>
                <a:defRPr/>
              </a:pPr>
              <a:t>09.10.2016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A8EF201B-8669-4836-815B-63423B7F8B2C}" type="slidenum">
              <a:rPr lang="tr-TR" altLang="tr-TR"/>
              <a:pPr>
                <a:defRPr/>
              </a:pPr>
              <a:t>‹#›</a:t>
            </a:fld>
            <a:endParaRPr lang="tr-TR" alt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4639"/>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9FA75AE-80FC-4C8F-AA2C-DDE98F6D8AD8}" type="datetimeFigureOut">
              <a:rPr lang="tr-TR"/>
              <a:pPr>
                <a:defRPr/>
              </a:pPr>
              <a:t>09.10.2016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fontAlgn="auto">
              <a:spcBef>
                <a:spcPts val="0"/>
              </a:spcBef>
              <a:spcAft>
                <a:spcPts val="0"/>
              </a:spcAft>
              <a:defRPr>
                <a:cs typeface="+mn-cs"/>
              </a:defRPr>
            </a:lvl1pPr>
          </a:lstStyle>
          <a:p>
            <a:pPr>
              <a:defRPr/>
            </a:pPr>
            <a:fld id="{08AAC116-9629-4400-B913-23FEF8757F64}" type="slidenum">
              <a:rPr lang="tr-TR" altLang="tr-TR"/>
              <a:pPr>
                <a:defRPr/>
              </a:pPr>
              <a:t>‹#›</a:t>
            </a:fld>
            <a:endParaRPr lang="tr-TR" alt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914400" y="609600"/>
            <a:ext cx="103632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lvl1pPr>
          </a:lstStyle>
          <a:p>
            <a:pPr>
              <a:defRPr/>
            </a:pPr>
            <a:fld id="{E5E74D97-F0C4-4DC5-A798-2FA0C63DBD9F}" type="datetime9">
              <a:rPr lang="tr-TR"/>
              <a:pPr>
                <a:defRPr/>
              </a:pPr>
              <a:t>09.10.2016 21:49:17</a:t>
            </a:fld>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slayt1</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6D19DC18-A007-4B28-B630-C3F7F0EA3239}" type="slidenum">
              <a:rPr lang="tr-TR" altLang="tr-TR"/>
              <a:pPr>
                <a:defRPr/>
              </a:pPr>
              <a:t>‹#›</a:t>
            </a:fld>
            <a:endParaRPr lang="tr-TR" altLang="tr-TR"/>
          </a:p>
        </p:txBody>
      </p:sp>
    </p:spTree>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1_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09600" y="274639"/>
            <a:ext cx="109728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Veri Yer Tutucusu 2"/>
          <p:cNvSpPr>
            <a:spLocks noGrp="1"/>
          </p:cNvSpPr>
          <p:nvPr>
            <p:ph type="dt" sz="half" idx="10"/>
          </p:nvPr>
        </p:nvSpPr>
        <p:spPr/>
        <p:txBody>
          <a:bodyPr/>
          <a:lstStyle>
            <a:lvl1pPr>
              <a:defRPr/>
            </a:lvl1pPr>
          </a:lstStyle>
          <a:p>
            <a:pPr>
              <a:defRPr/>
            </a:pPr>
            <a:fld id="{14B563CF-D303-4BBB-B147-32C9373F4D9A}" type="datetimeFigureOut">
              <a:rPr lang="tr-TR"/>
              <a:pPr>
                <a:defRPr/>
              </a:pPr>
              <a:t>09.10.2016</a:t>
            </a:fld>
            <a:endParaRPr lang="tr-TR"/>
          </a:p>
        </p:txBody>
      </p:sp>
      <p:sp>
        <p:nvSpPr>
          <p:cNvPr id="4" name="Altbilgi Yer Tutucusu 3"/>
          <p:cNvSpPr>
            <a:spLocks noGrp="1"/>
          </p:cNvSpPr>
          <p:nvPr>
            <p:ph type="ftr" sz="quarter" idx="11"/>
          </p:nvPr>
        </p:nvSpPr>
        <p:spPr/>
        <p:txBody>
          <a:bodyPr/>
          <a:lstStyle>
            <a:lvl1pPr>
              <a:defRPr/>
            </a:lvl1pPr>
          </a:lstStyle>
          <a:p>
            <a:pPr>
              <a:defRPr/>
            </a:pPr>
            <a:endParaRPr lang="tr-TR"/>
          </a:p>
        </p:txBody>
      </p:sp>
      <p:sp>
        <p:nvSpPr>
          <p:cNvPr id="5" name="Slayt Numarası Yer Tutucusu 4"/>
          <p:cNvSpPr>
            <a:spLocks noGrp="1"/>
          </p:cNvSpPr>
          <p:nvPr>
            <p:ph type="sldNum" sz="quarter" idx="12"/>
          </p:nvPr>
        </p:nvSpPr>
        <p:spPr/>
        <p:txBody>
          <a:bodyPr/>
          <a:lstStyle>
            <a:lvl1pPr fontAlgn="auto">
              <a:spcBef>
                <a:spcPts val="0"/>
              </a:spcBef>
              <a:spcAft>
                <a:spcPts val="0"/>
              </a:spcAft>
              <a:defRPr>
                <a:cs typeface="+mn-cs"/>
              </a:defRPr>
            </a:lvl1pPr>
          </a:lstStyle>
          <a:p>
            <a:pPr>
              <a:defRPr/>
            </a:pPr>
            <a:fld id="{8C560900-8914-4E32-B22A-7CAC76BBCDB2}" type="slidenum">
              <a:rPr lang="tr-TR" altLang="tr-TR"/>
              <a:pPr>
                <a:defRPr/>
              </a:pPr>
              <a:t>‹#›</a:t>
            </a:fld>
            <a:endParaRPr lang="tr-TR" alt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pPr>
              <a:defRPr/>
            </a:pPr>
            <a:fld id="{736B26E8-E38E-42CF-B3EC-0866A8F5DB56}" type="datetime1">
              <a:rPr lang="tr-TR"/>
              <a:pPr>
                <a:defRPr/>
              </a:pPr>
              <a:t>09.10.2016</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029BBE28-18F2-4A6F-B25A-48BAF6705CCC}"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a:lvl1pPr>
          </a:lstStyle>
          <a:p>
            <a:pPr>
              <a:defRPr/>
            </a:pPr>
            <a:fld id="{2053C81F-9E1F-45DE-BF44-999BE367AA4F}" type="datetime1">
              <a:rPr lang="tr-TR"/>
              <a:pPr>
                <a:defRPr/>
              </a:pPr>
              <a:t>09.10.2016</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0EDDF75E-8006-4403-8913-2F32CFEF25E2}"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3"/>
          <p:cNvSpPr>
            <a:spLocks noGrp="1"/>
          </p:cNvSpPr>
          <p:nvPr>
            <p:ph type="dt" sz="half" idx="10"/>
          </p:nvPr>
        </p:nvSpPr>
        <p:spPr/>
        <p:txBody>
          <a:bodyPr/>
          <a:lstStyle>
            <a:lvl1pPr>
              <a:defRPr/>
            </a:lvl1pPr>
          </a:lstStyle>
          <a:p>
            <a:pPr>
              <a:defRPr/>
            </a:pPr>
            <a:fld id="{E672ED3C-8F2E-466F-800B-CEC3161A8706}" type="datetime1">
              <a:rPr lang="tr-TR"/>
              <a:pPr>
                <a:defRPr/>
              </a:pPr>
              <a:t>09.10.2016</a:t>
            </a:fld>
            <a:endParaRPr lang="tr-TR"/>
          </a:p>
        </p:txBody>
      </p:sp>
      <p:sp>
        <p:nvSpPr>
          <p:cNvPr id="8" name="Altbilgi Yer Tutucusu 4"/>
          <p:cNvSpPr>
            <a:spLocks noGrp="1"/>
          </p:cNvSpPr>
          <p:nvPr>
            <p:ph type="ftr" sz="quarter" idx="11"/>
          </p:nvPr>
        </p:nvSpPr>
        <p:spPr/>
        <p:txBody>
          <a:bodyPr/>
          <a:lstStyle>
            <a:lvl1pPr>
              <a:defRPr/>
            </a:lvl1pPr>
          </a:lstStyle>
          <a:p>
            <a:pPr>
              <a:defRPr/>
            </a:pPr>
            <a:endParaRPr lang="tr-TR"/>
          </a:p>
        </p:txBody>
      </p:sp>
      <p:sp>
        <p:nvSpPr>
          <p:cNvPr id="9" name="Slayt Numarası Yer Tutucusu 5"/>
          <p:cNvSpPr>
            <a:spLocks noGrp="1"/>
          </p:cNvSpPr>
          <p:nvPr>
            <p:ph type="sldNum" sz="quarter" idx="12"/>
          </p:nvPr>
        </p:nvSpPr>
        <p:spPr/>
        <p:txBody>
          <a:bodyPr/>
          <a:lstStyle>
            <a:lvl1pPr>
              <a:defRPr/>
            </a:lvl1pPr>
          </a:lstStyle>
          <a:p>
            <a:pPr>
              <a:defRPr/>
            </a:pPr>
            <a:fld id="{1B61E40F-8B54-472C-A0E3-D8D16CC2E03B}"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3"/>
          <p:cNvSpPr>
            <a:spLocks noGrp="1"/>
          </p:cNvSpPr>
          <p:nvPr>
            <p:ph type="dt" sz="half" idx="10"/>
          </p:nvPr>
        </p:nvSpPr>
        <p:spPr/>
        <p:txBody>
          <a:bodyPr/>
          <a:lstStyle>
            <a:lvl1pPr>
              <a:defRPr/>
            </a:lvl1pPr>
          </a:lstStyle>
          <a:p>
            <a:pPr>
              <a:defRPr/>
            </a:pPr>
            <a:fld id="{F178E0D0-EF79-4629-A97B-691F4CFB60A9}" type="datetime1">
              <a:rPr lang="tr-TR"/>
              <a:pPr>
                <a:defRPr/>
              </a:pPr>
              <a:t>09.10.2016</a:t>
            </a:fld>
            <a:endParaRPr lang="tr-TR"/>
          </a:p>
        </p:txBody>
      </p:sp>
      <p:sp>
        <p:nvSpPr>
          <p:cNvPr id="4" name="Altbilgi Yer Tutucusu 4"/>
          <p:cNvSpPr>
            <a:spLocks noGrp="1"/>
          </p:cNvSpPr>
          <p:nvPr>
            <p:ph type="ftr" sz="quarter" idx="11"/>
          </p:nvPr>
        </p:nvSpPr>
        <p:spPr/>
        <p:txBody>
          <a:bodyPr/>
          <a:lstStyle>
            <a:lvl1pPr>
              <a:defRPr/>
            </a:lvl1pPr>
          </a:lstStyle>
          <a:p>
            <a:pPr>
              <a:defRPr/>
            </a:pPr>
            <a:endParaRPr lang="tr-TR"/>
          </a:p>
        </p:txBody>
      </p:sp>
      <p:sp>
        <p:nvSpPr>
          <p:cNvPr id="5" name="Slayt Numarası Yer Tutucusu 5"/>
          <p:cNvSpPr>
            <a:spLocks noGrp="1"/>
          </p:cNvSpPr>
          <p:nvPr>
            <p:ph type="sldNum" sz="quarter" idx="12"/>
          </p:nvPr>
        </p:nvSpPr>
        <p:spPr/>
        <p:txBody>
          <a:bodyPr/>
          <a:lstStyle>
            <a:lvl1pPr>
              <a:defRPr/>
            </a:lvl1pPr>
          </a:lstStyle>
          <a:p>
            <a:pPr>
              <a:defRPr/>
            </a:pPr>
            <a:fld id="{33E682D5-EB5A-49B6-A279-AA7F396F4FCC}"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fld id="{342BAA73-524C-4C99-8B7E-6BB54E0AB605}" type="datetime1">
              <a:rPr lang="tr-TR"/>
              <a:pPr>
                <a:defRPr/>
              </a:pPr>
              <a:t>09.10.2016</a:t>
            </a:fld>
            <a:endParaRPr lang="tr-TR"/>
          </a:p>
        </p:txBody>
      </p:sp>
      <p:sp>
        <p:nvSpPr>
          <p:cNvPr id="3" name="Altbilgi Yer Tutucusu 4"/>
          <p:cNvSpPr>
            <a:spLocks noGrp="1"/>
          </p:cNvSpPr>
          <p:nvPr>
            <p:ph type="ftr" sz="quarter" idx="11"/>
          </p:nvPr>
        </p:nvSpPr>
        <p:spPr/>
        <p:txBody>
          <a:bodyPr/>
          <a:lstStyle>
            <a:lvl1pPr>
              <a:defRPr/>
            </a:lvl1pPr>
          </a:lstStyle>
          <a:p>
            <a:pPr>
              <a:defRPr/>
            </a:pPr>
            <a:endParaRPr lang="tr-TR"/>
          </a:p>
        </p:txBody>
      </p:sp>
      <p:sp>
        <p:nvSpPr>
          <p:cNvPr id="4" name="Slayt Numarası Yer Tutucusu 5"/>
          <p:cNvSpPr>
            <a:spLocks noGrp="1"/>
          </p:cNvSpPr>
          <p:nvPr>
            <p:ph type="sldNum" sz="quarter" idx="12"/>
          </p:nvPr>
        </p:nvSpPr>
        <p:spPr/>
        <p:txBody>
          <a:bodyPr/>
          <a:lstStyle>
            <a:lvl1pPr>
              <a:defRPr/>
            </a:lvl1pPr>
          </a:lstStyle>
          <a:p>
            <a:pPr>
              <a:defRPr/>
            </a:pPr>
            <a:fld id="{34F860ED-6AD0-4BE7-AF2D-9FA4E313D6FF}"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341943F1-9BDD-4643-BE76-37E7D23FFCC8}" type="datetime1">
              <a:rPr lang="tr-TR"/>
              <a:pPr>
                <a:defRPr/>
              </a:pPr>
              <a:t>09.10.2016</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FC3228DB-0F56-4F65-8820-3C0D43789988}"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973E509A-3788-48DC-8EFE-7E8DE1124C65}" type="datetime1">
              <a:rPr lang="tr-TR"/>
              <a:pPr>
                <a:defRPr/>
              </a:pPr>
              <a:t>09.10.2016</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B9A98FD5-5397-438B-B749-431332B67BE6}"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A0040A8-8EDB-4644-AB0C-C1AB7B5F7683}" type="datetime1">
              <a:rPr lang="tr-TR"/>
              <a:pPr>
                <a:defRPr/>
              </a:pPr>
              <a:t>09.10.2016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7E68740-0DC2-4F3B-8C45-CB2456725183}"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711" r:id="rId1"/>
    <p:sldLayoutId id="2147483710" r:id="rId2"/>
    <p:sldLayoutId id="2147483709" r:id="rId3"/>
    <p:sldLayoutId id="2147483708" r:id="rId4"/>
    <p:sldLayoutId id="2147483707" r:id="rId5"/>
    <p:sldLayoutId id="2147483706" r:id="rId6"/>
    <p:sldLayoutId id="2147483705" r:id="rId7"/>
    <p:sldLayoutId id="2147483704" r:id="rId8"/>
    <p:sldLayoutId id="2147483703" r:id="rId9"/>
    <p:sldLayoutId id="2147483702" r:id="rId10"/>
    <p:sldLayoutId id="214748370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1 Başlık Yer Tutucusu"/>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3315" name="2 Metin Yer Tutucusu"/>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2D50109-40DA-4FE4-909B-8CB4D5A1B32C}" type="datetimeFigureOut">
              <a:rPr lang="tr-TR"/>
              <a:pPr>
                <a:defRPr/>
              </a:pPr>
              <a:t>09.10.2016</a:t>
            </a:fld>
            <a:endParaRPr lang="tr-TR"/>
          </a:p>
        </p:txBody>
      </p:sp>
      <p:sp>
        <p:nvSpPr>
          <p:cNvPr id="5" name="4 Altbilgi Yer Tutucusu"/>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pPr>
              <a:defRPr/>
            </a:pPr>
            <a:fld id="{1D6B2610-952F-4B3A-9B9A-D45F911DB640}"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0972U4sjPAhULWhoKHa3dCf8QjRwIBw&amp;url=http://mitso.org.tr/toplanti-salonlarimiz/&amp;psig=AFQjCNGUyZYgLEWANuAm5nXNe_YvzljhBA&amp;ust=1475932117456794"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www.google.com.tr/url?sa=i&amp;rct=j&amp;q=&amp;esrc=s&amp;source=images&amp;cd=&amp;cad=rja&amp;uact=8&amp;ved=0ahUKEwi10uuY7M_NAhXH7BQKHeDDChoQjRwIBw&amp;url=http://www.delinetciler.org/photoshop/158389-turk-bayragi-logolari.html&amp;psig=AFQjCNELu3VJU5-d4Xfvw1V9CCob1Vm0uQ&amp;ust=1467379337977738"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google.com.tr/url?sa=i&amp;rct=j&amp;q=&amp;esrc=s&amp;source=images&amp;cd=&amp;cad=rja&amp;uact=8&amp;ved=0ahUKEwi10uuY7M_NAhXH7BQKHeDDChoQjRwIBw&amp;url=http://www.delinetciler.org/photoshop/158389-turk-bayragi-logolari.html&amp;psig=AFQjCNELu3VJU5-d4Xfvw1V9CCob1Vm0uQ&amp;ust=146737933797773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050" name="Picture 2" descr="toplantı ile ilgili görsel sonucu">
            <a:hlinkClick r:id="rId3"/>
          </p:cNvPr>
          <p:cNvPicPr>
            <a:picLocks noChangeAspect="1" noChangeArrowheads="1"/>
          </p:cNvPicPr>
          <p:nvPr/>
        </p:nvPicPr>
        <p:blipFill>
          <a:blip r:embed="rId4"/>
          <a:srcRect/>
          <a:stretch>
            <a:fillRect/>
          </a:stretch>
        </p:blipFill>
        <p:spPr bwMode="auto">
          <a:xfrm>
            <a:off x="1" y="0"/>
            <a:ext cx="12192000" cy="6858000"/>
          </a:xfrm>
          <a:prstGeom prst="rect">
            <a:avLst/>
          </a:prstGeom>
          <a:noFill/>
        </p:spPr>
      </p:pic>
      <p:sp>
        <p:nvSpPr>
          <p:cNvPr id="43009" name="Unvan 1"/>
          <p:cNvSpPr txBox="1">
            <a:spLocks/>
          </p:cNvSpPr>
          <p:nvPr/>
        </p:nvSpPr>
        <p:spPr bwMode="auto">
          <a:xfrm>
            <a:off x="4244975" y="268288"/>
            <a:ext cx="7751763" cy="3403600"/>
          </a:xfrm>
          <a:prstGeom prst="rect">
            <a:avLst/>
          </a:prstGeom>
          <a:noFill/>
          <a:ln w="9525">
            <a:noFill/>
            <a:miter lim="800000"/>
            <a:headEnd/>
            <a:tailEnd/>
          </a:ln>
        </p:spPr>
        <p:txBody>
          <a:bodyPr anchor="ctr"/>
          <a:lstStyle/>
          <a:p>
            <a:pPr algn="ctr">
              <a:lnSpc>
                <a:spcPct val="90000"/>
              </a:lnSpc>
            </a:pPr>
            <a:endParaRPr lang="tr-TR" sz="4800">
              <a:solidFill>
                <a:srgbClr val="FFFF00"/>
              </a:solidFill>
              <a:latin typeface="Calibri Light" pitchFamily="34" charset="0"/>
            </a:endParaRPr>
          </a:p>
        </p:txBody>
      </p:sp>
      <p:sp>
        <p:nvSpPr>
          <p:cNvPr id="43010" name="Unvan 1"/>
          <p:cNvSpPr txBox="1">
            <a:spLocks/>
          </p:cNvSpPr>
          <p:nvPr/>
        </p:nvSpPr>
        <p:spPr bwMode="auto">
          <a:xfrm>
            <a:off x="304801" y="2006600"/>
            <a:ext cx="11793538" cy="2692400"/>
          </a:xfrm>
          <a:prstGeom prst="rect">
            <a:avLst/>
          </a:prstGeom>
          <a:noFill/>
          <a:ln w="9525">
            <a:noFill/>
            <a:miter lim="800000"/>
            <a:headEnd/>
            <a:tailEnd/>
          </a:ln>
        </p:spPr>
        <p:txBody>
          <a:bodyPr anchor="ctr"/>
          <a:lstStyle/>
          <a:p>
            <a:pPr algn="ctr">
              <a:lnSpc>
                <a:spcPct val="90000"/>
              </a:lnSpc>
            </a:pPr>
            <a:r>
              <a:rPr lang="tr-TR" sz="3600" b="1" dirty="0" smtClean="0">
                <a:solidFill>
                  <a:srgbClr val="FFFF00"/>
                </a:solidFill>
                <a:latin typeface="Times New Roman" pitchFamily="18" charset="0"/>
                <a:cs typeface="Times New Roman" pitchFamily="18" charset="0"/>
              </a:rPr>
              <a:t>“İL </a:t>
            </a:r>
            <a:r>
              <a:rPr lang="tr-TR" sz="3600" b="1" dirty="0">
                <a:solidFill>
                  <a:srgbClr val="FFFF00"/>
                </a:solidFill>
                <a:latin typeface="Times New Roman" pitchFamily="18" charset="0"/>
                <a:cs typeface="Times New Roman" pitchFamily="18" charset="0"/>
              </a:rPr>
              <a:t>KOORDİNASYON </a:t>
            </a:r>
            <a:r>
              <a:rPr lang="tr-TR" sz="3600" b="1" dirty="0" smtClean="0">
                <a:solidFill>
                  <a:srgbClr val="FFFF00"/>
                </a:solidFill>
                <a:latin typeface="Times New Roman" pitchFamily="18" charset="0"/>
                <a:cs typeface="Times New Roman" pitchFamily="18" charset="0"/>
              </a:rPr>
              <a:t>KURULU TOPLANTILARININ </a:t>
            </a:r>
          </a:p>
          <a:p>
            <a:pPr algn="ctr">
              <a:lnSpc>
                <a:spcPct val="90000"/>
              </a:lnSpc>
            </a:pPr>
            <a:r>
              <a:rPr lang="tr-TR" sz="3600" b="1" dirty="0" smtClean="0">
                <a:solidFill>
                  <a:srgbClr val="FFFF00"/>
                </a:solidFill>
                <a:latin typeface="Times New Roman" pitchFamily="18" charset="0"/>
                <a:cs typeface="Times New Roman" pitchFamily="18" charset="0"/>
              </a:rPr>
              <a:t>MEVZUAT VE İŞLEYİŞ YÖNÜNDEN İNCELENMESİ ”</a:t>
            </a:r>
          </a:p>
          <a:p>
            <a:pPr algn="ctr">
              <a:lnSpc>
                <a:spcPct val="90000"/>
              </a:lnSpc>
            </a:pPr>
            <a:endParaRPr lang="tr-TR" sz="3600" b="1" dirty="0" smtClean="0">
              <a:solidFill>
                <a:srgbClr val="FFFF00"/>
              </a:solidFill>
              <a:latin typeface="Times New Roman" pitchFamily="18" charset="0"/>
              <a:cs typeface="Times New Roman" pitchFamily="18" charset="0"/>
            </a:endParaRPr>
          </a:p>
          <a:p>
            <a:pPr algn="ctr">
              <a:lnSpc>
                <a:spcPct val="90000"/>
              </a:lnSpc>
            </a:pPr>
            <a:r>
              <a:rPr lang="tr-TR" sz="3600" b="1" dirty="0" smtClean="0">
                <a:solidFill>
                  <a:srgbClr val="FFFF00"/>
                </a:solidFill>
                <a:latin typeface="Times New Roman" pitchFamily="18" charset="0"/>
                <a:cs typeface="Times New Roman" pitchFamily="18" charset="0"/>
              </a:rPr>
              <a:t>İçişleri Bakanlığı İl Planlama Uzman Yardımcıları Eğitimi</a:t>
            </a:r>
          </a:p>
        </p:txBody>
      </p:sp>
      <p:sp>
        <p:nvSpPr>
          <p:cNvPr id="9" name="Unvan 1"/>
          <p:cNvSpPr txBox="1">
            <a:spLocks/>
          </p:cNvSpPr>
          <p:nvPr/>
        </p:nvSpPr>
        <p:spPr>
          <a:xfrm>
            <a:off x="4089400" y="6042025"/>
            <a:ext cx="3365499" cy="528638"/>
          </a:xfrm>
          <a:prstGeom prst="rect">
            <a:avLst/>
          </a:prstGeom>
          <a:effectLst>
            <a:outerShdw blurRad="50800" dist="38100" dir="5400000" algn="t" rotWithShape="0">
              <a:prstClr val="black"/>
            </a:outerShdw>
          </a:effectLst>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tr-TR" sz="2800" b="1" spc="600" dirty="0" smtClean="0">
                <a:solidFill>
                  <a:srgbClr val="FFC000"/>
                </a:solidFill>
              </a:rPr>
              <a:t> </a:t>
            </a:r>
            <a:r>
              <a:rPr lang="tr-TR" sz="4000" b="1" spc="600" dirty="0" smtClean="0">
                <a:solidFill>
                  <a:srgbClr val="FFFF00"/>
                </a:solidFill>
                <a:latin typeface="Times New Roman" pitchFamily="18" charset="0"/>
                <a:cs typeface="Times New Roman" pitchFamily="18" charset="0"/>
              </a:rPr>
              <a:t>11Ekim 2016</a:t>
            </a:r>
          </a:p>
        </p:txBody>
      </p:sp>
      <p:sp>
        <p:nvSpPr>
          <p:cNvPr id="6" name="5 Dikdörtgen"/>
          <p:cNvSpPr/>
          <p:nvPr/>
        </p:nvSpPr>
        <p:spPr>
          <a:xfrm>
            <a:off x="3492500" y="4622800"/>
            <a:ext cx="4533900" cy="978729"/>
          </a:xfrm>
          <a:prstGeom prst="rect">
            <a:avLst/>
          </a:prstGeom>
        </p:spPr>
        <p:txBody>
          <a:bodyPr wrap="square">
            <a:spAutoFit/>
          </a:bodyPr>
          <a:lstStyle/>
          <a:p>
            <a:pPr algn="ctr">
              <a:lnSpc>
                <a:spcPct val="90000"/>
              </a:lnSpc>
            </a:pPr>
            <a:r>
              <a:rPr lang="tr-TR" sz="3200" b="1" dirty="0" smtClean="0">
                <a:solidFill>
                  <a:srgbClr val="FFFF00"/>
                </a:solidFill>
                <a:latin typeface="Times New Roman" pitchFamily="18" charset="0"/>
                <a:cs typeface="Times New Roman" pitchFamily="18" charset="0"/>
              </a:rPr>
              <a:t>Mümtaz Sinan GÜVEN</a:t>
            </a:r>
          </a:p>
          <a:p>
            <a:pPr algn="ctr">
              <a:lnSpc>
                <a:spcPct val="90000"/>
              </a:lnSpc>
            </a:pPr>
            <a:r>
              <a:rPr lang="tr-TR" sz="3200" b="1" dirty="0" smtClean="0">
                <a:solidFill>
                  <a:srgbClr val="FFFF00"/>
                </a:solidFill>
                <a:latin typeface="Times New Roman" pitchFamily="18" charset="0"/>
                <a:cs typeface="Times New Roman" pitchFamily="18" charset="0"/>
              </a:rPr>
              <a:t>İl Planlama Uzmanı</a:t>
            </a:r>
            <a:endParaRPr lang="tr-TR" sz="3200" b="1" dirty="0">
              <a:solidFill>
                <a:srgbClr val="FFFF00"/>
              </a:solidFill>
              <a:latin typeface="Times New Roman" pitchFamily="18" charset="0"/>
              <a:cs typeface="Times New Roman" pitchFamily="18" charset="0"/>
            </a:endParaRPr>
          </a:p>
        </p:txBody>
      </p:sp>
      <p:pic>
        <p:nvPicPr>
          <p:cNvPr id="7" name="Picture 8" descr="http://www.delinetciler.org/attachments/35949d1376481599-t-rk-bayra-45-.png">
            <a:hlinkClick r:id="rId5"/>
          </p:cNvPr>
          <p:cNvPicPr>
            <a:picLocks noChangeAspect="1" noChangeArrowheads="1"/>
          </p:cNvPicPr>
          <p:nvPr/>
        </p:nvPicPr>
        <p:blipFill>
          <a:blip r:embed="rId6"/>
          <a:srcRect/>
          <a:stretch>
            <a:fillRect/>
          </a:stretch>
        </p:blipFill>
        <p:spPr bwMode="auto">
          <a:xfrm>
            <a:off x="10147300" y="469900"/>
            <a:ext cx="1460500" cy="1320800"/>
          </a:xfrm>
          <a:prstGeom prst="rect">
            <a:avLst/>
          </a:prstGeom>
          <a:noFill/>
        </p:spPr>
      </p:pic>
      <p:pic>
        <p:nvPicPr>
          <p:cNvPr id="8" name="İçerik Yer Tutucusu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bwMode="auto">
          <a:xfrm>
            <a:off x="382144" y="68240"/>
            <a:ext cx="1937982" cy="2112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10</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100353" name="Rectangle 1"/>
          <p:cNvSpPr>
            <a:spLocks noChangeArrowheads="1"/>
          </p:cNvSpPr>
          <p:nvPr/>
        </p:nvSpPr>
        <p:spPr bwMode="auto">
          <a:xfrm>
            <a:off x="406399" y="2197100"/>
            <a:ext cx="11506201"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r-TR" sz="1000" b="1" dirty="0" smtClean="0">
              <a:solidFill>
                <a:srgbClr val="1C283D"/>
              </a:solidFill>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Görüş Bildirilmesi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9 –</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Beş yıllık kalkınma planları ve yıllık programların hazırlanmasına ilişkin olarak valilikten istenen görüşlerin oluşturulmasına yönelik teknik çalışmalar müdürlükçe yerine getirilir.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 ilgili kuruluşlarla işbirliği halinde görüş taslaklarını hazırlar, İl Koordinasyon Kurulunda görüşüldükten ve vali tarafından son şekli verildikten sonra tespit edilen tarihe kadar Devlet Planlama Teşkilatına ve ilgili bakanlık ve kuruluşlara gönderilir.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11</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98305" name="Rectangle 1"/>
          <p:cNvSpPr>
            <a:spLocks noChangeArrowheads="1"/>
          </p:cNvSpPr>
          <p:nvPr/>
        </p:nvSpPr>
        <p:spPr bwMode="auto">
          <a:xfrm>
            <a:off x="355600" y="2184401"/>
            <a:ext cx="11274507"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Yıllık İl Yatırım Teklifi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10-</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Yıllık programlarda yer alması için ildeki kamu kuruluşlarınca üst kademelere gönderilecek yatırım teklifleri İl Koordinasyon Kurulunca görüşülerek aralarındaki uyumsuzluk ve çelişkiler giderilir.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 söz konusu teklifler üzerinde gerekli incelemeleri yaparak sonucunu bir rapor halinde İl Koordinasyon Kuruluna sunar.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Yıllık İl Yatırım Programı</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 11-</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Yıllık programlarda yer alam merkezi idare yatırımları ile mahalli idareler yatırımları, il yatırım programı adını taşıyan bir doküman haline getirilir.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Ayrıca gerek ilin tümü, gerekse her ilçe için yatırımların sektörler ve kuruluşlara göre durumunu toplu olarak gösteren tablolar hazırlanır ve il yatırım programının ilgili bölümlerine yerleştirilir.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Müdürlükçe hazırlanan il yatırım programı, ildeki tüm kamu kuruluşlarına dağıtılır.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Mahalli İdareler Yatırımları</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12-</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Mahalli idarelerin planlama çalışmalarına, kalkınma planları doğrultusunda müdürlükçe yardımcı olunur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12</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96257" name="Rectangle 1"/>
          <p:cNvSpPr>
            <a:spLocks noChangeArrowheads="1"/>
          </p:cNvSpPr>
          <p:nvPr/>
        </p:nvSpPr>
        <p:spPr bwMode="auto">
          <a:xfrm>
            <a:off x="241300" y="2247900"/>
            <a:ext cx="11772900"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İl Koordinasyon Kurulu Toplantıları</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13-</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Müdürlük, İl Koordinasyon Kurulu toplantıları için gerekli olan hazırlık çalışmalarının yapılmasından, toplantıda alınan kararların yazılarak valilik kanalıyla ilgili kuruluşlara gönderilmesinden  ve sonuçlarının izlenerek valiye bildirilmesinden sorumludur.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Dönem Değerlendirme Raporu</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Madde14-</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Müdürlükçe, İl Koordinasyon Kuruluna sunulmak üzere o dönem itibariyle, ildeki merkezi ve mahalli idareler yatırımlarının sektörlere ve yatırımcı kuruluşlara göre fiziki ve nakdi gerçekleşme durumlarını, karşılaşılan sorunları ve çözüm tekliflerini kapsayan bir dönem değerlendirme raporu hazırlanır ve toplantı öncesinde valiye, kurul üyelerine ve Devlet Planlama Teşkilatına gönderilir.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13</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94209" name="Rectangle 1"/>
          <p:cNvSpPr>
            <a:spLocks noChangeArrowheads="1"/>
          </p:cNvSpPr>
          <p:nvPr/>
        </p:nvSpPr>
        <p:spPr bwMode="auto">
          <a:xfrm>
            <a:off x="190500" y="2184400"/>
            <a:ext cx="117221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Yatırımların izlenmesi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15-</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Müdürlükçe, il içindeki merkezi ve mahalli idareler yatırımları, yatırımcı kuruluşlardan valilikçe istenen yıllık yatırım projeleri ve bu projeler için hazırlanacak çalışma ve iş programları ile yatırım uygulama raporlarına dayalı olarak vali adına ve vali tarafından düzenlenecek program dairesinde yerinde izlenir.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Her ilde müdürlük bünyesinde, kamu yatırımlarına ilişkin bilgilerin çeşitli harita ve panolar yardımıyla göze hitap edecek şekilde değerlendirilmesi ve ildeki kamu kurum ve kuruluşlarının araç-gereç ve personel durumları ile yatırımlarının gerçekleşme durumlarının izlenmesi, kaynak kullanımında ve yeni yatırım kararlarının alınmasında işbirliği, koordinasyon, sürat ve kolaylık sağlanmasında yararlanılmak üzere bir  “Yatırımları İzleme Odası” düzenlenir.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Valilikler, bu harita ve panoların yanında, yatırım özelliklerine göre düzenleyecekleri yeni panolardan da yararlanabilirler.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14</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92161" name="Rectangle 1"/>
          <p:cNvSpPr>
            <a:spLocks noChangeArrowheads="1"/>
          </p:cNvSpPr>
          <p:nvPr/>
        </p:nvSpPr>
        <p:spPr bwMode="auto">
          <a:xfrm>
            <a:off x="266700" y="2120900"/>
            <a:ext cx="11671300" cy="47417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tab pos="685800" algn="l"/>
              </a:tabLst>
            </a:pPr>
            <a:endParaRPr kumimoji="0" lang="tr-TR" sz="1000" b="1"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tab pos="685800" algn="l"/>
              </a:tabLst>
            </a:pPr>
            <a:r>
              <a:rPr kumimoji="0" lang="tr-TR" b="1"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Hizmetiçi</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Eğitim Çalışmaları</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16-</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Müdürlük, il düzeyinde plan-program uygulanmasının etkinleştirilmesi amacıyla, valilikçe uygun görülecek kurumlar arası hizmet-içi eğitim programlarının hazırlanması ve uygulanmasına ilişkin görevleri yerine getirir. İl içinde bu amaca yönelik olarak kuruluşlarca kendi bünyelerinde yapılan çalışmaları vali adına izler.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Dosyalama Sistemi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17-</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Müdürlükte tutulacak dosyalar Bakanlıkça belirlenir.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Tutulacak Defterler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18-</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Müdürlükte aşağıdaki defterler tutulur.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  Teftiş Defteri (EK-1)</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b)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İl Koordinasyon Kurulu Karar Defteri (EK-2)</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c)  Yatırım İzleme Defteri (EK-3)</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Bu defterlerin şekli ve tutulma usulleri ile tutulması gerekli görülecek diğer defterler ve dosyalar, bunlarda yapılacak değişiklikler Bakanlıkça belirlenir.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Müdürlükçe defter, yazışma, evrak ve dosyalama işlerinin yürütülmesinde, bu yönetmelikle düzenlenmemiş hususlarda Valilik ve Kaymakamlık Büroları Kuruluş, Görev ve Çalışma Yönetmeliği uygulanır.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15</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90113" name="Rectangle 1"/>
          <p:cNvSpPr>
            <a:spLocks noChangeArrowheads="1"/>
          </p:cNvSpPr>
          <p:nvPr/>
        </p:nvSpPr>
        <p:spPr bwMode="auto">
          <a:xfrm>
            <a:off x="190500" y="2235200"/>
            <a:ext cx="11734800"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45720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DÖRDÜNCÜ BÖLÜM</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Çeşitli Hükümler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İlçede Planlama Hizmetinin Yürütülmesi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19-</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Bakanlık tarafından, il planlama ve koordinasyon müdürlüklerine ilişkin görevleri ilçe düzeyinde yürütmek üzere yetişmiş personel durumuna göre ve yatırım hacmi ve ekonomik potansiyeli büyük olan ilçelere öncelik verilmek suretiyle, kaymakamın emrinde planlama uzmanı görevlendirilebilir.</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Kitaplık ve Dokümantasyon Merkezi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 20-</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 İçişleri Bakanlığı Kitaplık ve Dokümantasyon Merkezleri Yönetmeliği gereğince valilik kitaplık ve dokümantasyon merkezlerine ilişkin hizmetlerin  yürütülüp geliştirilmesinden ve ilçe kitaplık ve dokümantasyon merkezlerinin düzenlenmesi ve geliştirilmesi çalışmalarına yardımcı olmaktan sorumludur.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16</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88065" name="Rectangle 1"/>
          <p:cNvSpPr>
            <a:spLocks noChangeArrowheads="1"/>
          </p:cNvSpPr>
          <p:nvPr/>
        </p:nvSpPr>
        <p:spPr bwMode="auto">
          <a:xfrm>
            <a:off x="165100" y="2336800"/>
            <a:ext cx="11772900" cy="41242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Yönerge Hazırlanması</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 21-</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Bu yönetmelikte yer alan görevlerin yerine getirilmesine ilişkin  teknik konular, İçişleri Bakanlığınca Devlet Planlama Teşkilatının görüşü alınarak hazırlanacak bir yönerge ile düzenlenir.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Yürürlükten Kaldırılan Hükümler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 22-</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28/12/1977 tarih ve 16153 sayılı Resmi Gazetede yayımlanarak yürürlüğe giren Valilik ve Kaymakamlık Büroları Kuruluş, Görev ve Çalışma Yönetmeliğinin 7 </a:t>
            </a:r>
            <a:r>
              <a:rPr kumimoji="0" lang="tr-TR" b="0"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nci</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maddesinin birinci fıkrasındaki “planlama ve koordinasyon Bürosu”  18 </a:t>
            </a:r>
            <a:r>
              <a:rPr kumimoji="0" lang="tr-TR" b="0"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nci</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maddesinin birinci fıkrasındaki “planlama ve koordinasyon bürosu” ifadeleri ile 16 </a:t>
            </a:r>
            <a:r>
              <a:rPr kumimoji="0" lang="tr-TR" b="0"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ncı</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maddesinin 3 üncü satırında yer alan ve 13 üncü maddeyi ifade eden 13 rakamı madde metinlerinden çıkarılmış,  13 üncü maddesinin tümü ile 46 </a:t>
            </a:r>
            <a:r>
              <a:rPr kumimoji="0" lang="tr-TR" b="0"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ncı</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maddesinin “E-Planlama ve Koordinasyon Bürosu ana dosyaları” başlığını taşıyan bölümü yürürlükten kaldırmıştır.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Yürürlük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 21-</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Bu yönetmelik yayımı tarihinde yürürlüğe girer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Yürütme</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Madde 24-</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Bu yönetmelik hükümlerini İçişleri Bakanı yürütür.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YÖNERGE</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17</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88065" name="Rectangle 1"/>
          <p:cNvSpPr>
            <a:spLocks noChangeArrowheads="1"/>
          </p:cNvSpPr>
          <p:nvPr/>
        </p:nvSpPr>
        <p:spPr bwMode="auto">
          <a:xfrm>
            <a:off x="165100" y="2336800"/>
            <a:ext cx="117729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10 Resim"/>
          <p:cNvPicPr/>
          <p:nvPr/>
        </p:nvPicPr>
        <p:blipFill>
          <a:blip r:embed="rId4"/>
          <a:srcRect l="19242" t="13718" r="25557" b="18688"/>
          <a:stretch>
            <a:fillRect/>
          </a:stretch>
        </p:blipFill>
        <p:spPr bwMode="auto">
          <a:xfrm rot="5400000">
            <a:off x="4133850" y="-539750"/>
            <a:ext cx="5334002" cy="8648703"/>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YÖNERGE</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18</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88065" name="Rectangle 1"/>
          <p:cNvSpPr>
            <a:spLocks noChangeArrowheads="1"/>
          </p:cNvSpPr>
          <p:nvPr/>
        </p:nvSpPr>
        <p:spPr bwMode="auto">
          <a:xfrm>
            <a:off x="165100" y="2336800"/>
            <a:ext cx="117729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10 Resim"/>
          <p:cNvPicPr/>
          <p:nvPr/>
        </p:nvPicPr>
        <p:blipFill>
          <a:blip r:embed="rId4"/>
          <a:srcRect l="25682" t="25845" r="25686" b="18091"/>
          <a:stretch>
            <a:fillRect/>
          </a:stretch>
        </p:blipFill>
        <p:spPr bwMode="auto">
          <a:xfrm rot="5400000">
            <a:off x="4197351" y="-730247"/>
            <a:ext cx="5168898" cy="86614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YÖNERGE</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19</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88065" name="Rectangle 1"/>
          <p:cNvSpPr>
            <a:spLocks noChangeArrowheads="1"/>
          </p:cNvSpPr>
          <p:nvPr/>
        </p:nvSpPr>
        <p:spPr bwMode="auto">
          <a:xfrm>
            <a:off x="165100" y="2336800"/>
            <a:ext cx="117729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10 Resim"/>
          <p:cNvPicPr/>
          <p:nvPr/>
        </p:nvPicPr>
        <p:blipFill>
          <a:blip r:embed="rId4"/>
          <a:srcRect l="21573" t="21471" r="23117" b="18489"/>
          <a:stretch>
            <a:fillRect/>
          </a:stretch>
        </p:blipFill>
        <p:spPr bwMode="auto">
          <a:xfrm rot="5400000">
            <a:off x="3987801" y="-444500"/>
            <a:ext cx="5460999" cy="8356602"/>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19810" name="Picture 2" descr="undefined"/>
          <p:cNvPicPr>
            <a:picLocks noChangeAspect="1" noChangeArrowheads="1"/>
          </p:cNvPicPr>
          <p:nvPr/>
        </p:nvPicPr>
        <p:blipFill>
          <a:blip r:embed="rId3"/>
          <a:srcRect/>
          <a:stretch>
            <a:fillRect/>
          </a:stretch>
        </p:blipFill>
        <p:spPr bwMode="auto">
          <a:xfrm>
            <a:off x="0" y="-136525"/>
            <a:ext cx="12192000" cy="7629525"/>
          </a:xfrm>
          <a:prstGeom prst="rect">
            <a:avLst/>
          </a:prstGeom>
          <a:noFill/>
        </p:spPr>
      </p:pic>
      <p:sp>
        <p:nvSpPr>
          <p:cNvPr id="43009" name="Unvan 1"/>
          <p:cNvSpPr txBox="1">
            <a:spLocks/>
          </p:cNvSpPr>
          <p:nvPr/>
        </p:nvSpPr>
        <p:spPr bwMode="auto">
          <a:xfrm>
            <a:off x="4244975" y="268288"/>
            <a:ext cx="7751763" cy="3403600"/>
          </a:xfrm>
          <a:prstGeom prst="rect">
            <a:avLst/>
          </a:prstGeom>
          <a:noFill/>
          <a:ln w="9525">
            <a:noFill/>
            <a:miter lim="800000"/>
            <a:headEnd/>
            <a:tailEnd/>
          </a:ln>
        </p:spPr>
        <p:txBody>
          <a:bodyPr anchor="ctr"/>
          <a:lstStyle/>
          <a:p>
            <a:pPr algn="ctr">
              <a:lnSpc>
                <a:spcPct val="90000"/>
              </a:lnSpc>
            </a:pPr>
            <a:endParaRPr lang="tr-TR" sz="4800">
              <a:solidFill>
                <a:srgbClr val="FFFF00"/>
              </a:solidFill>
              <a:latin typeface="Calibri Light" pitchFamily="34" charset="0"/>
            </a:endParaRPr>
          </a:p>
        </p:txBody>
      </p:sp>
      <p:sp>
        <p:nvSpPr>
          <p:cNvPr id="43010" name="Unvan 1"/>
          <p:cNvSpPr txBox="1">
            <a:spLocks/>
          </p:cNvSpPr>
          <p:nvPr/>
        </p:nvSpPr>
        <p:spPr bwMode="auto">
          <a:xfrm>
            <a:off x="304801" y="2006600"/>
            <a:ext cx="11793538" cy="2692400"/>
          </a:xfrm>
          <a:prstGeom prst="rect">
            <a:avLst/>
          </a:prstGeom>
          <a:noFill/>
          <a:ln w="9525">
            <a:noFill/>
            <a:miter lim="800000"/>
            <a:headEnd/>
            <a:tailEnd/>
          </a:ln>
        </p:spPr>
        <p:txBody>
          <a:bodyPr anchor="ctr"/>
          <a:lstStyle/>
          <a:p>
            <a:pPr algn="ctr">
              <a:lnSpc>
                <a:spcPct val="90000"/>
              </a:lnSpc>
            </a:pPr>
            <a:r>
              <a:rPr lang="tr-TR" sz="3600" b="1" dirty="0" smtClean="0">
                <a:solidFill>
                  <a:srgbClr val="FFFF00"/>
                </a:solidFill>
                <a:latin typeface="Times New Roman" pitchFamily="18" charset="0"/>
                <a:cs typeface="Times New Roman" pitchFamily="18" charset="0"/>
              </a:rPr>
              <a:t>“İL </a:t>
            </a:r>
            <a:r>
              <a:rPr lang="tr-TR" sz="3600" b="1" dirty="0">
                <a:solidFill>
                  <a:srgbClr val="FFFF00"/>
                </a:solidFill>
                <a:latin typeface="Times New Roman" pitchFamily="18" charset="0"/>
                <a:cs typeface="Times New Roman" pitchFamily="18" charset="0"/>
              </a:rPr>
              <a:t>KOORDİNASYON </a:t>
            </a:r>
            <a:r>
              <a:rPr lang="tr-TR" sz="3600" b="1" dirty="0" smtClean="0">
                <a:solidFill>
                  <a:srgbClr val="FFFF00"/>
                </a:solidFill>
                <a:latin typeface="Times New Roman" pitchFamily="18" charset="0"/>
                <a:cs typeface="Times New Roman" pitchFamily="18" charset="0"/>
              </a:rPr>
              <a:t>KURULU TOPLANTILARININ </a:t>
            </a:r>
          </a:p>
          <a:p>
            <a:pPr algn="ctr">
              <a:lnSpc>
                <a:spcPct val="90000"/>
              </a:lnSpc>
            </a:pPr>
            <a:r>
              <a:rPr lang="tr-TR" sz="3600" b="1" dirty="0" smtClean="0">
                <a:solidFill>
                  <a:srgbClr val="FFFF00"/>
                </a:solidFill>
                <a:latin typeface="Times New Roman" pitchFamily="18" charset="0"/>
                <a:cs typeface="Times New Roman" pitchFamily="18" charset="0"/>
              </a:rPr>
              <a:t>MEVZUAT VE İŞLEYİŞ YÖNÜNDEN İNCELENMESİ ”</a:t>
            </a:r>
          </a:p>
          <a:p>
            <a:pPr algn="ctr">
              <a:lnSpc>
                <a:spcPct val="90000"/>
              </a:lnSpc>
            </a:pPr>
            <a:endParaRPr lang="tr-TR" sz="3600" b="1" dirty="0" smtClean="0">
              <a:solidFill>
                <a:srgbClr val="FFFF00"/>
              </a:solidFill>
              <a:latin typeface="Times New Roman" pitchFamily="18" charset="0"/>
              <a:cs typeface="Times New Roman" pitchFamily="18" charset="0"/>
            </a:endParaRPr>
          </a:p>
          <a:p>
            <a:pPr algn="ctr">
              <a:lnSpc>
                <a:spcPct val="90000"/>
              </a:lnSpc>
            </a:pPr>
            <a:r>
              <a:rPr lang="tr-TR" sz="3600" b="1" dirty="0" smtClean="0">
                <a:solidFill>
                  <a:srgbClr val="FFFF00"/>
                </a:solidFill>
                <a:latin typeface="Times New Roman" pitchFamily="18" charset="0"/>
                <a:cs typeface="Times New Roman" pitchFamily="18" charset="0"/>
              </a:rPr>
              <a:t>İçişleri Bakanlığı İl Planlama Uzman Yardımcıları Eğitimi</a:t>
            </a:r>
          </a:p>
        </p:txBody>
      </p:sp>
      <p:sp>
        <p:nvSpPr>
          <p:cNvPr id="9" name="Unvan 1"/>
          <p:cNvSpPr txBox="1">
            <a:spLocks/>
          </p:cNvSpPr>
          <p:nvPr/>
        </p:nvSpPr>
        <p:spPr>
          <a:xfrm>
            <a:off x="4089400" y="6042025"/>
            <a:ext cx="3365499" cy="528638"/>
          </a:xfrm>
          <a:prstGeom prst="rect">
            <a:avLst/>
          </a:prstGeom>
          <a:effectLst>
            <a:outerShdw blurRad="50800" dist="38100" dir="5400000" algn="t" rotWithShape="0">
              <a:prstClr val="black"/>
            </a:outerShdw>
          </a:effectLst>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tr-TR" sz="2800" b="1" spc="600" dirty="0" smtClean="0">
                <a:solidFill>
                  <a:srgbClr val="FFC000"/>
                </a:solidFill>
              </a:rPr>
              <a:t> </a:t>
            </a:r>
            <a:r>
              <a:rPr lang="tr-TR" sz="4000" b="1" spc="600" dirty="0" smtClean="0">
                <a:solidFill>
                  <a:srgbClr val="FFFF00"/>
                </a:solidFill>
                <a:latin typeface="Times New Roman" pitchFamily="18" charset="0"/>
                <a:cs typeface="Times New Roman" pitchFamily="18" charset="0"/>
              </a:rPr>
              <a:t>11Ekim 2016</a:t>
            </a:r>
          </a:p>
        </p:txBody>
      </p:sp>
      <p:sp>
        <p:nvSpPr>
          <p:cNvPr id="6" name="5 Dikdörtgen"/>
          <p:cNvSpPr/>
          <p:nvPr/>
        </p:nvSpPr>
        <p:spPr>
          <a:xfrm>
            <a:off x="3492500" y="4622800"/>
            <a:ext cx="4533900" cy="978729"/>
          </a:xfrm>
          <a:prstGeom prst="rect">
            <a:avLst/>
          </a:prstGeom>
        </p:spPr>
        <p:txBody>
          <a:bodyPr wrap="square">
            <a:spAutoFit/>
          </a:bodyPr>
          <a:lstStyle/>
          <a:p>
            <a:pPr algn="ctr">
              <a:lnSpc>
                <a:spcPct val="90000"/>
              </a:lnSpc>
            </a:pPr>
            <a:r>
              <a:rPr lang="tr-TR" sz="3200" b="1" dirty="0" smtClean="0">
                <a:solidFill>
                  <a:srgbClr val="FFFF00"/>
                </a:solidFill>
                <a:latin typeface="Times New Roman" pitchFamily="18" charset="0"/>
                <a:cs typeface="Times New Roman" pitchFamily="18" charset="0"/>
              </a:rPr>
              <a:t>Mümtaz Sinan GÜVEN</a:t>
            </a:r>
          </a:p>
          <a:p>
            <a:pPr algn="ctr">
              <a:lnSpc>
                <a:spcPct val="90000"/>
              </a:lnSpc>
            </a:pPr>
            <a:r>
              <a:rPr lang="tr-TR" sz="3200" b="1" dirty="0" smtClean="0">
                <a:solidFill>
                  <a:srgbClr val="FFFF00"/>
                </a:solidFill>
                <a:latin typeface="Times New Roman" pitchFamily="18" charset="0"/>
                <a:cs typeface="Times New Roman" pitchFamily="18" charset="0"/>
              </a:rPr>
              <a:t>İl Planlama Uzmanı</a:t>
            </a:r>
            <a:endParaRPr lang="tr-TR" sz="3200" b="1" dirty="0">
              <a:solidFill>
                <a:srgbClr val="FFFF00"/>
              </a:solidFill>
              <a:latin typeface="Times New Roman" pitchFamily="18" charset="0"/>
              <a:cs typeface="Times New Roman" pitchFamily="18" charset="0"/>
            </a:endParaRPr>
          </a:p>
        </p:txBody>
      </p:sp>
      <p:pic>
        <p:nvPicPr>
          <p:cNvPr id="7" name="Picture 8" descr="http://www.delinetciler.org/attachments/35949d1376481599-t-rk-bayra-45-.png">
            <a:hlinkClick r:id="rId4"/>
          </p:cNvPr>
          <p:cNvPicPr>
            <a:picLocks noChangeAspect="1" noChangeArrowheads="1"/>
          </p:cNvPicPr>
          <p:nvPr/>
        </p:nvPicPr>
        <p:blipFill>
          <a:blip r:embed="rId5"/>
          <a:srcRect/>
          <a:stretch>
            <a:fillRect/>
          </a:stretch>
        </p:blipFill>
        <p:spPr bwMode="auto">
          <a:xfrm>
            <a:off x="10147300" y="469900"/>
            <a:ext cx="1460500" cy="1320800"/>
          </a:xfrm>
          <a:prstGeom prst="rect">
            <a:avLst/>
          </a:prstGeom>
          <a:noFill/>
        </p:spPr>
      </p:pic>
      <p:pic>
        <p:nvPicPr>
          <p:cNvPr id="8" name="İçerik Yer Tutucusu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382144" y="68240"/>
            <a:ext cx="1937982" cy="2112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YÖNERGE</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20</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88065" name="Rectangle 1"/>
          <p:cNvSpPr>
            <a:spLocks noChangeArrowheads="1"/>
          </p:cNvSpPr>
          <p:nvPr/>
        </p:nvSpPr>
        <p:spPr bwMode="auto">
          <a:xfrm>
            <a:off x="165100" y="2336800"/>
            <a:ext cx="117729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10 Resim"/>
          <p:cNvPicPr/>
          <p:nvPr/>
        </p:nvPicPr>
        <p:blipFill>
          <a:blip r:embed="rId4"/>
          <a:srcRect l="21570" t="21074" r="21776" b="18489"/>
          <a:stretch>
            <a:fillRect/>
          </a:stretch>
        </p:blipFill>
        <p:spPr bwMode="auto">
          <a:xfrm rot="5400000">
            <a:off x="4127499" y="-355601"/>
            <a:ext cx="5308600" cy="8458203"/>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YÖNERGE</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21</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88065" name="Rectangle 1"/>
          <p:cNvSpPr>
            <a:spLocks noChangeArrowheads="1"/>
          </p:cNvSpPr>
          <p:nvPr/>
        </p:nvSpPr>
        <p:spPr bwMode="auto">
          <a:xfrm>
            <a:off x="165100" y="2336800"/>
            <a:ext cx="117729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10 Resim"/>
          <p:cNvPicPr/>
          <p:nvPr/>
        </p:nvPicPr>
        <p:blipFill>
          <a:blip r:embed="rId4"/>
          <a:srcRect l="15642" t="13519" r="19750" b="18489"/>
          <a:stretch>
            <a:fillRect/>
          </a:stretch>
        </p:blipFill>
        <p:spPr bwMode="auto">
          <a:xfrm rot="5400000">
            <a:off x="3917948" y="-539750"/>
            <a:ext cx="5689599" cy="8699501"/>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22</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17202" r="18282"/>
          <a:stretch>
            <a:fillRect/>
          </a:stretch>
        </p:blipFill>
        <p:spPr bwMode="auto">
          <a:xfrm>
            <a:off x="393700" y="2235200"/>
            <a:ext cx="11379200" cy="38481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23</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86017" name="Picture 1"/>
          <p:cNvPicPr>
            <a:picLocks noChangeAspect="1" noChangeArrowheads="1"/>
          </p:cNvPicPr>
          <p:nvPr/>
        </p:nvPicPr>
        <p:blipFill>
          <a:blip r:embed="rId4"/>
          <a:srcRect l="18936" t="22569" r="11371" b="14931"/>
          <a:stretch>
            <a:fillRect/>
          </a:stretch>
        </p:blipFill>
        <p:spPr bwMode="auto">
          <a:xfrm>
            <a:off x="2463800" y="1651000"/>
            <a:ext cx="9067800" cy="45720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24</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45410" name="Picture 2"/>
          <p:cNvPicPr>
            <a:picLocks noChangeAspect="1" noChangeArrowheads="1"/>
          </p:cNvPicPr>
          <p:nvPr/>
        </p:nvPicPr>
        <p:blipFill>
          <a:blip r:embed="rId4"/>
          <a:srcRect l="19131" t="22049" r="11371" b="14757"/>
          <a:stretch>
            <a:fillRect/>
          </a:stretch>
        </p:blipFill>
        <p:spPr bwMode="auto">
          <a:xfrm>
            <a:off x="2489200" y="1612900"/>
            <a:ext cx="9042400" cy="46228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25</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46434" name="Picture 2"/>
          <p:cNvPicPr>
            <a:picLocks noChangeAspect="1" noChangeArrowheads="1"/>
          </p:cNvPicPr>
          <p:nvPr/>
        </p:nvPicPr>
        <p:blipFill>
          <a:blip r:embed="rId4"/>
          <a:srcRect l="18643" t="22396" r="11567" b="14931"/>
          <a:stretch>
            <a:fillRect/>
          </a:stretch>
        </p:blipFill>
        <p:spPr bwMode="auto">
          <a:xfrm>
            <a:off x="2425700" y="1638300"/>
            <a:ext cx="9080500" cy="45847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26</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47458" name="Picture 2"/>
          <p:cNvPicPr>
            <a:picLocks noChangeAspect="1" noChangeArrowheads="1"/>
          </p:cNvPicPr>
          <p:nvPr/>
        </p:nvPicPr>
        <p:blipFill>
          <a:blip r:embed="rId4"/>
          <a:srcRect l="18839" t="22569" r="11371" b="14583"/>
          <a:stretch>
            <a:fillRect/>
          </a:stretch>
        </p:blipFill>
        <p:spPr bwMode="auto">
          <a:xfrm>
            <a:off x="2413000" y="1651000"/>
            <a:ext cx="9118600" cy="45974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27</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48482" name="Picture 2"/>
          <p:cNvPicPr>
            <a:picLocks noChangeAspect="1" noChangeArrowheads="1"/>
          </p:cNvPicPr>
          <p:nvPr/>
        </p:nvPicPr>
        <p:blipFill>
          <a:blip r:embed="rId4"/>
          <a:srcRect l="18643" t="22396" r="11567" b="15104"/>
          <a:stretch>
            <a:fillRect/>
          </a:stretch>
        </p:blipFill>
        <p:spPr bwMode="auto">
          <a:xfrm>
            <a:off x="2425700" y="1638300"/>
            <a:ext cx="9080500" cy="45720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28</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49506" name="Picture 2"/>
          <p:cNvPicPr>
            <a:picLocks noChangeAspect="1" noChangeArrowheads="1"/>
          </p:cNvPicPr>
          <p:nvPr/>
        </p:nvPicPr>
        <p:blipFill>
          <a:blip r:embed="rId4"/>
          <a:srcRect l="18936" t="23090" r="11567" b="14583"/>
          <a:stretch>
            <a:fillRect/>
          </a:stretch>
        </p:blipFill>
        <p:spPr bwMode="auto">
          <a:xfrm>
            <a:off x="2463800" y="1689100"/>
            <a:ext cx="9042400" cy="45593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29</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50530" name="Picture 2"/>
          <p:cNvPicPr>
            <a:picLocks noChangeAspect="1" noChangeArrowheads="1"/>
          </p:cNvPicPr>
          <p:nvPr/>
        </p:nvPicPr>
        <p:blipFill>
          <a:blip r:embed="rId4"/>
          <a:srcRect l="19034" t="21528" r="11664" b="14931"/>
          <a:stretch>
            <a:fillRect/>
          </a:stretch>
        </p:blipFill>
        <p:spPr bwMode="auto">
          <a:xfrm>
            <a:off x="2476500" y="1574800"/>
            <a:ext cx="9017000" cy="46482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2120899"/>
            <a:ext cx="11379200" cy="4862870"/>
          </a:xfrm>
          <a:prstGeom prst="rect">
            <a:avLst/>
          </a:prstGeom>
        </p:spPr>
        <p:txBody>
          <a:bodyPr wrap="square">
            <a:spAutoFit/>
          </a:bodyPr>
          <a:lstStyle/>
          <a:p>
            <a:pPr algn="just"/>
            <a:r>
              <a:rPr lang="tr-TR" b="1" dirty="0" smtClean="0">
                <a:latin typeface="Times New Roman" pitchFamily="18" charset="0"/>
                <a:cs typeface="Times New Roman" pitchFamily="18" charset="0"/>
              </a:rPr>
              <a:t>İL PLANLAMA VE KOORDİNASYON MÜDÜRLÜKLERİ KURULUŞ GÖREV VE ÇALIŞMA YÖNETMELİĞİ</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BİRİNCİ BÖLÜM</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Genel Esaslar</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Amaç</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Madde 1- </a:t>
            </a:r>
            <a:r>
              <a:rPr lang="tr-TR" dirty="0" smtClean="0">
                <a:latin typeface="Times New Roman" pitchFamily="18" charset="0"/>
                <a:cs typeface="Times New Roman" pitchFamily="18" charset="0"/>
              </a:rPr>
              <a:t>Bu yönetmeliğin amacı, kalkınma planları, bunlara bağlı yıllık programlar ve ilgili mevzuat tarafından valiliklere verilmiş bulunan görevlerin yerine getirilmesine </a:t>
            </a:r>
            <a:r>
              <a:rPr lang="tr-TR" dirty="0" smtClean="0">
                <a:latin typeface="Times New Roman" pitchFamily="18" charset="0"/>
                <a:cs typeface="Times New Roman" pitchFamily="18" charset="0"/>
              </a:rPr>
              <a:t>yardımcı </a:t>
            </a:r>
            <a:r>
              <a:rPr lang="tr-TR" dirty="0" smtClean="0">
                <a:latin typeface="Times New Roman" pitchFamily="18" charset="0"/>
                <a:cs typeface="Times New Roman" pitchFamily="18" charset="0"/>
              </a:rPr>
              <a:t>olmak üzere kurulmuş bulunan il planlama ve koordinasyon müdürlüklerinin kuruluş, görev ve çalışma esaslarım düzenlemektir.</a:t>
            </a:r>
          </a:p>
          <a:p>
            <a:pPr algn="just"/>
            <a:r>
              <a:rPr lang="tr-TR" dirty="0" smtClean="0">
                <a:latin typeface="Times New Roman" pitchFamily="18" charset="0"/>
                <a:cs typeface="Times New Roman" pitchFamily="18" charset="0"/>
              </a:rPr>
              <a:t> </a:t>
            </a:r>
          </a:p>
          <a:p>
            <a:pPr algn="just"/>
            <a:r>
              <a:rPr lang="tr-TR" b="1" dirty="0" smtClean="0">
                <a:latin typeface="Times New Roman" pitchFamily="18" charset="0"/>
                <a:cs typeface="Times New Roman" pitchFamily="18" charset="0"/>
              </a:rPr>
              <a:t>Kapsam</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Madde 2-</a:t>
            </a:r>
            <a:r>
              <a:rPr lang="tr-TR" dirty="0" smtClean="0">
                <a:latin typeface="Times New Roman" pitchFamily="18" charset="0"/>
                <a:cs typeface="Times New Roman" pitchFamily="18" charset="0"/>
              </a:rPr>
              <a:t> Bu yönetmelik, il planlama ve koordinasyon müdürlüklerinin kuruluş, görev ve çalışma düzenine ilişkin ilke ve kuralları kapsar.</a:t>
            </a: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30</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51554" name="Picture 2"/>
          <p:cNvPicPr>
            <a:picLocks noChangeAspect="1" noChangeArrowheads="1"/>
          </p:cNvPicPr>
          <p:nvPr/>
        </p:nvPicPr>
        <p:blipFill>
          <a:blip r:embed="rId4"/>
          <a:srcRect l="19034" t="22569" r="11567" b="15451"/>
          <a:stretch>
            <a:fillRect/>
          </a:stretch>
        </p:blipFill>
        <p:spPr bwMode="auto">
          <a:xfrm>
            <a:off x="2476500" y="1651000"/>
            <a:ext cx="9029700" cy="45339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31</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52578" name="Picture 2"/>
          <p:cNvPicPr>
            <a:picLocks noChangeAspect="1" noChangeArrowheads="1"/>
          </p:cNvPicPr>
          <p:nvPr/>
        </p:nvPicPr>
        <p:blipFill>
          <a:blip r:embed="rId4"/>
          <a:srcRect l="19131" t="21528" r="12055" b="15278"/>
          <a:stretch>
            <a:fillRect/>
          </a:stretch>
        </p:blipFill>
        <p:spPr bwMode="auto">
          <a:xfrm>
            <a:off x="2489200" y="1574800"/>
            <a:ext cx="8953500" cy="4622800"/>
          </a:xfrm>
          <a:prstGeom prst="rect">
            <a:avLst/>
          </a:prstGeom>
          <a:noFill/>
          <a:ln w="9525">
            <a:noFill/>
            <a:miter lim="800000"/>
            <a:headEnd/>
            <a:tailEnd/>
          </a:ln>
          <a:effectLst/>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5588000" y="0"/>
            <a:ext cx="64325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(TOPLANTI ÇAĞRI YAZISI)</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32</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6886" t="12326" r="37185" b="16700"/>
          <a:stretch>
            <a:fillRect/>
          </a:stretch>
        </p:blipFill>
        <p:spPr bwMode="auto">
          <a:xfrm>
            <a:off x="2463800" y="990600"/>
            <a:ext cx="8394700" cy="55499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fontScale="90000"/>
          </a:bodyPr>
          <a:lstStyle/>
          <a:p>
            <a:pPr algn="l"/>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GÜNDEM</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33</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7328" t="13519" r="37194" b="17893"/>
          <a:stretch>
            <a:fillRect/>
          </a:stretch>
        </p:blipFill>
        <p:spPr bwMode="auto">
          <a:xfrm>
            <a:off x="2552700" y="1193800"/>
            <a:ext cx="8369300" cy="51054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(DOSYAKAPAK)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34</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7216" t="13320" r="37083" b="17893"/>
          <a:stretch>
            <a:fillRect/>
          </a:stretch>
        </p:blipFill>
        <p:spPr bwMode="auto">
          <a:xfrm>
            <a:off x="2501900" y="1219200"/>
            <a:ext cx="8420100" cy="5270499"/>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6083300" y="0"/>
            <a:ext cx="59372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(VALİ KONUŞMA METNİ)</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35</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5763" t="12525" r="35518" b="16798"/>
          <a:stretch>
            <a:fillRect/>
          </a:stretch>
        </p:blipFill>
        <p:spPr bwMode="auto">
          <a:xfrm>
            <a:off x="2565400" y="1371601"/>
            <a:ext cx="8293100" cy="52070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(BİLGİ NOTU)</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36</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6885" t="22664" r="37297" b="26839"/>
          <a:stretch>
            <a:fillRect/>
          </a:stretch>
        </p:blipFill>
        <p:spPr bwMode="auto">
          <a:xfrm>
            <a:off x="2616200" y="1447801"/>
            <a:ext cx="8394700" cy="50800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6477000" y="0"/>
            <a:ext cx="55435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(İŞLERİN DAĞILIM)</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37</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25347" t="24453" r="25128" b="29622"/>
          <a:stretch>
            <a:fillRect/>
          </a:stretch>
        </p:blipFill>
        <p:spPr bwMode="auto">
          <a:xfrm>
            <a:off x="2705100" y="1739900"/>
            <a:ext cx="8331200" cy="4813299"/>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3822700" y="0"/>
            <a:ext cx="81978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(YATIRIM UYGULAMA SONUÇLARI)</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38</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44500" y="18542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23257" t="25249" r="23103" b="29224"/>
          <a:stretch>
            <a:fillRect/>
          </a:stretch>
        </p:blipFill>
        <p:spPr bwMode="auto">
          <a:xfrm>
            <a:off x="2692400" y="1447800"/>
            <a:ext cx="8229600" cy="50800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6184900" y="0"/>
            <a:ext cx="58356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(KONUŞMACI LİSTESİ)</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39</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16787" t="19284" r="16733" b="24013"/>
          <a:stretch>
            <a:fillRect/>
          </a:stretch>
        </p:blipFill>
        <p:spPr bwMode="auto">
          <a:xfrm>
            <a:off x="2362200" y="1155700"/>
            <a:ext cx="8597899" cy="48133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4</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4185761"/>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algn="just"/>
            <a:r>
              <a:rPr lang="tr-TR" b="1" dirty="0" smtClean="0">
                <a:solidFill>
                  <a:srgbClr val="1C283D"/>
                </a:solidFill>
                <a:latin typeface="Times New Roman" pitchFamily="18" charset="0"/>
                <a:ea typeface="Times New Roman" pitchFamily="18" charset="0"/>
                <a:cs typeface="Times New Roman" pitchFamily="18" charset="0"/>
              </a:rPr>
              <a:t>                 </a:t>
            </a:r>
            <a:r>
              <a:rPr lang="tr-TR" b="1" dirty="0" smtClean="0">
                <a:latin typeface="Times New Roman" pitchFamily="18" charset="0"/>
                <a:cs typeface="Times New Roman" pitchFamily="18" charset="0"/>
              </a:rPr>
              <a:t>Yasal Dayanak</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Madde 3-</a:t>
            </a:r>
            <a:r>
              <a:rPr lang="tr-TR" dirty="0" smtClean="0">
                <a:latin typeface="Times New Roman" pitchFamily="18" charset="0"/>
                <a:cs typeface="Times New Roman" pitchFamily="18" charset="0"/>
              </a:rPr>
              <a:t> Bu yönetmelik, 5442 sayılı İl İdaresi Kanununun 24 üncü maddesi, 3152 Sayılı içişleri Bakanlığı Teşkilât ve Görevleri Hakkında Kanunun 33 üncü maddesi ve 223 sa­yılı Devlet Planlama Teşkilâtının Kuruluş ve Görevleri Hakkındaki Kanun Hükmünde Karar­name hükümleri uyarınca hazırlanan kalkınma planları ve yıllık programlarda yer alan ilke ve tedbirler gereğince hazırlanmıştır.</a:t>
            </a:r>
          </a:p>
          <a:p>
            <a:pPr algn="just"/>
            <a:r>
              <a:rPr lang="tr-TR" dirty="0" smtClean="0">
                <a:latin typeface="Times New Roman" pitchFamily="18" charset="0"/>
                <a:cs typeface="Times New Roman" pitchFamily="18" charset="0"/>
              </a:rPr>
              <a:t> </a:t>
            </a:r>
          </a:p>
          <a:p>
            <a:pPr algn="just"/>
            <a:r>
              <a:rPr lang="tr-TR" b="1" dirty="0" smtClean="0">
                <a:latin typeface="Times New Roman" pitchFamily="18" charset="0"/>
                <a:cs typeface="Times New Roman" pitchFamily="18" charset="0"/>
              </a:rPr>
              <a:t>Tanımlar</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Madde 4 -</a:t>
            </a:r>
            <a:r>
              <a:rPr lang="tr-TR" dirty="0" smtClean="0">
                <a:latin typeface="Times New Roman" pitchFamily="18" charset="0"/>
                <a:cs typeface="Times New Roman" pitchFamily="18" charset="0"/>
              </a:rPr>
              <a:t>  Bu yönetmelikteki deyimlerden;</a:t>
            </a:r>
          </a:p>
          <a:p>
            <a:pPr algn="just"/>
            <a:r>
              <a:rPr lang="tr-TR" dirty="0" smtClean="0">
                <a:latin typeface="Times New Roman" pitchFamily="18" charset="0"/>
                <a:cs typeface="Times New Roman" pitchFamily="18" charset="0"/>
              </a:rPr>
              <a:t>		a)     “Bakanlık” İçişleri Bakanlığını,</a:t>
            </a:r>
          </a:p>
          <a:p>
            <a:pPr algn="just"/>
            <a:r>
              <a:rPr lang="tr-TR" dirty="0" smtClean="0">
                <a:latin typeface="Times New Roman" pitchFamily="18" charset="0"/>
                <a:cs typeface="Times New Roman" pitchFamily="18" charset="0"/>
              </a:rPr>
              <a:t>		b)     “Kuruluş” diğer Bakanlık, kamu, kurum ve kuruluşlarını,</a:t>
            </a:r>
          </a:p>
          <a:p>
            <a:pPr algn="just"/>
            <a:r>
              <a:rPr lang="tr-TR" dirty="0" smtClean="0">
                <a:latin typeface="Times New Roman" pitchFamily="18" charset="0"/>
                <a:cs typeface="Times New Roman" pitchFamily="18" charset="0"/>
              </a:rPr>
              <a:t>		c)      “Müdürlük” il planlama ve koordinasyon müdürlüğünü,</a:t>
            </a:r>
          </a:p>
          <a:p>
            <a:pPr algn="just"/>
            <a:r>
              <a:rPr lang="tr-TR" dirty="0" smtClean="0">
                <a:latin typeface="Times New Roman" pitchFamily="18" charset="0"/>
                <a:cs typeface="Times New Roman" pitchFamily="18" charset="0"/>
              </a:rPr>
              <a:t>		d)     “Müdür” il planlama ve koordinasyon müdürünü</a:t>
            </a:r>
          </a:p>
          <a:p>
            <a:pPr algn="just"/>
            <a:r>
              <a:rPr lang="tr-TR" dirty="0" smtClean="0">
                <a:latin typeface="Times New Roman" pitchFamily="18" charset="0"/>
                <a:cs typeface="Times New Roman" pitchFamily="18" charset="0"/>
              </a:rPr>
              <a:t>         	ifade eder.</a:t>
            </a:r>
            <a:endParaRPr lang="tr-TR" dirty="0">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5219700" y="0"/>
            <a:ext cx="68008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(TOPLANTI BİLGİ FORMU)</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40</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4973" t="12326" r="35285" b="17638"/>
          <a:stretch>
            <a:fillRect/>
          </a:stretch>
        </p:blipFill>
        <p:spPr bwMode="auto">
          <a:xfrm>
            <a:off x="2717800" y="1295400"/>
            <a:ext cx="8178800" cy="5130801"/>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7899400" y="0"/>
            <a:ext cx="41211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(KARARLAR)</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41</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3" name="12 Resim"/>
          <p:cNvPicPr/>
          <p:nvPr/>
        </p:nvPicPr>
        <p:blipFill>
          <a:blip r:embed="rId4"/>
          <a:srcRect l="36090" t="12127" r="36515" b="17570"/>
          <a:stretch>
            <a:fillRect/>
          </a:stretch>
        </p:blipFill>
        <p:spPr bwMode="auto">
          <a:xfrm>
            <a:off x="2514600" y="1447801"/>
            <a:ext cx="8394700" cy="50038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6718300" y="0"/>
            <a:ext cx="53022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(KARAR ÜSTYAZI)</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42</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33757" t="14314" r="33721" b="18887"/>
          <a:stretch>
            <a:fillRect/>
          </a:stretch>
        </p:blipFill>
        <p:spPr bwMode="auto">
          <a:xfrm>
            <a:off x="2654300" y="1358900"/>
            <a:ext cx="8128000" cy="5092700"/>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fontScale="90000"/>
          </a:bodyPr>
          <a:lstStyle/>
          <a:p>
            <a:r>
              <a:rPr lang="tr-TR" sz="3600" b="1" spc="600" dirty="0" smtClean="0">
                <a:solidFill>
                  <a:srgbClr val="FF9900"/>
                </a:solidFill>
                <a:effectLst>
                  <a:reflection blurRad="6350" stA="50000" endA="300" endPos="50000" dist="29997" dir="5400000" sy="-100000" algn="bl" rotWithShape="0"/>
                </a:effectLst>
                <a:latin typeface="+mn-lt"/>
              </a:rPr>
              <a:t>UYGULAMA</a:t>
            </a:r>
            <a:br>
              <a:rPr lang="tr-TR" sz="3600" b="1" spc="600" dirty="0" smtClean="0">
                <a:solidFill>
                  <a:srgbClr val="FF9900"/>
                </a:solidFill>
                <a:effectLst>
                  <a:reflection blurRad="6350" stA="50000" endA="300" endPos="50000" dist="29997" dir="5400000" sy="-100000" algn="bl" rotWithShape="0"/>
                </a:effectLst>
                <a:latin typeface="+mn-lt"/>
              </a:rPr>
            </a:br>
            <a:r>
              <a:rPr lang="tr-TR" sz="3600" b="1" spc="600" dirty="0" smtClean="0">
                <a:solidFill>
                  <a:srgbClr val="FF9900"/>
                </a:solidFill>
                <a:effectLst>
                  <a:reflection blurRad="6350" stA="50000" endA="300" endPos="50000" dist="29997" dir="5400000" sy="-100000" algn="bl" rotWithShape="0"/>
                </a:effectLst>
                <a:latin typeface="+mn-lt"/>
              </a:rPr>
              <a:t>(İKİS)</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43</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pic>
        <p:nvPicPr>
          <p:cNvPr id="11" name="10 Resim"/>
          <p:cNvPicPr/>
          <p:nvPr/>
        </p:nvPicPr>
        <p:blipFill>
          <a:blip r:embed="rId4"/>
          <a:srcRect l="10508" t="13320" r="11944" b="18874"/>
          <a:stretch>
            <a:fillRect/>
          </a:stretch>
        </p:blipFill>
        <p:spPr bwMode="auto">
          <a:xfrm>
            <a:off x="393700" y="2330876"/>
            <a:ext cx="10604500" cy="4323923"/>
          </a:xfrm>
          <a:prstGeom prst="rect">
            <a:avLst/>
          </a:prstGeom>
          <a:noFill/>
          <a:ln w="9525">
            <a:noFill/>
            <a:miter lim="800000"/>
            <a:headEnd/>
            <a:tailEnd/>
          </a:ln>
        </p:spPr>
      </p:pic>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44</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11" name="10 Metin kutusu"/>
          <p:cNvSpPr txBox="1"/>
          <p:nvPr/>
        </p:nvSpPr>
        <p:spPr>
          <a:xfrm>
            <a:off x="3543300" y="2870200"/>
            <a:ext cx="5054600" cy="707886"/>
          </a:xfrm>
          <a:prstGeom prst="rect">
            <a:avLst/>
          </a:prstGeom>
          <a:noFill/>
        </p:spPr>
        <p:txBody>
          <a:bodyPr wrap="square" rtlCol="0">
            <a:spAutoFit/>
          </a:bodyPr>
          <a:lstStyle/>
          <a:p>
            <a:pPr algn="ctr"/>
            <a:r>
              <a:rPr lang="tr-T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TEŞEKKÜRLER…</a:t>
            </a:r>
            <a:endParaRPr lang="tr-T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5</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3970318"/>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İKİNCİ BÖLÜM</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Kuruluş ve Görevler</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 </a:t>
            </a:r>
          </a:p>
          <a:p>
            <a:pPr algn="just"/>
            <a:r>
              <a:rPr lang="tr-TR" dirty="0" smtClean="0">
                <a:latin typeface="Times New Roman" pitchFamily="18" charset="0"/>
                <a:cs typeface="Times New Roman" pitchFamily="18" charset="0"/>
              </a:rPr>
              <a:t>	</a:t>
            </a:r>
            <a:r>
              <a:rPr lang="tr-TR" b="1" dirty="0" smtClean="0">
                <a:latin typeface="Times New Roman" pitchFamily="18" charset="0"/>
                <a:cs typeface="Times New Roman" pitchFamily="18" charset="0"/>
              </a:rPr>
              <a:t>İl Planlama ve Koordinasyon Müdürlüğünün Kuruluşu</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	</a:t>
            </a:r>
            <a:r>
              <a:rPr lang="tr-TR" b="1" dirty="0" smtClean="0">
                <a:latin typeface="Times New Roman" pitchFamily="18" charset="0"/>
                <a:cs typeface="Times New Roman" pitchFamily="18" charset="0"/>
              </a:rPr>
              <a:t>Madde 5 –</a:t>
            </a:r>
            <a:r>
              <a:rPr lang="tr-TR" dirty="0" smtClean="0">
                <a:latin typeface="Times New Roman" pitchFamily="18" charset="0"/>
                <a:cs typeface="Times New Roman" pitchFamily="18" charset="0"/>
              </a:rPr>
              <a:t> İl planlama ve koordinasyon müdürlüğü, valiye bağlı olarak görev yapan  bir planlama ve koordinasyon müdürü ile, ilin  iş yoğunluğunun  gerektirdiği sayıda planlama uzmanı, planlama uzman yardımcısı ve yeteri kadar büro personelinden meydana gelir.</a:t>
            </a:r>
          </a:p>
          <a:p>
            <a:pPr algn="just"/>
            <a:r>
              <a:rPr lang="tr-TR" dirty="0" smtClean="0">
                <a:latin typeface="Times New Roman" pitchFamily="18" charset="0"/>
                <a:cs typeface="Times New Roman" pitchFamily="18" charset="0"/>
              </a:rPr>
              <a:t>	Valiler, özel uzmanlık bilgisini gerektiren konularda 5442 Sayılı İl İdaresi Kanunu’nun tanıdığı sınırlar içinde ilin diğer kuruluşlarındaki görevlerinden de yararlanabilirler.</a:t>
            </a:r>
          </a:p>
          <a:p>
            <a:pPr lvl="0" algn="just" eaLnBrk="0" hangingPunct="0">
              <a:tabLst>
                <a:tab pos="457200" algn="l"/>
              </a:tabLst>
            </a:pPr>
            <a:endParaRPr lang="tr-TR" sz="4000"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6</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108545" name="Rectangle 1"/>
          <p:cNvSpPr>
            <a:spLocks noChangeArrowheads="1"/>
          </p:cNvSpPr>
          <p:nvPr/>
        </p:nvSpPr>
        <p:spPr bwMode="auto">
          <a:xfrm>
            <a:off x="177801" y="2222500"/>
            <a:ext cx="11734800" cy="41242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pPr>
            <a:endParaRPr kumimoji="0" lang="tr-TR" sz="1000" b="1"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685800" algn="l"/>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İl Planlama ve Koordinasyon Müdürlüğünün Görevleri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6 –</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İl planlama ve koordinasyon müdürlüğünün görevleri şunlardır: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Kalkınma planı ve yıllık programları ile verilen görevler çerçevesinde;</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a) İl’in ekonomik ve sosyal yapısını belirlemek amacıyla araştırmalar yapmak, ilgili resmi ve özel kuruluşlardan  toplanan bilgilerden faydalanarak il envanterini hazırlamak,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b) İldeki kamu kuruluşlarınca üst kademelere gönderilecek  yatırım tekliflerini inceleyerek varsa aralarındaki uyumsuzluk veya çelişkileri tespit etmek ve bir rapor halinde durumu İl Koordinasyon Kuruluna sunmak,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c) </a:t>
            </a:r>
            <a:r>
              <a:rPr kumimoji="0" lang="tr-TR"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Plan-program uygulamaları ile yıllık programlarda yer alan ildeki kamu yatırımlarını izlemek, ortaya çıkan ve koordinasyonu gerektiren sorunları belirlemek, çözümlenmesi için gerekli tedbirleri tespit ederek valiliğe bildirmek ve çözümlenmesine yardımcı olmak,</a:t>
            </a:r>
            <a:endParaRPr kumimoji="0" lang="tr-TR" b="1" i="0" u="sng"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d) İl Koordinasyon Kuruluna götürülmesi gereken koordinasyon ve izleme konularında gerekçeli rapor hazırlamak, bu kurulun çalışmalarına ilişkin ön hazırlıkları yapmak ve </a:t>
            </a:r>
            <a:r>
              <a:rPr kumimoji="0" lang="tr-TR" b="0"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sekreterya</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hizmetlerini yürütmek,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e)   Mahalli idarelerin planlama çalışmalarına ve yatırım tekliflerinin hazırlanmasına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kalkınma programları doğrultusunda yardımcı olmak, bu idarelerin yatırımlarının uygulanmasını izlemek ve değerlendirmek,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7</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106497" name="Rectangle 1"/>
          <p:cNvSpPr>
            <a:spLocks noChangeArrowheads="1"/>
          </p:cNvSpPr>
          <p:nvPr/>
        </p:nvSpPr>
        <p:spPr bwMode="auto">
          <a:xfrm>
            <a:off x="241299" y="2247900"/>
            <a:ext cx="11684001" cy="445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tr-TR" sz="1600" b="0" i="0" u="none" strike="noStrike" cap="none" normalizeH="0" baseline="0" dirty="0" smtClean="0">
              <a:ln>
                <a:noFill/>
              </a:ln>
              <a:solidFill>
                <a:srgbClr val="1C283D"/>
              </a:solidFill>
              <a:effectLst/>
              <a:latin typeface="Calibri" pitchFamily="34" charset="0"/>
              <a:ea typeface="Times New Roman" pitchFamily="18"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f) Devlet-halk işbirliği ile mahalli kaynaklar harekete geçirilerek meydana getirilen ekonomik girişimlerin oluşturulması ve izlenmesi çalışmalarında valiye yardımcı olmak,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g) Ekonomik girişimlere katılanlar ile benzeri girişimlere katılacak olanlar için gözleme ve uygulamaya dayalı eğitim çalışmaları düzenlemek, plan, program, ekonomik ve sosyal kalkınma konularında il kuruluşlarının eğitim programları arasında uyum sağlamak, </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h) İstihdamı artırmak için  kendi işini kuracaklara sağlanacak çok yönlü desteğin organize edilmesine yönelik çalışmalar yardımcı olmak,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i) İçişleri Bakanlığı bütçesine dahil taşra birimlerinin harcama durumlarını üçer aylık  dönemler halinde izleyerek, izleme formlarını Bakanlığa göndermek,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j) İlçelerle, plan ve program uygulamasında etkili bir haberleşme ve işbirliğini sağlamak,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k) Plan ve programların halka tanıtılması konusunda gerekli çalışmaları yapmak,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l) İl kitaplık ve dokümantasyon merkezinin düzenlemek, izlemek, geliştirmek ve ilçe kitaplık ve dokümantasyon merkezlerinin düzenlenmesi ve geliştirilmesi çalışmalarına yardımcı olmak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 Valiliğin ekonomik konulara ilişkin brifing dosyalarını, gerekli tablo </a:t>
            </a:r>
            <a:r>
              <a:rPr kumimoji="0" lang="tr-TR" b="0" i="0" u="none" strike="noStrike" cap="none" normalizeH="0" baseline="0" dirty="0" err="1" smtClean="0">
                <a:ln>
                  <a:noFill/>
                </a:ln>
                <a:solidFill>
                  <a:srgbClr val="1C283D"/>
                </a:solidFill>
                <a:effectLst/>
                <a:latin typeface="Times New Roman" pitchFamily="18" charset="0"/>
                <a:ea typeface="Times New Roman" pitchFamily="18" charset="0"/>
                <a:cs typeface="Times New Roman" pitchFamily="18" charset="0"/>
              </a:rPr>
              <a:t>vr</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grafikleri hazırlamak,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n) Kalkınma programları ve yıllık programlar ile ilgili olarak valilikçe verilecek diğer görevleri yapmak.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8</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104449" name="Rectangle 1"/>
          <p:cNvSpPr>
            <a:spLocks noChangeArrowheads="1"/>
          </p:cNvSpPr>
          <p:nvPr/>
        </p:nvSpPr>
        <p:spPr bwMode="auto">
          <a:xfrm>
            <a:off x="228599" y="2171700"/>
            <a:ext cx="11709401"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İl Planlama ve Koordinasyon Müdürünün Yetkileri ve Sorumluluğu</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7 -</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İl planlama ve koordinasyon müdürünün yetkileri şunlardır: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 Müdürlükte çalışan personelin verimli bir şekilde çalışmalarını sağlayacak planlama ve işbölümünü yapmak, çalışmalarını ve vazifeye devamlarını izlemek, işyerinde gerekli disiplini sağlayıcı ve işlerin düzenli olarak yürütülmesine yönelik diğer tedbirleri almak,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b) Müdürlüğe verilen işlerin yürütülmesinde ilçeler ve diğer kuruluşlarla işbirliği ve koordinasyonu sağlamak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c) Müdürlüğe verilen görevlerin süratli, verimli ve ekonomik kaynak kullanımı ile yapılmasını sağlayacak tedbirleri almak, tekliflerde bulunmak.</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İl planlama ve koordinasyon müdürü, kendisine verilen görevleri zamanında, mevzuata, kalkınma planı ve yıllık programlarda yer alan esaslara ve  ve valiliğin mevzuatla haiz olduğu görev, yetki ve çalışma esas ve ilkelerine göre yürütülmesinden valiye ya da valinin  görevlendirmesi halinde ilgili vali yardımcısına karşı sorumludur.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8178800" y="0"/>
            <a:ext cx="3841705" cy="844527"/>
          </a:xfrm>
        </p:spPr>
        <p:txBody>
          <a:bodyPr>
            <a:normAutofit/>
          </a:bodyPr>
          <a:lstStyle/>
          <a:p>
            <a:pPr algn="l"/>
            <a:r>
              <a:rPr lang="tr-TR" sz="3600" b="1" spc="600" dirty="0" smtClean="0">
                <a:solidFill>
                  <a:srgbClr val="FF9900"/>
                </a:solidFill>
                <a:effectLst>
                  <a:reflection blurRad="6350" stA="50000" endA="300" endPos="50000" dist="29997" dir="5400000" sy="-100000" algn="bl" rotWithShape="0"/>
                </a:effectLst>
                <a:latin typeface="+mn-lt"/>
              </a:rPr>
              <a:t>YÖNETMELİK</a:t>
            </a:r>
            <a:endParaRPr lang="tr-TR" sz="3600" b="1" spc="600" dirty="0">
              <a:solidFill>
                <a:srgbClr val="FF9900"/>
              </a:solidFill>
              <a:effectLst>
                <a:reflection blurRad="6350" stA="50000" endA="300" endPos="50000" dist="29997" dir="5400000" sy="-100000" algn="bl" rotWithShape="0"/>
              </a:effectLst>
              <a:latin typeface="+mn-lt"/>
            </a:endParaRPr>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82144" y="68240"/>
            <a:ext cx="1937982" cy="2112939"/>
          </a:xfrm>
        </p:spPr>
      </p:pic>
      <p:sp>
        <p:nvSpPr>
          <p:cNvPr id="7" name="6 Dikdörtgen"/>
          <p:cNvSpPr/>
          <p:nvPr/>
        </p:nvSpPr>
        <p:spPr>
          <a:xfrm>
            <a:off x="2515738" y="1750337"/>
            <a:ext cx="9676262" cy="400110"/>
          </a:xfrm>
          <a:prstGeom prst="rect">
            <a:avLst/>
          </a:prstGeom>
        </p:spPr>
        <p:txBody>
          <a:bodyPr wrap="square">
            <a:spAutoFit/>
          </a:bodyPr>
          <a:lstStyle/>
          <a:p>
            <a:pPr algn="just"/>
            <a:r>
              <a:rPr lang="tr-TR" sz="2000" dirty="0" smtClean="0"/>
              <a:t>	</a:t>
            </a:r>
          </a:p>
        </p:txBody>
      </p:sp>
      <p:sp>
        <p:nvSpPr>
          <p:cNvPr id="8" name="Dikdörtgen 10"/>
          <p:cNvSpPr/>
          <p:nvPr/>
        </p:nvSpPr>
        <p:spPr>
          <a:xfrm>
            <a:off x="49994" y="1772449"/>
            <a:ext cx="261877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tr-TR" sz="1100" b="1" dirty="0" smtClean="0">
                <a:ln w="50800"/>
                <a:solidFill>
                  <a:srgbClr val="33CCFF"/>
                </a:solidFill>
              </a:rPr>
              <a:t>İL PLANLAMA VE KOORDİNASYON MÜDÜRLÜĞÜ</a:t>
            </a:r>
          </a:p>
        </p:txBody>
      </p:sp>
      <p:sp>
        <p:nvSpPr>
          <p:cNvPr id="9" name="8 Dikdörtgen"/>
          <p:cNvSpPr/>
          <p:nvPr/>
        </p:nvSpPr>
        <p:spPr>
          <a:xfrm>
            <a:off x="201297" y="4039109"/>
            <a:ext cx="6866075" cy="707886"/>
          </a:xfrm>
          <a:prstGeom prst="rect">
            <a:avLst/>
          </a:prstGeom>
        </p:spPr>
        <p:txBody>
          <a:bodyPr wrap="square">
            <a:spAutoFit/>
          </a:bodyPr>
          <a:lstStyle/>
          <a:p>
            <a:pPr algn="just"/>
            <a:endParaRPr lang="tr-TR" sz="2000" dirty="0" smtClean="0"/>
          </a:p>
          <a:p>
            <a:pPr algn="just"/>
            <a:r>
              <a:rPr lang="tr-TR" sz="2000" dirty="0" smtClean="0"/>
              <a:t>	</a:t>
            </a:r>
            <a:endParaRPr lang="tr-TR" sz="2000" b="1" dirty="0"/>
          </a:p>
        </p:txBody>
      </p:sp>
      <p:sp>
        <p:nvSpPr>
          <p:cNvPr id="2" name="Slayt Numarası Yer Tutucusu 1"/>
          <p:cNvSpPr>
            <a:spLocks noGrp="1"/>
          </p:cNvSpPr>
          <p:nvPr>
            <p:ph type="sldNum" sz="quarter" idx="12"/>
          </p:nvPr>
        </p:nvSpPr>
        <p:spPr>
          <a:xfrm>
            <a:off x="9122664" y="6356350"/>
            <a:ext cx="2743200" cy="365125"/>
          </a:xfrm>
        </p:spPr>
        <p:txBody>
          <a:bodyPr/>
          <a:lstStyle/>
          <a:p>
            <a:fld id="{885218DE-1926-4B6A-BC92-ADFB98955878}" type="slidenum">
              <a:rPr lang="tr-TR" smtClean="0"/>
              <a:pPr/>
              <a:t>9</a:t>
            </a:fld>
            <a:r>
              <a:rPr lang="tr-TR" dirty="0" smtClean="0"/>
              <a:t>/43</a:t>
            </a:r>
            <a:endParaRPr lang="tr-TR" dirty="0"/>
          </a:p>
        </p:txBody>
      </p:sp>
      <p:sp>
        <p:nvSpPr>
          <p:cNvPr id="12" name="11 Dikdörtgen"/>
          <p:cNvSpPr/>
          <p:nvPr/>
        </p:nvSpPr>
        <p:spPr>
          <a:xfrm>
            <a:off x="1206500" y="749300"/>
            <a:ext cx="9791700" cy="2616101"/>
          </a:xfrm>
          <a:prstGeom prst="rect">
            <a:avLst/>
          </a:prstGeom>
        </p:spPr>
        <p:txBody>
          <a:bodyPr wrap="square">
            <a:spAutoFit/>
          </a:bodyPr>
          <a:lstStyle/>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tabLst>
                <a:tab pos="358775" algn="l"/>
              </a:tabLst>
            </a:pPr>
            <a:endParaRPr lang="tr-TR" u="sng" dirty="0" smtClean="0">
              <a:latin typeface="Calibri" pitchFamily="34" charset="0"/>
              <a:ea typeface="ヒラギノ明朝 Pro W3"/>
              <a:cs typeface="Times New Roman" pitchFamily="18" charset="0"/>
            </a:endParaRPr>
          </a:p>
          <a:p>
            <a:pPr lvl="0" indent="358775" algn="just" eaLnBrk="0" hangingPunct="0">
              <a:tabLst>
                <a:tab pos="358775" algn="l"/>
              </a:tabLst>
            </a:pPr>
            <a:endParaRPr lang="tr-TR" sz="2800" dirty="0" smtClean="0">
              <a:latin typeface="Arial" pitchFamily="34" charset="0"/>
              <a:cs typeface="Arial" pitchFamily="34" charset="0"/>
            </a:endParaRPr>
          </a:p>
          <a:p>
            <a:pPr lvl="0" indent="358775" eaLnBrk="0" hangingPunct="0">
              <a:tabLst>
                <a:tab pos="358775" algn="l"/>
              </a:tabLst>
            </a:pPr>
            <a:endParaRPr lang="tr-TR" sz="2800" dirty="0" smtClean="0">
              <a:latin typeface="Arial" pitchFamily="34" charset="0"/>
              <a:cs typeface="Arial" pitchFamily="34" charset="0"/>
            </a:endParaRPr>
          </a:p>
        </p:txBody>
      </p:sp>
      <p:sp>
        <p:nvSpPr>
          <p:cNvPr id="10" name="9 Dikdörtgen"/>
          <p:cNvSpPr/>
          <p:nvPr/>
        </p:nvSpPr>
        <p:spPr>
          <a:xfrm>
            <a:off x="482600" y="1828800"/>
            <a:ext cx="11379200" cy="1200329"/>
          </a:xfrm>
          <a:prstGeom prst="rect">
            <a:avLst/>
          </a:prstGeom>
        </p:spPr>
        <p:txBody>
          <a:bodyPr wrap="square">
            <a:spAutoFit/>
          </a:bodyPr>
          <a:lstStyle/>
          <a:p>
            <a:pPr lvl="0" algn="ctr">
              <a:tabLst>
                <a:tab pos="457200" algn="l"/>
              </a:tabLst>
            </a:pPr>
            <a:endParaRPr lang="tr-TR" sz="1400" dirty="0" smtClean="0">
              <a:latin typeface="Times New Roman" pitchFamily="18" charset="0"/>
              <a:cs typeface="Times New Roman" pitchFamily="18" charset="0"/>
            </a:endParaRPr>
          </a:p>
          <a:p>
            <a:pPr lvl="0" eaLnBrk="0" hangingPunct="0">
              <a:tabLst>
                <a:tab pos="457200" algn="l"/>
              </a:tabLst>
            </a:pPr>
            <a:r>
              <a:rPr lang="tr-TR" dirty="0" smtClean="0">
                <a:solidFill>
                  <a:srgbClr val="000000"/>
                </a:solidFill>
                <a:latin typeface="Times New Roman" pitchFamily="18" charset="0"/>
                <a:ea typeface="Times New Roman" pitchFamily="18" charset="0"/>
                <a:cs typeface="Times New Roman" pitchFamily="18" charset="0"/>
              </a:rPr>
              <a:t> </a:t>
            </a:r>
            <a:endParaRPr lang="tr-TR" sz="1400" dirty="0" smtClean="0">
              <a:latin typeface="Times New Roman" pitchFamily="18" charset="0"/>
              <a:cs typeface="Times New Roman" pitchFamily="18" charset="0"/>
            </a:endParaRPr>
          </a:p>
          <a:p>
            <a:pPr lvl="0" algn="ctr" eaLnBrk="0" hangingPunct="0">
              <a:tabLst>
                <a:tab pos="457200" algn="l"/>
              </a:tabLst>
            </a:pPr>
            <a:r>
              <a:rPr lang="tr-TR" b="1" dirty="0" smtClean="0">
                <a:solidFill>
                  <a:srgbClr val="1C283D"/>
                </a:solidFill>
                <a:latin typeface="Times New Roman" pitchFamily="18" charset="0"/>
                <a:ea typeface="Times New Roman" pitchFamily="18" charset="0"/>
                <a:cs typeface="Times New Roman" pitchFamily="18" charset="0"/>
              </a:rPr>
              <a:t>                 </a:t>
            </a:r>
            <a:r>
              <a:rPr lang="tr-TR" dirty="0" smtClean="0">
                <a:solidFill>
                  <a:srgbClr val="1C283D"/>
                </a:solidFill>
                <a:latin typeface="Times New Roman" pitchFamily="18" charset="0"/>
                <a:ea typeface="Times New Roman" pitchFamily="18" charset="0"/>
                <a:cs typeface="Times New Roman" pitchFamily="18" charset="0"/>
              </a:rPr>
              <a:t>		</a:t>
            </a:r>
            <a:endParaRPr lang="tr-TR" sz="4000" dirty="0" smtClean="0">
              <a:latin typeface="Times New Roman" pitchFamily="18" charset="0"/>
              <a:cs typeface="Times New Roman" pitchFamily="18" charset="0"/>
            </a:endParaRPr>
          </a:p>
        </p:txBody>
      </p:sp>
      <p:sp>
        <p:nvSpPr>
          <p:cNvPr id="102401" name="Rectangle 1"/>
          <p:cNvSpPr>
            <a:spLocks noChangeArrowheads="1"/>
          </p:cNvSpPr>
          <p:nvPr/>
        </p:nvSpPr>
        <p:spPr bwMode="auto">
          <a:xfrm>
            <a:off x="304800" y="2197100"/>
            <a:ext cx="116332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tr-TR" sz="1000" b="1" i="0" u="none" strike="noStrike" cap="none" normalizeH="0" baseline="0" dirty="0" smtClean="0">
              <a:ln>
                <a:noFill/>
              </a:ln>
              <a:solidFill>
                <a:srgbClr val="1C283D"/>
              </a:solidFill>
              <a:effectLst/>
              <a:latin typeface="Calibri"/>
              <a:ea typeface="Times New Roman" pitchFamily="18" charset="0"/>
              <a:cs typeface="Arial" pitchFamily="34" charset="0"/>
            </a:endParaRPr>
          </a:p>
          <a:p>
            <a:pPr marL="0" marR="0" lvl="0" indent="457200" algn="just"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ÜÇÜNCÜ BÖLÜM</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Çalışma Düzeni</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Araştırma ve İnceleme</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a:t>
            </a:r>
            <a:r>
              <a:rPr kumimoji="0" lang="tr-TR" b="1"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Madde 8 –</a:t>
            </a: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 bu yönetmeliğin 6’ncı maddesinde belirtilen görev sınırları içinde vali tarafından verilen konularla, müdürün gerekli gördüğü ve vali tarafından onaylanacak  konularda inceleme ve araştırma yapar.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İlin ekonomik ve sosyal yapısını belirlemek, gerçek potansiyelini ortaya çıkarmak ve gerektiğinde kalkınma planı çalışmalarında yararlanılmak üzere kalkınma planlarındaki süreye uygun biçimde il envanterini hazırlar.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Dönem içindeki gelişmeleri yıllık il istatistik raporu ile izler.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İl envanterleri ve yıllık il istatistik raporları, yıllık yatırım tekliflerinin  sağlıklı biçimde yapılmasında ve öncelikli ihtiyaç kriterlerinin belirlenmesinde esas alınır.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Mülki idare amirlerinin önderliği ile oluşturulmak istenen ekonomik girişimlere ilişkin ihtiyaç ve imkan tespiti, ön fizibilite ve proje hazırlık çalışmaları müdürlükçe ilgili kuruluşlarla işbirliği içinde gerçekleştirilir.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Kuruluşlar, kanuni bir engel bulunmadıkça bu maddedeki çalışmalar için istenen bilgileri zamanında ve tam olarak göndermek zorundadırlar.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1C283D"/>
                </a:solidFill>
                <a:effectLst/>
                <a:latin typeface="Times New Roman" pitchFamily="18" charset="0"/>
                <a:ea typeface="Times New Roman" pitchFamily="18" charset="0"/>
                <a:cs typeface="Times New Roman" pitchFamily="18" charset="0"/>
              </a:rPr>
              <a:t>	Müdürlük bu amaçla çalışmanın niteliğine uygun bir teknik ekibin oluşturulması için valiye teklifte bulunabilir.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176312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5418</TotalTime>
  <Words>624</Words>
  <Application>Microsoft Office PowerPoint</Application>
  <PresentationFormat>Özel</PresentationFormat>
  <Paragraphs>807</Paragraphs>
  <Slides>44</Slides>
  <Notes>44</Notes>
  <HiddenSlides>0</HiddenSlides>
  <MMClips>0</MMClips>
  <ScaleCrop>false</ScaleCrop>
  <HeadingPairs>
    <vt:vector size="4" baseType="variant">
      <vt:variant>
        <vt:lpstr>Tema</vt:lpstr>
      </vt:variant>
      <vt:variant>
        <vt:i4>2</vt:i4>
      </vt:variant>
      <vt:variant>
        <vt:lpstr>Slayt Başlıkları</vt:lpstr>
      </vt:variant>
      <vt:variant>
        <vt:i4>44</vt:i4>
      </vt:variant>
    </vt:vector>
  </HeadingPairs>
  <TitlesOfParts>
    <vt:vector size="46" baseType="lpstr">
      <vt:lpstr>Office Teması</vt:lpstr>
      <vt:lpstr>Ofis Teması</vt:lpstr>
      <vt:lpstr>Slayt 1</vt:lpstr>
      <vt:lpstr>Slayt 2</vt:lpstr>
      <vt:lpstr>YÖNETMELİK</vt:lpstr>
      <vt:lpstr>YÖNETMELİK</vt:lpstr>
      <vt:lpstr>YÖNETMELİK</vt:lpstr>
      <vt:lpstr>YÖNETMELİK</vt:lpstr>
      <vt:lpstr>YÖNETMELİK</vt:lpstr>
      <vt:lpstr>YÖNETMELİK</vt:lpstr>
      <vt:lpstr>YÖNETMELİK</vt:lpstr>
      <vt:lpstr>YÖNETMELİK</vt:lpstr>
      <vt:lpstr>YÖNETMELİK</vt:lpstr>
      <vt:lpstr>YÖNETMELİK</vt:lpstr>
      <vt:lpstr>YÖNETMELİK</vt:lpstr>
      <vt:lpstr>YÖNETMELİK</vt:lpstr>
      <vt:lpstr>YÖNETMELİK</vt:lpstr>
      <vt:lpstr>YÖNETMELİK</vt:lpstr>
      <vt:lpstr>YÖNERGE</vt:lpstr>
      <vt:lpstr>YÖNERGE</vt:lpstr>
      <vt:lpstr>YÖNERGE</vt:lpstr>
      <vt:lpstr>YÖNERGE</vt:lpstr>
      <vt:lpstr>YÖNERGE</vt:lpstr>
      <vt:lpstr>UYGULAMA</vt:lpstr>
      <vt:lpstr>UYGULAMA</vt:lpstr>
      <vt:lpstr>UYGULAMA</vt:lpstr>
      <vt:lpstr>UYGULAMA</vt:lpstr>
      <vt:lpstr>UYGULAMA</vt:lpstr>
      <vt:lpstr>UYGULAMA</vt:lpstr>
      <vt:lpstr>UYGULAMA</vt:lpstr>
      <vt:lpstr>UYGULAMA</vt:lpstr>
      <vt:lpstr>UYGULAMA</vt:lpstr>
      <vt:lpstr>UYGULAMA</vt:lpstr>
      <vt:lpstr>UYGULAMA (TOPLANTI ÇAĞRI YAZISI)</vt:lpstr>
      <vt:lpstr>UYGULAMA GÜNDEM</vt:lpstr>
      <vt:lpstr>UYGULAMA (DOSYAKAPAK)</vt:lpstr>
      <vt:lpstr>UYGULAMA (VALİ KONUŞMA METNİ)</vt:lpstr>
      <vt:lpstr>UYGULAMA (BİLGİ NOTU)</vt:lpstr>
      <vt:lpstr>UYGULAMA (İŞLERİN DAĞILIM)</vt:lpstr>
      <vt:lpstr>UYGULAMA (YATIRIM UYGULAMA SONUÇLARI)</vt:lpstr>
      <vt:lpstr>UYGULAMA (KONUŞMACI LİSTESİ)</vt:lpstr>
      <vt:lpstr>UYGULAMA (TOPLANTI BİLGİ FORMU)</vt:lpstr>
      <vt:lpstr>UYGULAMA (KARARLAR)</vt:lpstr>
      <vt:lpstr>UYGULAMA (KARAR ÜSTYAZI)</vt:lpstr>
      <vt:lpstr>UYGULAMA (İKİS)</vt:lpstr>
      <vt:lpstr>Slayt 44</vt:lpstr>
    </vt:vector>
  </TitlesOfParts>
  <Company>SilentAll Team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KaaN Bayrambey</dc:creator>
  <cp:lastModifiedBy>ZIÇANADAM</cp:lastModifiedBy>
  <cp:revision>1521</cp:revision>
  <cp:lastPrinted>2016-01-12T13:27:06Z</cp:lastPrinted>
  <dcterms:created xsi:type="dcterms:W3CDTF">2014-09-30T00:43:38Z</dcterms:created>
  <dcterms:modified xsi:type="dcterms:W3CDTF">2016-10-09T19:05:57Z</dcterms:modified>
</cp:coreProperties>
</file>