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321" r:id="rId3"/>
    <p:sldId id="332" r:id="rId4"/>
    <p:sldId id="322" r:id="rId5"/>
    <p:sldId id="323" r:id="rId6"/>
    <p:sldId id="324" r:id="rId7"/>
    <p:sldId id="325" r:id="rId8"/>
    <p:sldId id="326" r:id="rId9"/>
    <p:sldId id="327" r:id="rId10"/>
    <p:sldId id="328" r:id="rId11"/>
    <p:sldId id="329" r:id="rId12"/>
    <p:sldId id="330" r:id="rId13"/>
    <p:sldId id="331" r:id="rId14"/>
    <p:sldId id="311"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19" r:id="rId38"/>
    <p:sldId id="265" r:id="rId39"/>
    <p:sldId id="357" r:id="rId40"/>
    <p:sldId id="356" r:id="rId41"/>
    <p:sldId id="266" r:id="rId42"/>
    <p:sldId id="355" r:id="rId43"/>
    <p:sldId id="271" r:id="rId44"/>
    <p:sldId id="362" r:id="rId45"/>
    <p:sldId id="359" r:id="rId46"/>
    <p:sldId id="270" r:id="rId47"/>
    <p:sldId id="264" r:id="rId48"/>
    <p:sldId id="268" r:id="rId49"/>
    <p:sldId id="269" r:id="rId50"/>
    <p:sldId id="358" r:id="rId51"/>
    <p:sldId id="360" r:id="rId52"/>
    <p:sldId id="267" r:id="rId53"/>
    <p:sldId id="276" r:id="rId54"/>
    <p:sldId id="257" r:id="rId55"/>
    <p:sldId id="361" r:id="rId56"/>
  </p:sldIdLst>
  <p:sldSz cx="9144000" cy="5143500" type="screen16x9"/>
  <p:notesSz cx="9926638" cy="6797675"/>
  <p:custShowLst>
    <p:custShow name="Özel Gösteri 1" id="0">
      <p:sldLst>
        <p:sld r:id="rId2"/>
        <p:sld r:id="rId15"/>
        <p:sld r:id="rId38"/>
        <p:sld r:id="rId39"/>
        <p:sld r:id="rId42"/>
        <p:sld r:id="rId44"/>
        <p:sld r:id="rId47"/>
        <p:sld r:id="rId48"/>
        <p:sld r:id="rId53"/>
        <p:sld r:id="rId54"/>
        <p:sld r:id="rId55"/>
        <p:sld r:id="rId49"/>
        <p:sld r:id="rId50"/>
      </p:sldLst>
    </p:custShow>
  </p:custShow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4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C082B957-E737-467F-AD37-98B17269A3E5}" type="datetimeFigureOut">
              <a:rPr lang="tr-TR" smtClean="0"/>
              <a:t>10.10.2016</a:t>
            </a:fld>
            <a:endParaRPr lang="tr-TR"/>
          </a:p>
        </p:txBody>
      </p:sp>
      <p:sp>
        <p:nvSpPr>
          <p:cNvPr id="4" name="Altbilgi Yer Tutucusu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24E536B3-9A56-4082-B695-0B98441070AF}" type="slidenum">
              <a:rPr lang="tr-TR" smtClean="0"/>
              <a:t>‹#›</a:t>
            </a:fld>
            <a:endParaRPr lang="tr-TR"/>
          </a:p>
        </p:txBody>
      </p:sp>
    </p:spTree>
    <p:extLst>
      <p:ext uri="{BB962C8B-B14F-4D97-AF65-F5344CB8AC3E}">
        <p14:creationId xmlns:p14="http://schemas.microsoft.com/office/powerpoint/2010/main" val="393096591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623372" y="0"/>
            <a:ext cx="4301543" cy="339884"/>
          </a:xfrm>
          <a:prstGeom prst="rect">
            <a:avLst/>
          </a:prstGeom>
        </p:spPr>
        <p:txBody>
          <a:bodyPr vert="horz" lIns="91440" tIns="45720" rIns="91440" bIns="45720" rtlCol="0"/>
          <a:lstStyle>
            <a:lvl1pPr algn="r">
              <a:defRPr sz="1200"/>
            </a:lvl1pPr>
          </a:lstStyle>
          <a:p>
            <a:fld id="{75C7C44E-88BE-45CB-83E7-153F892B713E}" type="datetimeFigureOut">
              <a:rPr lang="tr-TR" smtClean="0"/>
              <a:t>10.10.2016</a:t>
            </a:fld>
            <a:endParaRPr lang="tr-TR"/>
          </a:p>
        </p:txBody>
      </p:sp>
      <p:sp>
        <p:nvSpPr>
          <p:cNvPr id="4" name="Slayt Görüntüsü Yer Tutucusu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6456218"/>
            <a:ext cx="4301543" cy="339884"/>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623372" y="6456218"/>
            <a:ext cx="4301543" cy="339884"/>
          </a:xfrm>
          <a:prstGeom prst="rect">
            <a:avLst/>
          </a:prstGeom>
        </p:spPr>
        <p:txBody>
          <a:bodyPr vert="horz" lIns="91440" tIns="45720" rIns="91440" bIns="45720" rtlCol="0" anchor="b"/>
          <a:lstStyle>
            <a:lvl1pPr algn="r">
              <a:defRPr sz="1200"/>
            </a:lvl1pPr>
          </a:lstStyle>
          <a:p>
            <a:fld id="{D34CC45D-3C7B-43A4-B0ED-F47B40711F66}" type="slidenum">
              <a:rPr lang="tr-TR" smtClean="0"/>
              <a:t>‹#›</a:t>
            </a:fld>
            <a:endParaRPr lang="tr-TR"/>
          </a:p>
        </p:txBody>
      </p:sp>
    </p:spTree>
    <p:extLst>
      <p:ext uri="{BB962C8B-B14F-4D97-AF65-F5344CB8AC3E}">
        <p14:creationId xmlns:p14="http://schemas.microsoft.com/office/powerpoint/2010/main" val="12813637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99025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95704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03971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597819"/>
            <a:ext cx="7772400" cy="1102519"/>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0982122-5728-41D2-95A9-E848C4E277D3}" type="datetime1">
              <a:rPr lang="tr-TR" smtClean="0"/>
              <a:t>10.10.2016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31554912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75891D5-F8B1-4253-A343-697530D9209D}" type="datetime1">
              <a:rPr lang="tr-TR" smtClean="0"/>
              <a:t>10.10.2016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638442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05979"/>
            <a:ext cx="2057400" cy="4388644"/>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05979"/>
            <a:ext cx="6019800" cy="438864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02A762C-291F-4CB6-8560-5790AB81B854}" type="datetime1">
              <a:rPr lang="tr-TR" smtClean="0"/>
              <a:t>10.10.2016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11976719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8141330-DE3A-48AC-BE4D-63F400213221}" type="datetime1">
              <a:rPr lang="tr-TR" smtClean="0"/>
              <a:t>10.10.2016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2087679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3305176"/>
            <a:ext cx="7772400" cy="1021556"/>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F9A6B87-57B9-4990-A70C-F5D9EC221C2C}" type="datetime1">
              <a:rPr lang="tr-TR" smtClean="0"/>
              <a:t>10.10.2016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41606156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2E2E0F6F-F7F3-4EE2-ABE0-9A1D5CD360FA}" type="datetime1">
              <a:rPr lang="tr-TR" smtClean="0"/>
              <a:t>10.10.2016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2610963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4FA15B5-BAED-4672-A27A-86D77AB05D12}" type="datetime1">
              <a:rPr lang="tr-TR" smtClean="0"/>
              <a:t>10.10.2016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6704985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36D5448-65D9-41F9-A2DC-7A1694AF1063}" type="datetime1">
              <a:rPr lang="tr-TR" smtClean="0"/>
              <a:t>10.10.2016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24180591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9888BFD-9342-430F-AB74-2C897BBE77F6}" type="datetime1">
              <a:rPr lang="tr-TR" smtClean="0"/>
              <a:t>10.10.2016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483367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1" y="204787"/>
            <a:ext cx="3008313" cy="871538"/>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A5CD668-AB1B-4A9D-B7AF-95A27B66DBA8}" type="datetime1">
              <a:rPr lang="tr-TR" smtClean="0"/>
              <a:t>10.10.2016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14516569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3600450"/>
            <a:ext cx="5486400" cy="425054"/>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E1B7ED7-1416-4491-86FA-F9AB378D8911}" type="datetime1">
              <a:rPr lang="tr-TR" smtClean="0"/>
              <a:t>10.10.2016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6DA253A-1230-4ABA-815B-8E1C93781E7B}" type="slidenum">
              <a:rPr lang="tr-TR" smtClean="0"/>
              <a:t>‹#›</a:t>
            </a:fld>
            <a:endParaRPr lang="tr-TR"/>
          </a:p>
        </p:txBody>
      </p:sp>
    </p:spTree>
    <p:extLst>
      <p:ext uri="{BB962C8B-B14F-4D97-AF65-F5344CB8AC3E}">
        <p14:creationId xmlns:p14="http://schemas.microsoft.com/office/powerpoint/2010/main" val="26425150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FABDF11-EB6A-42A9-8DEF-835AD56A9639}" type="datetime1">
              <a:rPr lang="tr-TR" smtClean="0"/>
              <a:t>10.10.2016</a:t>
            </a:fld>
            <a:endParaRPr lang="tr-TR"/>
          </a:p>
        </p:txBody>
      </p:sp>
      <p:sp>
        <p:nvSpPr>
          <p:cNvPr id="5" name="Altbilgi Yer Tutucusu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6DA253A-1230-4ABA-815B-8E1C93781E7B}" type="slidenum">
              <a:rPr lang="tr-TR" smtClean="0"/>
              <a:t>‹#›</a:t>
            </a:fld>
            <a:endParaRPr lang="tr-TR"/>
          </a:p>
        </p:txBody>
      </p:sp>
    </p:spTree>
    <p:extLst>
      <p:ext uri="{BB962C8B-B14F-4D97-AF65-F5344CB8AC3E}">
        <p14:creationId xmlns:p14="http://schemas.microsoft.com/office/powerpoint/2010/main" val="2229583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vi&#775;si&#775;tri&#775;ze.com/"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mer.eksi\Desktop\Eğitim Sunumu\kap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 y="0"/>
            <a:ext cx="9140749" cy="514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630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5496" y="1775594"/>
            <a:ext cx="8964488" cy="2862322"/>
          </a:xfrm>
          <a:prstGeom prst="rect">
            <a:avLst/>
          </a:prstGeom>
          <a:noFill/>
        </p:spPr>
        <p:txBody>
          <a:bodyPr wrap="square" rtlCol="0">
            <a:spAutoFit/>
          </a:bodyPr>
          <a:lstStyle/>
          <a:p>
            <a:pPr marL="285750" lvl="0" indent="-285750" algn="just">
              <a:buFont typeface="Wingdings" pitchFamily="2" charset="2"/>
              <a:buChar char="ü"/>
            </a:pPr>
            <a:r>
              <a:rPr lang="tr-TR" dirty="0">
                <a:solidFill>
                  <a:prstClr val="black"/>
                </a:solidFill>
              </a:rPr>
              <a:t>Ekonomik girişimlere katılanlar ile benzer girişimlere katılacak olanlar için gözleme ve uygulamaya dayalı eğitim çalışmaları düzenlemek, plan, program, ekonomik ve sosyal kalkınma konularında il kuruluşlarının eğitim programları arasında uyum sağlamak. (+)</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İstihdamı arttırmak için kendi işini kuracaklara sağlanacak çok yönlü desteğin organize edilmesine yönelik çalışmalara yardımcı olmak. (X</a:t>
            </a:r>
            <a:r>
              <a:rPr lang="tr-TR" dirty="0" smtClean="0">
                <a:solidFill>
                  <a:prstClr val="black"/>
                </a:solidFill>
              </a:rPr>
              <a:t>)</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İlçelerle, plan ve program uygulanmasında etkili bir haberleşme ve işbirliğini sağlamak. </a:t>
            </a:r>
            <a:r>
              <a:rPr lang="tr-TR" dirty="0" smtClean="0">
                <a:solidFill>
                  <a:prstClr val="black"/>
                </a:solidFill>
              </a:rPr>
              <a:t>(+)</a:t>
            </a:r>
            <a:endParaRPr lang="tr-TR" dirty="0">
              <a:solidFill>
                <a:prstClr val="black"/>
              </a:solidFill>
            </a:endParaRP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smtClean="0">
                <a:solidFill>
                  <a:prstClr val="black"/>
                </a:solidFill>
              </a:rPr>
              <a:t>İKİS sistemine veri girişini sağlamak. (+)</a:t>
            </a:r>
            <a:endParaRPr lang="tr-TR" dirty="0">
              <a:solidFill>
                <a:prstClr val="black"/>
              </a:solidFill>
            </a:endParaRPr>
          </a:p>
        </p:txBody>
      </p:sp>
      <p:sp>
        <p:nvSpPr>
          <p:cNvPr id="6" name="Metin kutusu 5"/>
          <p:cNvSpPr txBox="1"/>
          <p:nvPr/>
        </p:nvSpPr>
        <p:spPr>
          <a:xfrm>
            <a:off x="1835696" y="123478"/>
            <a:ext cx="7308304"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İL PLANLAMA VE KOORDİNASYON </a:t>
            </a:r>
            <a:r>
              <a:rPr lang="tr-TR" dirty="0" smtClean="0"/>
              <a:t> MÜDÜRLÜKLERİNİN </a:t>
            </a:r>
            <a:r>
              <a:rPr lang="tr-TR" dirty="0"/>
              <a:t>GÖREVLERİ</a:t>
            </a:r>
          </a:p>
        </p:txBody>
      </p:sp>
    </p:spTree>
    <p:extLst>
      <p:ext uri="{BB962C8B-B14F-4D97-AF65-F5344CB8AC3E}">
        <p14:creationId xmlns:p14="http://schemas.microsoft.com/office/powerpoint/2010/main" val="121451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44016" y="1347614"/>
            <a:ext cx="8820472" cy="3139321"/>
          </a:xfrm>
          <a:prstGeom prst="rect">
            <a:avLst/>
          </a:prstGeom>
          <a:noFill/>
        </p:spPr>
        <p:txBody>
          <a:bodyPr wrap="square" rtlCol="0">
            <a:spAutoFit/>
          </a:bodyPr>
          <a:lstStyle/>
          <a:p>
            <a:pPr marL="285750" lvl="0" indent="-285750" algn="just">
              <a:buFont typeface="Wingdings" pitchFamily="2" charset="2"/>
              <a:buChar char="ü"/>
            </a:pPr>
            <a:r>
              <a:rPr lang="tr-TR" dirty="0" smtClean="0">
                <a:solidFill>
                  <a:prstClr val="black"/>
                </a:solidFill>
              </a:rPr>
              <a:t>Plan </a:t>
            </a:r>
            <a:r>
              <a:rPr lang="tr-TR" dirty="0">
                <a:solidFill>
                  <a:prstClr val="black"/>
                </a:solidFill>
              </a:rPr>
              <a:t>ve programların halka tanıtılması konusunda gerekli çalışmaları yapmak.  (+)</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İl Kitaplık ve Dokümantasyon Merkezinin çalışmalarını düzenlemek, izlemek, geliştirmek ve İlçe Kitaplık ve Dokümantasyon Merkezlerinin düzenlenmesi ve geliştirilmesi çalışmalarına yardımcı olmak. (+)</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Valiliğin ekonomik konulara ilişkin brifing dosyalarını, gerekli tablo ve grafikleri hazırlamak.  (+)</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Kalkınma planları ve yıllık programlar ile ilgili olarak Valilikçe verilecek diğer görevleri yapmak. (+)</a:t>
            </a:r>
          </a:p>
        </p:txBody>
      </p:sp>
      <p:sp>
        <p:nvSpPr>
          <p:cNvPr id="6" name="Metin kutusu 5"/>
          <p:cNvSpPr txBox="1"/>
          <p:nvPr/>
        </p:nvSpPr>
        <p:spPr>
          <a:xfrm>
            <a:off x="1835696" y="123478"/>
            <a:ext cx="7308304"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İL PLANLAMA VE KOORDİNASYON </a:t>
            </a:r>
            <a:r>
              <a:rPr lang="tr-TR" dirty="0" smtClean="0"/>
              <a:t> MÜDÜRLÜKLERİNİN </a:t>
            </a:r>
            <a:r>
              <a:rPr lang="tr-TR" dirty="0"/>
              <a:t>GÖREVLERİ</a:t>
            </a:r>
          </a:p>
        </p:txBody>
      </p:sp>
    </p:spTree>
    <p:extLst>
      <p:ext uri="{BB962C8B-B14F-4D97-AF65-F5344CB8AC3E}">
        <p14:creationId xmlns:p14="http://schemas.microsoft.com/office/powerpoint/2010/main" val="30068169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843808" y="1707654"/>
            <a:ext cx="6120680" cy="2585323"/>
          </a:xfrm>
          <a:prstGeom prst="rect">
            <a:avLst/>
          </a:prstGeom>
          <a:noFill/>
        </p:spPr>
        <p:txBody>
          <a:bodyPr wrap="square" rtlCol="0">
            <a:spAutoFit/>
          </a:bodyPr>
          <a:lstStyle/>
          <a:p>
            <a:pPr marL="285750" lvl="0" indent="-285750" algn="just">
              <a:buFont typeface="Wingdings" pitchFamily="2" charset="2"/>
              <a:buChar char="ü"/>
            </a:pPr>
            <a:r>
              <a:rPr lang="tr-TR" dirty="0" smtClean="0">
                <a:solidFill>
                  <a:prstClr val="black"/>
                </a:solidFill>
              </a:rPr>
              <a:t>3 </a:t>
            </a:r>
            <a:r>
              <a:rPr lang="tr-TR" dirty="0">
                <a:solidFill>
                  <a:prstClr val="black"/>
                </a:solidFill>
              </a:rPr>
              <a:t>aylık dönemler halinde senede 4 kez İl Koordinasyon Toplantılarını gerçekleştirmek</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İl Brifingini hazırlamak</a:t>
            </a:r>
            <a:r>
              <a:rPr lang="tr-TR" dirty="0" smtClean="0">
                <a:solidFill>
                  <a:prstClr val="black"/>
                </a:solidFill>
              </a:rPr>
              <a:t>.</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Yabancı taşınmazların devri ile ilgili sekretarya işlemlerini yapmak</a:t>
            </a:r>
            <a:r>
              <a:rPr lang="tr-TR" dirty="0" smtClean="0">
                <a:solidFill>
                  <a:prstClr val="black"/>
                </a:solidFill>
              </a:rPr>
              <a:t>.</a:t>
            </a:r>
            <a:endParaRPr lang="tr-TR" dirty="0">
              <a:solidFill>
                <a:prstClr val="black"/>
              </a:solidFill>
            </a:endParaRPr>
          </a:p>
          <a:p>
            <a:pPr marL="285750" lvl="0" indent="-285750" algn="just">
              <a:buFont typeface="Wingdings" pitchFamily="2" charset="2"/>
              <a:buChar char="ü"/>
            </a:pPr>
            <a:endParaRPr lang="tr-TR" sz="1600" dirty="0">
              <a:solidFill>
                <a:prstClr val="black"/>
              </a:solidFill>
            </a:endParaRPr>
          </a:p>
          <a:p>
            <a:pPr marL="342900" lvl="0" indent="-342900" algn="just">
              <a:buFont typeface="Wingdings" pitchFamily="2" charset="2"/>
              <a:buChar char="ü"/>
            </a:pPr>
            <a:r>
              <a:rPr lang="tr-TR" sz="2000" b="1" dirty="0">
                <a:solidFill>
                  <a:srgbClr val="FF0000"/>
                </a:solidFill>
              </a:rPr>
              <a:t>Vali tarafından verilen diğer görevleri yapmak. </a:t>
            </a:r>
          </a:p>
        </p:txBody>
      </p:sp>
      <p:pic>
        <p:nvPicPr>
          <p:cNvPr id="6" name="Picture 2" descr="http://www.saygiosgb.com/userfiles/acil_durum.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7504" y="2067694"/>
            <a:ext cx="2736304" cy="1460013"/>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1835696" y="123478"/>
            <a:ext cx="7308304"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İL PLANLAMA VE KOORDİNASYON </a:t>
            </a:r>
            <a:r>
              <a:rPr lang="tr-TR" dirty="0" smtClean="0"/>
              <a:t> MÜDÜRLÜKLERİNİN </a:t>
            </a:r>
            <a:r>
              <a:rPr lang="tr-TR" dirty="0"/>
              <a:t>GÖREVLERİ</a:t>
            </a:r>
          </a:p>
        </p:txBody>
      </p:sp>
    </p:spTree>
    <p:extLst>
      <p:ext uri="{BB962C8B-B14F-4D97-AF65-F5344CB8AC3E}">
        <p14:creationId xmlns:p14="http://schemas.microsoft.com/office/powerpoint/2010/main" val="33877993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619672" y="123478"/>
            <a:ext cx="7452320"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ÇALIŞIRKEN YARDIM ALINABİLECEK KURUMLAR</a:t>
            </a:r>
          </a:p>
        </p:txBody>
      </p:sp>
      <p:sp>
        <p:nvSpPr>
          <p:cNvPr id="5" name="Metin kutusu 4"/>
          <p:cNvSpPr txBox="1"/>
          <p:nvPr/>
        </p:nvSpPr>
        <p:spPr>
          <a:xfrm>
            <a:off x="2987824" y="1419622"/>
            <a:ext cx="5976664" cy="3139321"/>
          </a:xfrm>
          <a:prstGeom prst="rect">
            <a:avLst/>
          </a:prstGeom>
          <a:noFill/>
        </p:spPr>
        <p:txBody>
          <a:bodyPr wrap="square" rtlCol="0">
            <a:spAutoFit/>
          </a:bodyPr>
          <a:lstStyle/>
          <a:p>
            <a:pPr marL="285750" lvl="0" indent="-285750" algn="just">
              <a:buFont typeface="Wingdings" pitchFamily="2" charset="2"/>
              <a:buChar char="ü"/>
            </a:pPr>
            <a:r>
              <a:rPr lang="tr-TR" dirty="0" smtClean="0">
                <a:solidFill>
                  <a:prstClr val="black"/>
                </a:solidFill>
              </a:rPr>
              <a:t>Kamu Kurum ve Kuruluşları</a:t>
            </a:r>
            <a:endParaRPr lang="tr-TR" dirty="0">
              <a:solidFill>
                <a:prstClr val="black"/>
              </a:solidFill>
            </a:endParaRPr>
          </a:p>
          <a:p>
            <a:pPr marL="285750" lvl="0" indent="-285750" algn="just">
              <a:buFont typeface="Wingdings" pitchFamily="2" charset="2"/>
              <a:buChar char="ü"/>
            </a:pPr>
            <a:r>
              <a:rPr lang="tr-TR" dirty="0">
                <a:solidFill>
                  <a:prstClr val="black"/>
                </a:solidFill>
              </a:rPr>
              <a:t>Belediyeler</a:t>
            </a:r>
          </a:p>
          <a:p>
            <a:pPr marL="285750" lvl="0" indent="-285750" algn="just">
              <a:buFont typeface="Wingdings" pitchFamily="2" charset="2"/>
              <a:buChar char="ü"/>
            </a:pPr>
            <a:r>
              <a:rPr lang="tr-TR" dirty="0">
                <a:solidFill>
                  <a:prstClr val="black"/>
                </a:solidFill>
              </a:rPr>
              <a:t>Ticaret ve Sanayi Odaları</a:t>
            </a:r>
          </a:p>
          <a:p>
            <a:pPr marL="285750" lvl="0" indent="-285750" algn="just">
              <a:buFont typeface="Wingdings" pitchFamily="2" charset="2"/>
              <a:buChar char="ü"/>
            </a:pPr>
            <a:r>
              <a:rPr lang="tr-TR" dirty="0">
                <a:solidFill>
                  <a:prstClr val="black"/>
                </a:solidFill>
              </a:rPr>
              <a:t>Borsalar</a:t>
            </a:r>
          </a:p>
          <a:p>
            <a:pPr marL="285750" lvl="0" indent="-285750" algn="just">
              <a:buFont typeface="Wingdings" pitchFamily="2" charset="2"/>
              <a:buChar char="ü"/>
            </a:pPr>
            <a:r>
              <a:rPr lang="tr-TR" dirty="0">
                <a:solidFill>
                  <a:prstClr val="black"/>
                </a:solidFill>
              </a:rPr>
              <a:t>Sivil Toplum Kuruluşları</a:t>
            </a:r>
          </a:p>
          <a:p>
            <a:pPr marL="285750" lvl="0" indent="-285750" algn="just">
              <a:buFont typeface="Wingdings" pitchFamily="2" charset="2"/>
              <a:buChar char="ü"/>
            </a:pPr>
            <a:r>
              <a:rPr lang="tr-TR" dirty="0">
                <a:solidFill>
                  <a:prstClr val="black"/>
                </a:solidFill>
              </a:rPr>
              <a:t>Alanında Uzman Kişiler</a:t>
            </a:r>
          </a:p>
          <a:p>
            <a:pPr lvl="0" algn="just"/>
            <a:endParaRPr lang="tr-TR" dirty="0">
              <a:solidFill>
                <a:prstClr val="black"/>
              </a:solidFill>
            </a:endParaRPr>
          </a:p>
          <a:p>
            <a:pPr lvl="0" algn="just"/>
            <a:r>
              <a:rPr lang="tr-TR" dirty="0" smtClean="0">
                <a:solidFill>
                  <a:prstClr val="black"/>
                </a:solidFill>
              </a:rPr>
              <a:t>	Yukarıda </a:t>
            </a:r>
            <a:r>
              <a:rPr lang="tr-TR" dirty="0">
                <a:solidFill>
                  <a:prstClr val="black"/>
                </a:solidFill>
              </a:rPr>
              <a:t>belirtilen kurum ve kuruluşlar ile kuracağınız birliktelikler yapılacak planlama çalışmaları ve daha sonrasında oluşturulacak projelerde sizlere </a:t>
            </a:r>
            <a:r>
              <a:rPr lang="tr-TR" dirty="0" err="1">
                <a:solidFill>
                  <a:prstClr val="black"/>
                </a:solidFill>
              </a:rPr>
              <a:t>extra</a:t>
            </a:r>
            <a:r>
              <a:rPr lang="tr-TR" dirty="0">
                <a:solidFill>
                  <a:prstClr val="black"/>
                </a:solidFill>
              </a:rPr>
              <a:t> katkılar sağlayacaktır. </a:t>
            </a:r>
          </a:p>
        </p:txBody>
      </p:sp>
      <p:pic>
        <p:nvPicPr>
          <p:cNvPr id="7" name="Picture 2" descr="http://etkiosgb.com/wp-content/uploads/2015/06/acil-durum-planlama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1" y="2287984"/>
            <a:ext cx="2867025" cy="143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306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4230144" y="2132151"/>
            <a:ext cx="4302296" cy="1015663"/>
          </a:xfrm>
          <a:prstGeom prst="rect">
            <a:avLst/>
          </a:prstGeom>
          <a:noFill/>
        </p:spPr>
        <p:txBody>
          <a:bodyPr wrap="square" rtlCol="0">
            <a:spAutoFit/>
          </a:bodyPr>
          <a:lstStyle/>
          <a:p>
            <a:pPr marL="342900" indent="-342900" algn="just">
              <a:buFont typeface="Wingdings" pitchFamily="2" charset="2"/>
              <a:buChar char="v"/>
            </a:pPr>
            <a:r>
              <a:rPr lang="tr-TR" sz="2000" b="1" i="1" dirty="0" smtClean="0"/>
              <a:t>TEORİK BÖLÜMÜ BURADA BİTİRİP PRATİK ÇALIŞMA ALANLARINA GELİRSEK;</a:t>
            </a:r>
            <a:endParaRPr lang="tr-TR" sz="1600" b="1" i="1" dirty="0"/>
          </a:p>
        </p:txBody>
      </p:sp>
      <p:pic>
        <p:nvPicPr>
          <p:cNvPr id="1028" name="Picture 4" descr="OK İŞARET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75606"/>
            <a:ext cx="3024336" cy="348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088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ANAHTAR KELİMELER</a:t>
            </a:r>
          </a:p>
        </p:txBody>
      </p:sp>
      <p:sp>
        <p:nvSpPr>
          <p:cNvPr id="5" name="Metin kutusu 4"/>
          <p:cNvSpPr txBox="1"/>
          <p:nvPr/>
        </p:nvSpPr>
        <p:spPr>
          <a:xfrm>
            <a:off x="1007604" y="1315670"/>
            <a:ext cx="4860540" cy="3416320"/>
          </a:xfrm>
          <a:prstGeom prst="rect">
            <a:avLst/>
          </a:prstGeom>
          <a:noFill/>
        </p:spPr>
        <p:txBody>
          <a:bodyPr wrap="square" rtlCol="0">
            <a:spAutoFit/>
          </a:bodyPr>
          <a:lstStyle/>
          <a:p>
            <a:pPr marL="285750" lvl="0" indent="-285750" algn="just">
              <a:buFont typeface="Wingdings" pitchFamily="2" charset="2"/>
              <a:buChar char="ü"/>
            </a:pPr>
            <a:r>
              <a:rPr lang="tr-TR" dirty="0" smtClean="0">
                <a:solidFill>
                  <a:prstClr val="black"/>
                </a:solidFill>
              </a:rPr>
              <a:t>Amaç</a:t>
            </a:r>
          </a:p>
          <a:p>
            <a:pPr marL="285750" lvl="0" indent="-285750" algn="just">
              <a:buFont typeface="Wingdings" pitchFamily="2" charset="2"/>
              <a:buChar char="ü"/>
            </a:pPr>
            <a:r>
              <a:rPr lang="tr-TR" dirty="0" smtClean="0">
                <a:solidFill>
                  <a:prstClr val="black"/>
                </a:solidFill>
              </a:rPr>
              <a:t>Strateji</a:t>
            </a:r>
            <a:endParaRPr lang="tr-TR" dirty="0" smtClean="0">
              <a:solidFill>
                <a:prstClr val="black"/>
              </a:solidFill>
            </a:endParaRPr>
          </a:p>
          <a:p>
            <a:pPr marL="285750" indent="-285750" algn="just">
              <a:buFont typeface="Wingdings" pitchFamily="2" charset="2"/>
              <a:buChar char="ü"/>
            </a:pPr>
            <a:r>
              <a:rPr lang="tr-TR" dirty="0">
                <a:solidFill>
                  <a:prstClr val="black"/>
                </a:solidFill>
              </a:rPr>
              <a:t>Kaynak</a:t>
            </a:r>
          </a:p>
          <a:p>
            <a:pPr marL="285750" indent="-285750" algn="just">
              <a:buFont typeface="Wingdings" pitchFamily="2" charset="2"/>
              <a:buChar char="ü"/>
            </a:pPr>
            <a:r>
              <a:rPr lang="tr-TR" dirty="0">
                <a:solidFill>
                  <a:prstClr val="black"/>
                </a:solidFill>
              </a:rPr>
              <a:t>Zaman</a:t>
            </a:r>
          </a:p>
          <a:p>
            <a:pPr marL="285750" indent="-285750" algn="just">
              <a:buFont typeface="Wingdings" pitchFamily="2" charset="2"/>
              <a:buChar char="ü"/>
            </a:pPr>
            <a:r>
              <a:rPr lang="tr-TR" dirty="0">
                <a:solidFill>
                  <a:prstClr val="black"/>
                </a:solidFill>
              </a:rPr>
              <a:t>Takım çalışması</a:t>
            </a:r>
          </a:p>
          <a:p>
            <a:pPr marL="285750" lvl="0" indent="-285750" algn="just">
              <a:buFont typeface="Wingdings" pitchFamily="2" charset="2"/>
              <a:buChar char="ü"/>
            </a:pPr>
            <a:r>
              <a:rPr lang="tr-TR" dirty="0">
                <a:solidFill>
                  <a:prstClr val="black"/>
                </a:solidFill>
              </a:rPr>
              <a:t>Psikolojik analiz</a:t>
            </a:r>
          </a:p>
          <a:p>
            <a:pPr marL="285750" indent="-285750" algn="just">
              <a:buFont typeface="Wingdings" pitchFamily="2" charset="2"/>
              <a:buChar char="ü"/>
            </a:pPr>
            <a:r>
              <a:rPr lang="tr-TR" dirty="0" smtClean="0">
                <a:solidFill>
                  <a:prstClr val="black"/>
                </a:solidFill>
              </a:rPr>
              <a:t>Beyin </a:t>
            </a:r>
            <a:r>
              <a:rPr lang="tr-TR" dirty="0">
                <a:solidFill>
                  <a:prstClr val="black"/>
                </a:solidFill>
              </a:rPr>
              <a:t>fırtınası</a:t>
            </a:r>
          </a:p>
          <a:p>
            <a:pPr marL="285750" lvl="0" indent="-285750" algn="just">
              <a:buFont typeface="Wingdings" pitchFamily="2" charset="2"/>
              <a:buChar char="ü"/>
            </a:pPr>
            <a:r>
              <a:rPr lang="tr-TR" dirty="0" smtClean="0">
                <a:solidFill>
                  <a:prstClr val="black"/>
                </a:solidFill>
              </a:rPr>
              <a:t>İşbirliği</a:t>
            </a:r>
          </a:p>
          <a:p>
            <a:pPr marL="285750" lvl="0" indent="-285750" algn="just">
              <a:buFont typeface="Wingdings" pitchFamily="2" charset="2"/>
              <a:buChar char="ü"/>
            </a:pPr>
            <a:r>
              <a:rPr lang="tr-TR" dirty="0" smtClean="0">
                <a:solidFill>
                  <a:prstClr val="black"/>
                </a:solidFill>
              </a:rPr>
              <a:t>Moral motivasyon</a:t>
            </a:r>
          </a:p>
          <a:p>
            <a:pPr marL="285750" lvl="0" indent="-285750" algn="just">
              <a:buFont typeface="Wingdings" pitchFamily="2" charset="2"/>
              <a:buChar char="ü"/>
            </a:pPr>
            <a:r>
              <a:rPr lang="tr-TR" dirty="0" smtClean="0">
                <a:solidFill>
                  <a:prstClr val="black"/>
                </a:solidFill>
              </a:rPr>
              <a:t>Farklı çalışmaların incelenmesi</a:t>
            </a:r>
          </a:p>
          <a:p>
            <a:pPr marL="285750" lvl="0" indent="-285750" algn="just">
              <a:buFont typeface="Wingdings" pitchFamily="2" charset="2"/>
              <a:buChar char="ü"/>
            </a:pPr>
            <a:r>
              <a:rPr lang="tr-TR" dirty="0" smtClean="0">
                <a:solidFill>
                  <a:prstClr val="black"/>
                </a:solidFill>
              </a:rPr>
              <a:t>Sorun çözmeye ve sonuca yönelik çalışmalar</a:t>
            </a:r>
          </a:p>
          <a:p>
            <a:pPr marL="285750" lvl="0" indent="-285750" algn="just">
              <a:buFont typeface="Wingdings" pitchFamily="2" charset="2"/>
              <a:buChar char="ü"/>
            </a:pPr>
            <a:r>
              <a:rPr lang="tr-TR" dirty="0" smtClean="0">
                <a:solidFill>
                  <a:prstClr val="black"/>
                </a:solidFill>
              </a:rPr>
              <a:t>Sonuç</a:t>
            </a:r>
          </a:p>
        </p:txBody>
      </p:sp>
      <p:sp>
        <p:nvSpPr>
          <p:cNvPr id="2" name="Dikdörtgen 1"/>
          <p:cNvSpPr/>
          <p:nvPr/>
        </p:nvSpPr>
        <p:spPr>
          <a:xfrm>
            <a:off x="5868144" y="2326109"/>
            <a:ext cx="2319096" cy="461665"/>
          </a:xfrm>
          <a:prstGeom prst="rect">
            <a:avLst/>
          </a:prstGeom>
        </p:spPr>
        <p:txBody>
          <a:bodyPr wrap="none">
            <a:spAutoFit/>
          </a:bodyPr>
          <a:lstStyle/>
          <a:p>
            <a:pPr marL="285750" lvl="0" indent="-285750" algn="just">
              <a:buFont typeface="Wingdings" pitchFamily="2" charset="2"/>
              <a:buChar char="ü"/>
            </a:pPr>
            <a:r>
              <a:rPr lang="tr-TR" sz="2400" b="1" dirty="0">
                <a:solidFill>
                  <a:srgbClr val="FF0000"/>
                </a:solidFill>
              </a:rPr>
              <a:t>HATA YAPMAK</a:t>
            </a:r>
            <a:endParaRPr lang="tr-TR" sz="2400" b="1" dirty="0">
              <a:solidFill>
                <a:srgbClr val="FF0000"/>
              </a:solidFill>
            </a:endParaRPr>
          </a:p>
        </p:txBody>
      </p:sp>
    </p:spTree>
    <p:extLst>
      <p:ext uri="{BB962C8B-B14F-4D97-AF65-F5344CB8AC3E}">
        <p14:creationId xmlns:p14="http://schemas.microsoft.com/office/powerpoint/2010/main" val="29003582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BİR BAŞARI ÖYKÜSÜ </a:t>
            </a:r>
            <a:r>
              <a:rPr lang="tr-TR" dirty="0" smtClean="0"/>
              <a:t> &amp; </a:t>
            </a:r>
            <a:r>
              <a:rPr lang="tr-TR" dirty="0" smtClean="0">
                <a:solidFill>
                  <a:srgbClr val="FF0000"/>
                </a:solidFill>
              </a:rPr>
              <a:t>ATTA </a:t>
            </a:r>
            <a:r>
              <a:rPr lang="tr-TR" dirty="0">
                <a:solidFill>
                  <a:srgbClr val="FF0000"/>
                </a:solidFill>
              </a:rPr>
              <a:t>KARINCALARI</a:t>
            </a:r>
          </a:p>
        </p:txBody>
      </p:sp>
      <p:sp>
        <p:nvSpPr>
          <p:cNvPr id="5" name="Metin kutusu 4"/>
          <p:cNvSpPr txBox="1"/>
          <p:nvPr/>
        </p:nvSpPr>
        <p:spPr>
          <a:xfrm>
            <a:off x="2987824" y="3542694"/>
            <a:ext cx="5976664" cy="1477328"/>
          </a:xfrm>
          <a:prstGeom prst="rect">
            <a:avLst/>
          </a:prstGeom>
          <a:noFill/>
        </p:spPr>
        <p:txBody>
          <a:bodyPr wrap="square" rtlCol="0">
            <a:spAutoFit/>
          </a:bodyPr>
          <a:lstStyle/>
          <a:p>
            <a:pPr marL="285750" lvl="0" indent="-285750" algn="just">
              <a:buFont typeface="Wingdings" pitchFamily="2" charset="2"/>
              <a:buChar char="ü"/>
            </a:pPr>
            <a:r>
              <a:rPr lang="tr-TR" dirty="0" err="1">
                <a:solidFill>
                  <a:prstClr val="black"/>
                </a:solidFill>
              </a:rPr>
              <a:t>Atta’lar</a:t>
            </a:r>
            <a:r>
              <a:rPr lang="tr-TR" dirty="0">
                <a:solidFill>
                  <a:prstClr val="black"/>
                </a:solidFill>
              </a:rPr>
              <a:t>, Amazonlarda yaşayan yaprak kesici karıncalardır. Atta karıncaları bize bireysel güçlerin, bireysel yeteneklerin, bireysel çabaların bir amaç doğrultusunda uyum içerisinde birleştirildiğinde, başarı için tükenmez bir güç oluşturabileceğini kanıtlamaktadır. </a:t>
            </a:r>
          </a:p>
        </p:txBody>
      </p:sp>
      <p:pic>
        <p:nvPicPr>
          <p:cNvPr id="6" name="Picture 2" descr="http://www.turkcebilgi.com/uploads/media/resim/bullant_head_detai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249" y="1472196"/>
            <a:ext cx="4140997" cy="2070498"/>
          </a:xfrm>
          <a:prstGeom prst="rect">
            <a:avLst/>
          </a:prstGeom>
          <a:noFill/>
          <a:extLst>
            <a:ext uri="{909E8E84-426E-40DD-AFC4-6F175D3DCCD1}">
              <a14:hiddenFill xmlns:a14="http://schemas.microsoft.com/office/drawing/2010/main">
                <a:solidFill>
                  <a:srgbClr val="FFFFFF"/>
                </a:solidFill>
              </a14:hiddenFill>
            </a:ext>
          </a:extLst>
        </p:spPr>
      </p:pic>
      <p:sp>
        <p:nvSpPr>
          <p:cNvPr id="2" name="Sağ Ok 1"/>
          <p:cNvSpPr/>
          <p:nvPr/>
        </p:nvSpPr>
        <p:spPr>
          <a:xfrm rot="20372087">
            <a:off x="4639189" y="2383318"/>
            <a:ext cx="606973"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p:cNvSpPr txBox="1"/>
          <p:nvPr/>
        </p:nvSpPr>
        <p:spPr>
          <a:xfrm>
            <a:off x="5580112" y="1822084"/>
            <a:ext cx="2736304" cy="923330"/>
          </a:xfrm>
          <a:prstGeom prst="rect">
            <a:avLst/>
          </a:prstGeom>
          <a:noFill/>
        </p:spPr>
        <p:txBody>
          <a:bodyPr wrap="square" rtlCol="0">
            <a:spAutoFit/>
          </a:bodyPr>
          <a:lstStyle/>
          <a:p>
            <a:pPr marL="285750" indent="-285750">
              <a:buFont typeface="Wingdings" panose="05000000000000000000" pitchFamily="2" charset="2"/>
              <a:buChar char="ü"/>
            </a:pPr>
            <a:r>
              <a:rPr lang="tr-TR" dirty="0" smtClean="0"/>
              <a:t>Kaynak</a:t>
            </a:r>
          </a:p>
          <a:p>
            <a:pPr marL="285750" indent="-285750">
              <a:buFont typeface="Wingdings" panose="05000000000000000000" pitchFamily="2" charset="2"/>
              <a:buChar char="ü"/>
            </a:pPr>
            <a:r>
              <a:rPr lang="tr-TR" dirty="0" smtClean="0"/>
              <a:t>İşbirliği</a:t>
            </a:r>
          </a:p>
          <a:p>
            <a:pPr marL="285750" indent="-285750">
              <a:buFont typeface="Wingdings" panose="05000000000000000000" pitchFamily="2" charset="2"/>
              <a:buChar char="ü"/>
            </a:pPr>
            <a:r>
              <a:rPr lang="tr-TR" dirty="0" smtClean="0"/>
              <a:t>Takım Çalışması</a:t>
            </a:r>
            <a:endParaRPr lang="tr-TR" dirty="0"/>
          </a:p>
        </p:txBody>
      </p:sp>
    </p:spTree>
    <p:extLst>
      <p:ext uri="{BB962C8B-B14F-4D97-AF65-F5344CB8AC3E}">
        <p14:creationId xmlns:p14="http://schemas.microsoft.com/office/powerpoint/2010/main" val="25930452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987824" y="3747685"/>
            <a:ext cx="5976664" cy="1200329"/>
          </a:xfrm>
          <a:prstGeom prst="rect">
            <a:avLst/>
          </a:prstGeom>
          <a:noFill/>
        </p:spPr>
        <p:txBody>
          <a:bodyPr wrap="square" rtlCol="0">
            <a:spAutoFit/>
          </a:bodyPr>
          <a:lstStyle/>
          <a:p>
            <a:pPr marL="285750" lvl="0" indent="-285750" algn="just">
              <a:buFont typeface="Wingdings" pitchFamily="2" charset="2"/>
              <a:buChar char="ü"/>
            </a:pPr>
            <a:r>
              <a:rPr lang="tr-TR" dirty="0">
                <a:solidFill>
                  <a:prstClr val="black"/>
                </a:solidFill>
              </a:rPr>
              <a:t>Amazonlarda yaşayan yaprak kesici bu karıncalar, koparttıkları yaprak parçalarını yuvalarına götürür ve orada oluşturdukları yer altı bahçelerinde, yiyebildikleri tek besin olan bir mantar türünü yetiştirerek varlıklarını sürdürürler. </a:t>
            </a:r>
          </a:p>
        </p:txBody>
      </p:sp>
      <p:pic>
        <p:nvPicPr>
          <p:cNvPr id="7" name="Picture 2" descr="http://www.akrepilaclama.org/wp-content/uploads/2012/08/yaprakkesenkar%C4%B1nca.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879" y="1359197"/>
            <a:ext cx="4246201" cy="2388488"/>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BİR BAŞARI ÖYKÜSÜ </a:t>
            </a:r>
            <a:r>
              <a:rPr lang="tr-TR" dirty="0" smtClean="0"/>
              <a:t> &amp; </a:t>
            </a:r>
            <a:r>
              <a:rPr lang="tr-TR" dirty="0" smtClean="0">
                <a:solidFill>
                  <a:srgbClr val="FF0000"/>
                </a:solidFill>
              </a:rPr>
              <a:t>ATTA </a:t>
            </a:r>
            <a:r>
              <a:rPr lang="tr-TR" dirty="0">
                <a:solidFill>
                  <a:srgbClr val="FF0000"/>
                </a:solidFill>
              </a:rPr>
              <a:t>KARINCALARI</a:t>
            </a:r>
          </a:p>
        </p:txBody>
      </p:sp>
      <p:sp>
        <p:nvSpPr>
          <p:cNvPr id="8" name="Sağ Ok 7"/>
          <p:cNvSpPr/>
          <p:nvPr/>
        </p:nvSpPr>
        <p:spPr>
          <a:xfrm rot="20372087">
            <a:off x="4639189" y="2383318"/>
            <a:ext cx="606973"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5580112" y="2130410"/>
            <a:ext cx="2736304" cy="369332"/>
          </a:xfrm>
          <a:prstGeom prst="rect">
            <a:avLst/>
          </a:prstGeom>
          <a:noFill/>
        </p:spPr>
        <p:txBody>
          <a:bodyPr wrap="square" rtlCol="0">
            <a:spAutoFit/>
          </a:bodyPr>
          <a:lstStyle/>
          <a:p>
            <a:pPr marL="285750" indent="-285750">
              <a:buFont typeface="Wingdings" panose="05000000000000000000" pitchFamily="2" charset="2"/>
              <a:buChar char="ü"/>
            </a:pPr>
            <a:r>
              <a:rPr lang="tr-TR" dirty="0" smtClean="0"/>
              <a:t>Amaç</a:t>
            </a:r>
            <a:endParaRPr lang="tr-TR" dirty="0"/>
          </a:p>
        </p:txBody>
      </p:sp>
    </p:spTree>
    <p:extLst>
      <p:ext uri="{BB962C8B-B14F-4D97-AF65-F5344CB8AC3E}">
        <p14:creationId xmlns:p14="http://schemas.microsoft.com/office/powerpoint/2010/main" val="1252716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987824" y="3747685"/>
            <a:ext cx="5976664" cy="1200329"/>
          </a:xfrm>
          <a:prstGeom prst="rect">
            <a:avLst/>
          </a:prstGeom>
          <a:noFill/>
        </p:spPr>
        <p:txBody>
          <a:bodyPr wrap="square" rtlCol="0">
            <a:spAutoFit/>
          </a:bodyPr>
          <a:lstStyle/>
          <a:p>
            <a:pPr marL="285750" lvl="0" indent="-285750" algn="just">
              <a:buFont typeface="Wingdings" pitchFamily="2" charset="2"/>
              <a:buChar char="ü"/>
            </a:pPr>
            <a:r>
              <a:rPr lang="tr-TR" dirty="0" err="1">
                <a:solidFill>
                  <a:prstClr val="black"/>
                </a:solidFill>
              </a:rPr>
              <a:t>Atta’lar</a:t>
            </a:r>
            <a:r>
              <a:rPr lang="tr-TR" dirty="0">
                <a:solidFill>
                  <a:prstClr val="black"/>
                </a:solidFill>
              </a:rPr>
              <a:t> hayatlarını devam ettirmek için son derece uyumlu bir işbirliği içinde farklı görevler üstlenirler. Yaprak kesme işlemini yapan grup, yaprakları kuvvetli çeneleriyle keserek başlarının üstünde yuvaya taşır. </a:t>
            </a:r>
          </a:p>
        </p:txBody>
      </p:sp>
      <p:pic>
        <p:nvPicPr>
          <p:cNvPr id="6" name="Picture 4" descr="http://4.bp.blogspot.com/-WpHoZZCHQZM/Vk-VajsoF6I/AAAAAAAAAwQ/8HNkBboTAA0/s1600/Leaf-cutter-ants-carrying-leaves-back-to-the-n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419621"/>
            <a:ext cx="5654475" cy="2256056"/>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BİR BAŞARI ÖYKÜSÜ </a:t>
            </a:r>
            <a:r>
              <a:rPr lang="tr-TR" dirty="0" smtClean="0"/>
              <a:t> &amp; </a:t>
            </a:r>
            <a:r>
              <a:rPr lang="tr-TR" dirty="0" smtClean="0">
                <a:solidFill>
                  <a:srgbClr val="FF0000"/>
                </a:solidFill>
              </a:rPr>
              <a:t>ATTA </a:t>
            </a:r>
            <a:r>
              <a:rPr lang="tr-TR" dirty="0">
                <a:solidFill>
                  <a:srgbClr val="FF0000"/>
                </a:solidFill>
              </a:rPr>
              <a:t>KARINCALARI</a:t>
            </a:r>
          </a:p>
        </p:txBody>
      </p:sp>
      <p:sp>
        <p:nvSpPr>
          <p:cNvPr id="8" name="Sağ Ok 7"/>
          <p:cNvSpPr/>
          <p:nvPr/>
        </p:nvSpPr>
        <p:spPr>
          <a:xfrm rot="20372087">
            <a:off x="5935904" y="2408297"/>
            <a:ext cx="464090"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6516216" y="1923678"/>
            <a:ext cx="2092171" cy="923330"/>
          </a:xfrm>
          <a:prstGeom prst="rect">
            <a:avLst/>
          </a:prstGeom>
          <a:noFill/>
        </p:spPr>
        <p:txBody>
          <a:bodyPr wrap="square" rtlCol="0">
            <a:spAutoFit/>
          </a:bodyPr>
          <a:lstStyle/>
          <a:p>
            <a:pPr marL="285750" indent="-285750">
              <a:buFont typeface="Wingdings" panose="05000000000000000000" pitchFamily="2" charset="2"/>
              <a:buChar char="ü"/>
            </a:pPr>
            <a:r>
              <a:rPr lang="tr-TR" dirty="0" smtClean="0"/>
              <a:t>Strateji</a:t>
            </a:r>
          </a:p>
          <a:p>
            <a:pPr marL="285750" indent="-285750">
              <a:buFont typeface="Wingdings" panose="05000000000000000000" pitchFamily="2" charset="2"/>
              <a:buChar char="ü"/>
            </a:pPr>
            <a:r>
              <a:rPr lang="tr-TR" dirty="0" smtClean="0"/>
              <a:t>İşbirliği</a:t>
            </a:r>
          </a:p>
          <a:p>
            <a:pPr marL="285750" indent="-285750">
              <a:buFont typeface="Wingdings" panose="05000000000000000000" pitchFamily="2" charset="2"/>
              <a:buChar char="ü"/>
            </a:pPr>
            <a:r>
              <a:rPr lang="tr-TR" dirty="0" smtClean="0"/>
              <a:t>Takım Çalışması</a:t>
            </a:r>
          </a:p>
        </p:txBody>
      </p:sp>
    </p:spTree>
    <p:extLst>
      <p:ext uri="{BB962C8B-B14F-4D97-AF65-F5344CB8AC3E}">
        <p14:creationId xmlns:p14="http://schemas.microsoft.com/office/powerpoint/2010/main" val="243004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691680" y="2931790"/>
            <a:ext cx="7272808" cy="2308324"/>
          </a:xfrm>
          <a:prstGeom prst="rect">
            <a:avLst/>
          </a:prstGeom>
          <a:noFill/>
        </p:spPr>
        <p:txBody>
          <a:bodyPr wrap="square" rtlCol="0">
            <a:spAutoFit/>
          </a:bodyPr>
          <a:lstStyle/>
          <a:p>
            <a:pPr marL="285750" lvl="0" indent="-285750" algn="just">
              <a:buFont typeface="Wingdings" pitchFamily="2" charset="2"/>
              <a:buChar char="ü"/>
            </a:pPr>
            <a:r>
              <a:rPr lang="tr-TR" dirty="0">
                <a:solidFill>
                  <a:prstClr val="black"/>
                </a:solidFill>
              </a:rPr>
              <a:t>Kesici takım yaprakları kesip yuvaya ulaştırırken bir başka takım, salgıladığı «antibiyotikli sıvı» ile yer altı bahçelerini temizlerler ve dezenfekte ederler. Böylece, ekim için kullanılacak mantar bahçelerini bozacak herhangi bir ürünün yetişmesini önlemiş olurlar. </a:t>
            </a:r>
          </a:p>
          <a:p>
            <a:pPr marL="285750" lvl="0" indent="-285750" algn="just">
              <a:buFont typeface="Wingdings" pitchFamily="2" charset="2"/>
              <a:buChar char="ü"/>
            </a:pPr>
            <a:r>
              <a:rPr lang="tr-TR" dirty="0">
                <a:solidFill>
                  <a:prstClr val="black"/>
                </a:solidFill>
              </a:rPr>
              <a:t>Diğer bir takım, yuvaya ulaştırılan büyük yaprak parçaları küçük parçalara ayırarak hazırlarken; arkadan gelen takım, bu küçük yaprak parçalarını ağızlarında çiğneyip lapa haline dönüştürerek ekim işlemine uygun haline getirirler. </a:t>
            </a:r>
          </a:p>
        </p:txBody>
      </p:sp>
      <p:pic>
        <p:nvPicPr>
          <p:cNvPr id="7" name="Picture 2" descr="http://www.harunyahya.com/image/miracle_in_the_ant/att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275607"/>
            <a:ext cx="3200354" cy="1728192"/>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BİR BAŞARI ÖYKÜSÜ </a:t>
            </a:r>
            <a:r>
              <a:rPr lang="tr-TR" dirty="0" smtClean="0"/>
              <a:t> &amp; </a:t>
            </a:r>
            <a:r>
              <a:rPr lang="tr-TR" dirty="0" smtClean="0">
                <a:solidFill>
                  <a:srgbClr val="FF0000"/>
                </a:solidFill>
              </a:rPr>
              <a:t>ATTA </a:t>
            </a:r>
            <a:r>
              <a:rPr lang="tr-TR" dirty="0">
                <a:solidFill>
                  <a:srgbClr val="FF0000"/>
                </a:solidFill>
              </a:rPr>
              <a:t>KARINCALARI</a:t>
            </a:r>
          </a:p>
        </p:txBody>
      </p:sp>
      <p:sp>
        <p:nvSpPr>
          <p:cNvPr id="8" name="Sağ Ok 7"/>
          <p:cNvSpPr/>
          <p:nvPr/>
        </p:nvSpPr>
        <p:spPr>
          <a:xfrm rot="20372087">
            <a:off x="3869005" y="2008207"/>
            <a:ext cx="606973"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4493064" y="1755299"/>
            <a:ext cx="4650936" cy="646331"/>
          </a:xfrm>
          <a:prstGeom prst="rect">
            <a:avLst/>
          </a:prstGeom>
          <a:noFill/>
        </p:spPr>
        <p:txBody>
          <a:bodyPr wrap="square" rtlCol="0">
            <a:spAutoFit/>
          </a:bodyPr>
          <a:lstStyle/>
          <a:p>
            <a:pPr marL="285750" indent="-285750">
              <a:buFont typeface="Wingdings" panose="05000000000000000000" pitchFamily="2" charset="2"/>
              <a:buChar char="ü"/>
            </a:pPr>
            <a:r>
              <a:rPr lang="tr-TR" dirty="0"/>
              <a:t>Sorun çözmeye ve sonuca yönelik </a:t>
            </a:r>
            <a:r>
              <a:rPr lang="tr-TR" dirty="0" smtClean="0"/>
              <a:t>çalışmalar</a:t>
            </a:r>
          </a:p>
          <a:p>
            <a:pPr marL="285750" indent="-285750">
              <a:buFont typeface="Wingdings" panose="05000000000000000000" pitchFamily="2" charset="2"/>
              <a:buChar char="ü"/>
            </a:pPr>
            <a:r>
              <a:rPr lang="tr-TR" dirty="0" smtClean="0"/>
              <a:t>Zaman</a:t>
            </a:r>
            <a:endParaRPr lang="tr-TR" dirty="0"/>
          </a:p>
        </p:txBody>
      </p:sp>
    </p:spTree>
    <p:extLst>
      <p:ext uri="{BB962C8B-B14F-4D97-AF65-F5344CB8AC3E}">
        <p14:creationId xmlns:p14="http://schemas.microsoft.com/office/powerpoint/2010/main" val="306456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6984776" cy="707886"/>
          </a:xfrm>
          <a:prstGeom prst="rect">
            <a:avLst/>
          </a:prstGeom>
        </p:spPr>
        <p:txBody>
          <a:bodyPr vert="horz" lIns="91440" tIns="45720" rIns="91440" bIns="45720" rtlCol="0" anchor="ctr">
            <a:noAutofit/>
          </a:bodyPr>
          <a:lstStyle>
            <a:lvl1pPr algn="ctr">
              <a:spcBef>
                <a:spcPct val="0"/>
              </a:spcBef>
              <a:buNone/>
              <a:defRPr sz="4000" b="1">
                <a:latin typeface="+mj-lt"/>
                <a:ea typeface="+mj-ea"/>
                <a:cs typeface="+mj-cs"/>
              </a:defRPr>
            </a:lvl1pPr>
          </a:lstStyle>
          <a:p>
            <a:pPr algn="l"/>
            <a:r>
              <a:rPr lang="tr-TR" sz="2800" dirty="0"/>
              <a:t>PLANLAMA NEDİR?</a:t>
            </a:r>
          </a:p>
        </p:txBody>
      </p:sp>
      <p:sp>
        <p:nvSpPr>
          <p:cNvPr id="5" name="Metin kutusu 4"/>
          <p:cNvSpPr txBox="1"/>
          <p:nvPr/>
        </p:nvSpPr>
        <p:spPr>
          <a:xfrm>
            <a:off x="2123728" y="1203598"/>
            <a:ext cx="6840760" cy="3693319"/>
          </a:xfrm>
          <a:prstGeom prst="rect">
            <a:avLst/>
          </a:prstGeom>
          <a:noFill/>
        </p:spPr>
        <p:txBody>
          <a:bodyPr wrap="square" rtlCol="0">
            <a:spAutoFit/>
          </a:bodyPr>
          <a:lstStyle/>
          <a:p>
            <a:pPr marL="285750" indent="-285750" algn="just">
              <a:buFont typeface="Wingdings" pitchFamily="2" charset="2"/>
              <a:buChar char="ü"/>
            </a:pPr>
            <a:r>
              <a:rPr lang="tr-TR" dirty="0" err="1" smtClean="0"/>
              <a:t>TDK’ya</a:t>
            </a:r>
            <a:r>
              <a:rPr lang="tr-TR" dirty="0" smtClean="0"/>
              <a:t> göre Hükûmet tarafından ulaşılacak amaçları belirleyen, tarım, ulaşım, sanayi vb. kesimlerdeki artış ölçüsünü tespit eden ve uygulanması gerekli çareleri önceden gösteren ekonomik, sosyal programın belli süreler için hazırlanması işi.</a:t>
            </a:r>
          </a:p>
          <a:p>
            <a:pPr marL="285750" indent="-285750" algn="just">
              <a:buFont typeface="Wingdings" pitchFamily="2" charset="2"/>
              <a:buChar char="ü"/>
            </a:pPr>
            <a:endParaRPr lang="tr-TR" dirty="0" smtClean="0"/>
          </a:p>
          <a:p>
            <a:pPr marL="285750" indent="-285750" algn="just">
              <a:buFont typeface="Wingdings" pitchFamily="2" charset="2"/>
              <a:buChar char="ü"/>
            </a:pPr>
            <a:r>
              <a:rPr lang="tr-TR" dirty="0"/>
              <a:t>Ş</a:t>
            </a:r>
            <a:r>
              <a:rPr lang="tr-TR" dirty="0" smtClean="0"/>
              <a:t>imdiki veriler ve gelecekteki muhtemel gelişmelerin ışığı altında belli bir amaca ulaşmada izlenecek yolu gösteren bir süreç" olarak tanımlanabilir.</a:t>
            </a:r>
          </a:p>
          <a:p>
            <a:pPr marL="285750" indent="-285750" algn="just">
              <a:buFont typeface="Wingdings" pitchFamily="2" charset="2"/>
              <a:buChar char="ü"/>
            </a:pPr>
            <a:endParaRPr lang="tr-TR" dirty="0" smtClean="0"/>
          </a:p>
          <a:p>
            <a:pPr marL="285750" indent="-285750" algn="just">
              <a:buFont typeface="Wingdings" pitchFamily="2" charset="2"/>
              <a:buChar char="ü"/>
            </a:pPr>
            <a:r>
              <a:rPr lang="tr-TR" dirty="0"/>
              <a:t>N</a:t>
            </a:r>
            <a:r>
              <a:rPr lang="tr-TR" dirty="0" smtClean="0"/>
              <a:t>eyin, ne zaman, nasıl, nerede ve kim tarafından yapılacağını önceden kararlaştırma sürecidir" </a:t>
            </a:r>
          </a:p>
          <a:p>
            <a:pPr marL="285750" indent="-285750" algn="just">
              <a:buFont typeface="Wingdings" pitchFamily="2" charset="2"/>
              <a:buChar char="ü"/>
            </a:pPr>
            <a:endParaRPr lang="tr-TR" dirty="0" smtClean="0"/>
          </a:p>
          <a:p>
            <a:pPr marL="285750" indent="-285750" algn="just">
              <a:buFont typeface="Wingdings" pitchFamily="2" charset="2"/>
              <a:buChar char="ü"/>
            </a:pPr>
            <a:r>
              <a:rPr lang="tr-TR" dirty="0" smtClean="0"/>
              <a:t>Ömer EKŞİ’ye göre ise “</a:t>
            </a:r>
            <a:r>
              <a:rPr lang="tr-TR" b="1" u="sng" dirty="0" smtClean="0"/>
              <a:t>Okun yaydan çıkmadan önceki aşaması</a:t>
            </a:r>
            <a:r>
              <a:rPr lang="tr-TR" dirty="0" smtClean="0"/>
              <a:t>” </a:t>
            </a:r>
            <a:r>
              <a:rPr lang="tr-TR" dirty="0" err="1" smtClean="0"/>
              <a:t>dır</a:t>
            </a:r>
            <a:r>
              <a:rPr lang="tr-TR" dirty="0" smtClean="0"/>
              <a:t>.</a:t>
            </a:r>
            <a:endParaRPr lang="tr-TR" dirty="0"/>
          </a:p>
        </p:txBody>
      </p:sp>
      <p:pic>
        <p:nvPicPr>
          <p:cNvPr id="6" name="Picture 2" descr="https://www.digitalhouse.com.tr/img/biz-kimi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48653"/>
            <a:ext cx="2232248" cy="16741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digitalhouse.com.tr/img/biz-kimi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12" y="1601053"/>
            <a:ext cx="2232248" cy="167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16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483768" y="3409712"/>
            <a:ext cx="6480720" cy="1754326"/>
          </a:xfrm>
          <a:prstGeom prst="rect">
            <a:avLst/>
          </a:prstGeom>
          <a:noFill/>
        </p:spPr>
        <p:txBody>
          <a:bodyPr wrap="square" rtlCol="0">
            <a:spAutoFit/>
          </a:bodyPr>
          <a:lstStyle/>
          <a:p>
            <a:pPr marL="285750" lvl="0" indent="-285750" algn="just">
              <a:buFont typeface="Wingdings" pitchFamily="2" charset="2"/>
              <a:buChar char="ü"/>
            </a:pPr>
            <a:r>
              <a:rPr lang="tr-TR" dirty="0">
                <a:solidFill>
                  <a:prstClr val="black"/>
                </a:solidFill>
              </a:rPr>
              <a:t>Bir başka grup devreye girerek, hazırlanmış yaprak lapasını mantar ekimi için uygun olan yerlere serer. O sırada, bir başka takım da yuva içindeki eski bahçeciklerden mantar parçalarını sürükleyerek bu yaprak lapalarının içine eker. Böylece karıncaları besleyecek mantarın yetişmesi için tüm hazırlıklar tamamlanmış olur. </a:t>
            </a:r>
          </a:p>
        </p:txBody>
      </p:sp>
      <p:pic>
        <p:nvPicPr>
          <p:cNvPr id="6" name="Picture 2" descr="http://www.harunyahya.com/image/miracle_in_the_ant/att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7613"/>
            <a:ext cx="3888432" cy="2099754"/>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BİR BAŞARI ÖYKÜSÜ </a:t>
            </a:r>
            <a:r>
              <a:rPr lang="tr-TR" dirty="0" smtClean="0"/>
              <a:t> &amp; </a:t>
            </a:r>
            <a:r>
              <a:rPr lang="tr-TR" dirty="0" smtClean="0">
                <a:solidFill>
                  <a:srgbClr val="FF0000"/>
                </a:solidFill>
              </a:rPr>
              <a:t>ATTA </a:t>
            </a:r>
            <a:r>
              <a:rPr lang="tr-TR" dirty="0">
                <a:solidFill>
                  <a:srgbClr val="FF0000"/>
                </a:solidFill>
              </a:rPr>
              <a:t>KARINCALARI</a:t>
            </a:r>
          </a:p>
        </p:txBody>
      </p:sp>
      <p:sp>
        <p:nvSpPr>
          <p:cNvPr id="8" name="Sağ Ok 7"/>
          <p:cNvSpPr/>
          <p:nvPr/>
        </p:nvSpPr>
        <p:spPr>
          <a:xfrm rot="20372087">
            <a:off x="4377570" y="2376486"/>
            <a:ext cx="464090"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4957882" y="2211710"/>
            <a:ext cx="2092171" cy="369332"/>
          </a:xfrm>
          <a:prstGeom prst="rect">
            <a:avLst/>
          </a:prstGeom>
          <a:noFill/>
        </p:spPr>
        <p:txBody>
          <a:bodyPr wrap="square" rtlCol="0">
            <a:spAutoFit/>
          </a:bodyPr>
          <a:lstStyle/>
          <a:p>
            <a:pPr marL="285750" indent="-285750">
              <a:buFont typeface="Wingdings" panose="05000000000000000000" pitchFamily="2" charset="2"/>
              <a:buChar char="ü"/>
            </a:pPr>
            <a:r>
              <a:rPr lang="tr-TR" dirty="0" smtClean="0"/>
              <a:t>Zaman</a:t>
            </a:r>
          </a:p>
        </p:txBody>
      </p:sp>
    </p:spTree>
    <p:extLst>
      <p:ext uri="{BB962C8B-B14F-4D97-AF65-F5344CB8AC3E}">
        <p14:creationId xmlns:p14="http://schemas.microsoft.com/office/powerpoint/2010/main" val="11874610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126402" y="3147814"/>
            <a:ext cx="6838086" cy="2031325"/>
          </a:xfrm>
          <a:prstGeom prst="rect">
            <a:avLst/>
          </a:prstGeom>
          <a:noFill/>
        </p:spPr>
        <p:txBody>
          <a:bodyPr wrap="square" rtlCol="0">
            <a:spAutoFit/>
          </a:bodyPr>
          <a:lstStyle/>
          <a:p>
            <a:pPr marL="285750" lvl="0" indent="-285750" algn="just">
              <a:buFont typeface="Wingdings" pitchFamily="2" charset="2"/>
              <a:buChar char="ü"/>
            </a:pPr>
            <a:r>
              <a:rPr lang="tr-TR" dirty="0">
                <a:solidFill>
                  <a:prstClr val="black"/>
                </a:solidFill>
              </a:rPr>
              <a:t>Bu takımların yanı sıra yuva içindeki bir başka takım da kraliçe ile larvaları korumaktan sorumludur. Orta boylu işçi karıncalar, hemen hemen tüm günlerini yaprak taşıyarak geçirdikleri için kendilerini korumakta zorlanırlar. Bu noktada bir başka «koruyucu takım» devreye girer ve yaprakları taşıyan işçi karıncaların yanında bulunarak onları korur. Daha küçük boyda olan bu koruyucu karıncalar çeşitli savunma taktikleri geliştirirler. </a:t>
            </a:r>
          </a:p>
        </p:txBody>
      </p:sp>
      <p:pic>
        <p:nvPicPr>
          <p:cNvPr id="7" name="Picture 2" descr="http://www.passionfourmis.com/images/guide/att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6202"/>
            <a:ext cx="3600400" cy="1799076"/>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BİR BAŞARI ÖYKÜSÜ </a:t>
            </a:r>
            <a:r>
              <a:rPr lang="tr-TR" dirty="0" smtClean="0"/>
              <a:t> &amp; </a:t>
            </a:r>
            <a:r>
              <a:rPr lang="tr-TR" dirty="0" smtClean="0">
                <a:solidFill>
                  <a:srgbClr val="FF0000"/>
                </a:solidFill>
              </a:rPr>
              <a:t>ATTA </a:t>
            </a:r>
            <a:r>
              <a:rPr lang="tr-TR" dirty="0">
                <a:solidFill>
                  <a:srgbClr val="FF0000"/>
                </a:solidFill>
              </a:rPr>
              <a:t>KARINCALARI</a:t>
            </a:r>
          </a:p>
        </p:txBody>
      </p:sp>
      <p:sp>
        <p:nvSpPr>
          <p:cNvPr id="8" name="Sağ Ok 7"/>
          <p:cNvSpPr/>
          <p:nvPr/>
        </p:nvSpPr>
        <p:spPr>
          <a:xfrm rot="20372087">
            <a:off x="4135704" y="2250820"/>
            <a:ext cx="464090"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4716016" y="1925419"/>
            <a:ext cx="3024336" cy="646331"/>
          </a:xfrm>
          <a:prstGeom prst="rect">
            <a:avLst/>
          </a:prstGeom>
          <a:noFill/>
        </p:spPr>
        <p:txBody>
          <a:bodyPr wrap="square" rtlCol="0">
            <a:spAutoFit/>
          </a:bodyPr>
          <a:lstStyle/>
          <a:p>
            <a:pPr marL="285750" indent="-285750">
              <a:buFont typeface="Wingdings" panose="05000000000000000000" pitchFamily="2" charset="2"/>
              <a:buChar char="ü"/>
            </a:pPr>
            <a:r>
              <a:rPr lang="tr-TR" dirty="0" smtClean="0"/>
              <a:t>Moral ve Motivasyon</a:t>
            </a:r>
          </a:p>
          <a:p>
            <a:pPr marL="285750" indent="-285750">
              <a:buFont typeface="Wingdings" panose="05000000000000000000" pitchFamily="2" charset="2"/>
              <a:buChar char="ü"/>
            </a:pPr>
            <a:r>
              <a:rPr lang="tr-TR" dirty="0" smtClean="0"/>
              <a:t>Güven</a:t>
            </a:r>
          </a:p>
        </p:txBody>
      </p:sp>
    </p:spTree>
    <p:extLst>
      <p:ext uri="{BB962C8B-B14F-4D97-AF65-F5344CB8AC3E}">
        <p14:creationId xmlns:p14="http://schemas.microsoft.com/office/powerpoint/2010/main" val="18356741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4468016" y="2966630"/>
            <a:ext cx="4320480" cy="1477328"/>
          </a:xfrm>
          <a:prstGeom prst="rect">
            <a:avLst/>
          </a:prstGeom>
          <a:noFill/>
        </p:spPr>
        <p:txBody>
          <a:bodyPr wrap="square" rtlCol="0">
            <a:spAutoFit/>
          </a:bodyPr>
          <a:lstStyle/>
          <a:p>
            <a:pPr marL="285750" lvl="0" indent="-285750" algn="just">
              <a:buFont typeface="Wingdings" pitchFamily="2" charset="2"/>
              <a:buChar char="ü"/>
            </a:pPr>
            <a:r>
              <a:rPr lang="tr-TR" dirty="0" smtClean="0">
                <a:solidFill>
                  <a:prstClr val="black"/>
                </a:solidFill>
              </a:rPr>
              <a:t>VE </a:t>
            </a:r>
            <a:r>
              <a:rPr lang="tr-TR" dirty="0">
                <a:solidFill>
                  <a:prstClr val="black"/>
                </a:solidFill>
              </a:rPr>
              <a:t>SONUÇTA; belki tek tek ele alındığında sıradan gibi gözüken bütün bu işler, ortak bir amaç için çalışan takım üyeleri sayesinde hiç de sıradan olmayan sonuçlar elde edilmesini sağlar. </a:t>
            </a:r>
          </a:p>
        </p:txBody>
      </p:sp>
      <p:pic>
        <p:nvPicPr>
          <p:cNvPr id="6" name="Picture 2" descr="attaların mantar üreti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75606"/>
            <a:ext cx="3960440" cy="3777270"/>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BİR BAŞARI ÖYKÜSÜ </a:t>
            </a:r>
            <a:r>
              <a:rPr lang="tr-TR" dirty="0" smtClean="0"/>
              <a:t> &amp; </a:t>
            </a:r>
            <a:r>
              <a:rPr lang="tr-TR" dirty="0" smtClean="0">
                <a:solidFill>
                  <a:srgbClr val="FF0000"/>
                </a:solidFill>
              </a:rPr>
              <a:t>ATTA </a:t>
            </a:r>
            <a:r>
              <a:rPr lang="tr-TR" dirty="0">
                <a:solidFill>
                  <a:srgbClr val="FF0000"/>
                </a:solidFill>
              </a:rPr>
              <a:t>KARINCALARI</a:t>
            </a:r>
          </a:p>
        </p:txBody>
      </p:sp>
      <p:sp>
        <p:nvSpPr>
          <p:cNvPr id="8" name="Sağ Ok 7"/>
          <p:cNvSpPr/>
          <p:nvPr/>
        </p:nvSpPr>
        <p:spPr>
          <a:xfrm rot="20372087">
            <a:off x="4489610" y="2154406"/>
            <a:ext cx="464090"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5255289" y="1796391"/>
            <a:ext cx="2092171" cy="369332"/>
          </a:xfrm>
          <a:prstGeom prst="rect">
            <a:avLst/>
          </a:prstGeom>
          <a:noFill/>
        </p:spPr>
        <p:txBody>
          <a:bodyPr wrap="square" rtlCol="0">
            <a:spAutoFit/>
          </a:bodyPr>
          <a:lstStyle/>
          <a:p>
            <a:pPr marL="285750" indent="-285750">
              <a:buFont typeface="Wingdings" panose="05000000000000000000" pitchFamily="2" charset="2"/>
              <a:buChar char="ü"/>
            </a:pPr>
            <a:r>
              <a:rPr lang="tr-TR" dirty="0" smtClean="0"/>
              <a:t>Sonuç</a:t>
            </a:r>
          </a:p>
        </p:txBody>
      </p:sp>
    </p:spTree>
    <p:extLst>
      <p:ext uri="{BB962C8B-B14F-4D97-AF65-F5344CB8AC3E}">
        <p14:creationId xmlns:p14="http://schemas.microsoft.com/office/powerpoint/2010/main" val="29832027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512168" y="195486"/>
            <a:ext cx="7668344"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sz="2700" dirty="0"/>
              <a:t>BİR TAKIM ÇALIŞMASI </a:t>
            </a:r>
            <a:r>
              <a:rPr lang="tr-TR" sz="2700" dirty="0" smtClean="0"/>
              <a:t>ÖRNEĞİ &amp; </a:t>
            </a:r>
            <a:r>
              <a:rPr lang="tr-TR" sz="2700" dirty="0">
                <a:solidFill>
                  <a:srgbClr val="FF0000"/>
                </a:solidFill>
              </a:rPr>
              <a:t>KAZLARIN ÖYKÜSÜ</a:t>
            </a:r>
          </a:p>
        </p:txBody>
      </p:sp>
      <p:sp>
        <p:nvSpPr>
          <p:cNvPr id="5" name="Metin kutusu 4"/>
          <p:cNvSpPr txBox="1"/>
          <p:nvPr/>
        </p:nvSpPr>
        <p:spPr>
          <a:xfrm>
            <a:off x="3563888" y="3060705"/>
            <a:ext cx="5400600" cy="2031325"/>
          </a:xfrm>
          <a:prstGeom prst="rect">
            <a:avLst/>
          </a:prstGeom>
          <a:noFill/>
        </p:spPr>
        <p:txBody>
          <a:bodyPr wrap="square" rtlCol="0">
            <a:spAutoFit/>
          </a:bodyPr>
          <a:lstStyle/>
          <a:p>
            <a:pPr lvl="0" indent="273050" algn="just">
              <a:buFont typeface="Wingdings" pitchFamily="2" charset="2"/>
              <a:buChar char="ü"/>
            </a:pPr>
            <a:r>
              <a:rPr lang="tr-TR" dirty="0">
                <a:solidFill>
                  <a:prstClr val="black"/>
                </a:solidFill>
              </a:rPr>
              <a:t>Göç eden kazları havada süzülürken hiç </a:t>
            </a:r>
            <a:r>
              <a:rPr lang="tr-TR" dirty="0" smtClean="0">
                <a:solidFill>
                  <a:prstClr val="black"/>
                </a:solidFill>
              </a:rPr>
              <a:t>izlediniz mi</a:t>
            </a:r>
            <a:r>
              <a:rPr lang="tr-TR" dirty="0">
                <a:solidFill>
                  <a:prstClr val="black"/>
                </a:solidFill>
              </a:rPr>
              <a:t>?</a:t>
            </a:r>
            <a:br>
              <a:rPr lang="tr-TR" dirty="0">
                <a:solidFill>
                  <a:prstClr val="black"/>
                </a:solidFill>
              </a:rPr>
            </a:br>
            <a:r>
              <a:rPr lang="tr-TR" dirty="0">
                <a:solidFill>
                  <a:prstClr val="black"/>
                </a:solidFill>
              </a:rPr>
              <a:t>Onların «V Şeklinde» bir formasyonla uçtuklarını </a:t>
            </a:r>
            <a:r>
              <a:rPr lang="tr-TR" dirty="0" err="1">
                <a:solidFill>
                  <a:prstClr val="black"/>
                </a:solidFill>
              </a:rPr>
              <a:t>farketmişsinizdir</a:t>
            </a:r>
            <a:r>
              <a:rPr lang="tr-TR" dirty="0">
                <a:solidFill>
                  <a:prstClr val="black"/>
                </a:solidFill>
              </a:rPr>
              <a:t>. Bilim adamları neden «V» şeklinde bir grup yaratarak uçtuklarını araştırmış ve sonuçta kazların hiç de «kaz kafalı» olmadıklarını keşfetmişlerdir. Hatta insanların ders alması gereken bir takım gerçekleri ortaya çıkarmışlardır. </a:t>
            </a:r>
          </a:p>
        </p:txBody>
      </p:sp>
      <p:pic>
        <p:nvPicPr>
          <p:cNvPr id="7" name="Picture 2" descr="http://www.altuntop.org/resim/kuslar35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52068"/>
            <a:ext cx="3384376" cy="205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352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755576" y="3337704"/>
            <a:ext cx="8208912" cy="1754326"/>
          </a:xfrm>
          <a:prstGeom prst="rect">
            <a:avLst/>
          </a:prstGeom>
          <a:noFill/>
        </p:spPr>
        <p:txBody>
          <a:bodyPr wrap="square" rtlCol="0">
            <a:spAutoFit/>
          </a:bodyPr>
          <a:lstStyle/>
          <a:p>
            <a:pPr lvl="0" indent="273050" algn="just">
              <a:buFont typeface="Wingdings" pitchFamily="2" charset="2"/>
              <a:buChar char="ü"/>
            </a:pPr>
            <a:r>
              <a:rPr lang="tr-TR" dirty="0">
                <a:solidFill>
                  <a:prstClr val="black"/>
                </a:solidFill>
              </a:rPr>
              <a:t>Uçan her kuş kanat çırptığında arkasındaki kuş için onu kaldıran bir hava akımı yaratır. «V» şeklindeki formasyonla uçan kaz grubu, birbirinin kanat çırpışındaki hava akımını kullanarak uçuş menzillerini %71 oranında uzatırlar. Yani tek başına gidebilecekleri maksimum yolu grup halinde neredeyse ikiye katlarlar. </a:t>
            </a:r>
          </a:p>
          <a:p>
            <a:pPr lvl="0" indent="273050" algn="just">
              <a:buFont typeface="Wingdings" pitchFamily="2" charset="2"/>
              <a:buChar char="ü"/>
            </a:pPr>
            <a:r>
              <a:rPr lang="tr-TR" dirty="0">
                <a:solidFill>
                  <a:prstClr val="black"/>
                </a:solidFill>
              </a:rPr>
              <a:t>Bir kaz V Grubundan çıktığı anda uçmakta güçlük çeker. Çünkü kaldıraç yaratan hava akımının dışında kalmış olur. Bunun sonucunda hemen V Formasyonuna döner. </a:t>
            </a:r>
          </a:p>
        </p:txBody>
      </p:sp>
      <p:pic>
        <p:nvPicPr>
          <p:cNvPr id="6" name="Picture 2" descr="http://www.hayatakarken.com/wp-content/uploads/2012/01/yaban-kazla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347614"/>
            <a:ext cx="3456385" cy="1944216"/>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1512168" y="195486"/>
            <a:ext cx="7668344"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sz="2700" dirty="0"/>
              <a:t>BİR TAKIM ÇALIŞMASI </a:t>
            </a:r>
            <a:r>
              <a:rPr lang="tr-TR" sz="2700" dirty="0" smtClean="0"/>
              <a:t>ÖRNEĞİ &amp; </a:t>
            </a:r>
            <a:r>
              <a:rPr lang="tr-TR" sz="2700" dirty="0">
                <a:solidFill>
                  <a:srgbClr val="FF0000"/>
                </a:solidFill>
              </a:rPr>
              <a:t>KAZLARIN ÖYKÜSÜ</a:t>
            </a:r>
          </a:p>
        </p:txBody>
      </p:sp>
      <p:sp>
        <p:nvSpPr>
          <p:cNvPr id="8" name="Sağ Ok 7"/>
          <p:cNvSpPr/>
          <p:nvPr/>
        </p:nvSpPr>
        <p:spPr>
          <a:xfrm rot="20372087">
            <a:off x="4135704" y="2251476"/>
            <a:ext cx="464090"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4716016" y="1766857"/>
            <a:ext cx="2092171" cy="646331"/>
          </a:xfrm>
          <a:prstGeom prst="rect">
            <a:avLst/>
          </a:prstGeom>
          <a:noFill/>
        </p:spPr>
        <p:txBody>
          <a:bodyPr wrap="square" rtlCol="0">
            <a:spAutoFit/>
          </a:bodyPr>
          <a:lstStyle/>
          <a:p>
            <a:pPr marL="285750" indent="-285750">
              <a:buFont typeface="Wingdings" panose="05000000000000000000" pitchFamily="2" charset="2"/>
              <a:buChar char="ü"/>
            </a:pPr>
            <a:r>
              <a:rPr lang="tr-TR" dirty="0" smtClean="0"/>
              <a:t>İşbirliği</a:t>
            </a:r>
          </a:p>
          <a:p>
            <a:pPr marL="285750" indent="-285750">
              <a:buFont typeface="Wingdings" panose="05000000000000000000" pitchFamily="2" charset="2"/>
              <a:buChar char="ü"/>
            </a:pPr>
            <a:r>
              <a:rPr lang="tr-TR" dirty="0" smtClean="0"/>
              <a:t>Takım Çalışması</a:t>
            </a:r>
          </a:p>
        </p:txBody>
      </p:sp>
    </p:spTree>
    <p:extLst>
      <p:ext uri="{BB962C8B-B14F-4D97-AF65-F5344CB8AC3E}">
        <p14:creationId xmlns:p14="http://schemas.microsoft.com/office/powerpoint/2010/main" val="7506957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843807" y="3651870"/>
            <a:ext cx="6144849" cy="1477328"/>
          </a:xfrm>
          <a:prstGeom prst="rect">
            <a:avLst/>
          </a:prstGeom>
          <a:noFill/>
        </p:spPr>
        <p:txBody>
          <a:bodyPr wrap="square" rtlCol="0">
            <a:spAutoFit/>
          </a:bodyPr>
          <a:lstStyle/>
          <a:p>
            <a:pPr lvl="0" indent="273050" algn="just">
              <a:buFont typeface="Wingdings" pitchFamily="2" charset="2"/>
              <a:buChar char="ü"/>
            </a:pPr>
            <a:r>
              <a:rPr lang="tr-TR" dirty="0">
                <a:solidFill>
                  <a:prstClr val="black"/>
                </a:solidFill>
              </a:rPr>
              <a:t>V’nin başında giden lider yorulduğunda en arkaya geçer ve hemen arkasındaki, lider konumuna geçer. Bu değişikliği sürekli yaparlar. </a:t>
            </a:r>
          </a:p>
          <a:p>
            <a:pPr lvl="0" indent="273050" algn="just">
              <a:buFont typeface="Wingdings" pitchFamily="2" charset="2"/>
              <a:buChar char="ü"/>
            </a:pPr>
            <a:r>
              <a:rPr lang="tr-TR" dirty="0">
                <a:solidFill>
                  <a:prstClr val="black"/>
                </a:solidFill>
              </a:rPr>
              <a:t>Gerideki kuşlar öndekileri daha hızlı gitmeleri için bağırarak uyarırlar. </a:t>
            </a:r>
          </a:p>
        </p:txBody>
      </p:sp>
      <p:pic>
        <p:nvPicPr>
          <p:cNvPr id="7" name="Picture 2" descr="http://www.ekopedia.rs/wp-content/uploads/2014/03/bir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75606"/>
            <a:ext cx="4755613" cy="2376264"/>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512168" y="195486"/>
            <a:ext cx="7668344"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sz="2700" dirty="0"/>
              <a:t>BİR TAKIM ÇALIŞMASI </a:t>
            </a:r>
            <a:r>
              <a:rPr lang="tr-TR" sz="2700" dirty="0" smtClean="0"/>
              <a:t>ÖRNEĞİ &amp; </a:t>
            </a:r>
            <a:r>
              <a:rPr lang="tr-TR" sz="2700" dirty="0">
                <a:solidFill>
                  <a:srgbClr val="FF0000"/>
                </a:solidFill>
              </a:rPr>
              <a:t>KAZLARIN ÖYKÜSÜ</a:t>
            </a:r>
          </a:p>
        </p:txBody>
      </p:sp>
      <p:sp>
        <p:nvSpPr>
          <p:cNvPr id="8" name="Sağ Ok 7"/>
          <p:cNvSpPr/>
          <p:nvPr/>
        </p:nvSpPr>
        <p:spPr>
          <a:xfrm rot="20372087">
            <a:off x="5143816" y="2486692"/>
            <a:ext cx="464090"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5724128" y="1851670"/>
            <a:ext cx="2808312" cy="1200329"/>
          </a:xfrm>
          <a:prstGeom prst="rect">
            <a:avLst/>
          </a:prstGeom>
          <a:noFill/>
        </p:spPr>
        <p:txBody>
          <a:bodyPr wrap="square" rtlCol="0">
            <a:spAutoFit/>
          </a:bodyPr>
          <a:lstStyle/>
          <a:p>
            <a:pPr marL="285750" indent="-285750">
              <a:buFont typeface="Wingdings" panose="05000000000000000000" pitchFamily="2" charset="2"/>
              <a:buChar char="ü"/>
            </a:pPr>
            <a:r>
              <a:rPr lang="tr-TR" dirty="0" smtClean="0"/>
              <a:t>Kaynak</a:t>
            </a:r>
          </a:p>
          <a:p>
            <a:pPr marL="285750" indent="-285750">
              <a:buFont typeface="Wingdings" panose="05000000000000000000" pitchFamily="2" charset="2"/>
              <a:buChar char="ü"/>
            </a:pPr>
            <a:r>
              <a:rPr lang="tr-TR" dirty="0" smtClean="0"/>
              <a:t>Strateji</a:t>
            </a:r>
          </a:p>
          <a:p>
            <a:pPr marL="285750" indent="-285750">
              <a:buFont typeface="Wingdings" panose="05000000000000000000" pitchFamily="2" charset="2"/>
              <a:buChar char="ü"/>
            </a:pPr>
            <a:r>
              <a:rPr lang="tr-TR" dirty="0" smtClean="0"/>
              <a:t>Zaman</a:t>
            </a:r>
          </a:p>
          <a:p>
            <a:pPr marL="285750" indent="-285750">
              <a:buFont typeface="Wingdings" panose="05000000000000000000" pitchFamily="2" charset="2"/>
              <a:buChar char="ü"/>
            </a:pPr>
            <a:r>
              <a:rPr lang="tr-TR" dirty="0" smtClean="0"/>
              <a:t>Moral ve Motivasyon</a:t>
            </a:r>
          </a:p>
        </p:txBody>
      </p:sp>
    </p:spTree>
    <p:extLst>
      <p:ext uri="{BB962C8B-B14F-4D97-AF65-F5344CB8AC3E}">
        <p14:creationId xmlns:p14="http://schemas.microsoft.com/office/powerpoint/2010/main" val="2502915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771800" y="3337704"/>
            <a:ext cx="6192688" cy="1754326"/>
          </a:xfrm>
          <a:prstGeom prst="rect">
            <a:avLst/>
          </a:prstGeom>
          <a:noFill/>
        </p:spPr>
        <p:txBody>
          <a:bodyPr wrap="square" rtlCol="0">
            <a:spAutoFit/>
          </a:bodyPr>
          <a:lstStyle/>
          <a:p>
            <a:pPr lvl="0" indent="273050" algn="just">
              <a:buFont typeface="Wingdings" pitchFamily="2" charset="2"/>
              <a:buChar char="ü"/>
            </a:pPr>
            <a:r>
              <a:rPr lang="tr-TR" dirty="0" smtClean="0">
                <a:solidFill>
                  <a:prstClr val="black"/>
                </a:solidFill>
              </a:rPr>
              <a:t>Formasyondaki </a:t>
            </a:r>
            <a:r>
              <a:rPr lang="tr-TR" dirty="0">
                <a:solidFill>
                  <a:prstClr val="black"/>
                </a:solidFill>
              </a:rPr>
              <a:t>bir kuş hastalanırsa veya bir avcı tarafından vurulur ve uçamayacak hale gelirse, düşen kuşa yardım etmek için formasyondan iki kaz ayrılır ve onu korumak üzere yere iner. </a:t>
            </a:r>
          </a:p>
          <a:p>
            <a:pPr lvl="0" indent="273050" algn="just">
              <a:buFont typeface="Wingdings" pitchFamily="2" charset="2"/>
              <a:buChar char="ü"/>
            </a:pPr>
            <a:r>
              <a:rPr lang="tr-TR" dirty="0">
                <a:solidFill>
                  <a:prstClr val="black"/>
                </a:solidFill>
              </a:rPr>
              <a:t>Tekrar uçabilene kadar veya ölene kadar onunla beraber kalırlar. Sonra başka bir kaz sürüsüne katılıp kendi gruplarına ulaşıncaya kadar beraber uçarlar. </a:t>
            </a:r>
          </a:p>
        </p:txBody>
      </p:sp>
      <p:pic>
        <p:nvPicPr>
          <p:cNvPr id="8" name="Picture 2" descr="http://www.acikbilim.com/wp-content/uploads/2012/09/Great_cormorant_flo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75606"/>
            <a:ext cx="4124195" cy="2062098"/>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512168" y="195486"/>
            <a:ext cx="7668344"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sz="2700" dirty="0"/>
              <a:t>BİR TAKIM ÇALIŞMASI </a:t>
            </a:r>
            <a:r>
              <a:rPr lang="tr-TR" sz="2700" dirty="0" smtClean="0"/>
              <a:t>ÖRNEĞİ &amp; </a:t>
            </a:r>
            <a:r>
              <a:rPr lang="tr-TR" sz="2700" dirty="0">
                <a:solidFill>
                  <a:srgbClr val="FF0000"/>
                </a:solidFill>
              </a:rPr>
              <a:t>KAZLARIN ÖYKÜSÜ</a:t>
            </a:r>
          </a:p>
        </p:txBody>
      </p:sp>
      <p:sp>
        <p:nvSpPr>
          <p:cNvPr id="7" name="Sağ Ok 6"/>
          <p:cNvSpPr/>
          <p:nvPr/>
        </p:nvSpPr>
        <p:spPr>
          <a:xfrm rot="20372087">
            <a:off x="4541551" y="2329609"/>
            <a:ext cx="464090" cy="2073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5121863" y="1844990"/>
            <a:ext cx="2092171" cy="646331"/>
          </a:xfrm>
          <a:prstGeom prst="rect">
            <a:avLst/>
          </a:prstGeom>
          <a:noFill/>
        </p:spPr>
        <p:txBody>
          <a:bodyPr wrap="square" rtlCol="0">
            <a:spAutoFit/>
          </a:bodyPr>
          <a:lstStyle/>
          <a:p>
            <a:pPr marL="285750" indent="-285750">
              <a:buFont typeface="Wingdings" panose="05000000000000000000" pitchFamily="2" charset="2"/>
              <a:buChar char="ü"/>
            </a:pPr>
            <a:r>
              <a:rPr lang="tr-TR" dirty="0" smtClean="0"/>
              <a:t>İşbirliği</a:t>
            </a:r>
          </a:p>
          <a:p>
            <a:pPr marL="285750" indent="-285750">
              <a:buFont typeface="Wingdings" panose="05000000000000000000" pitchFamily="2" charset="2"/>
              <a:buChar char="ü"/>
            </a:pPr>
            <a:r>
              <a:rPr lang="tr-TR" dirty="0" smtClean="0"/>
              <a:t>Sorun Çözme</a:t>
            </a:r>
          </a:p>
        </p:txBody>
      </p:sp>
    </p:spTree>
    <p:extLst>
      <p:ext uri="{BB962C8B-B14F-4D97-AF65-F5344CB8AC3E}">
        <p14:creationId xmlns:p14="http://schemas.microsoft.com/office/powerpoint/2010/main" val="26228660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195486"/>
            <a:ext cx="6984776" cy="923330"/>
          </a:xfrm>
          <a:prstGeom prst="rect">
            <a:avLst/>
          </a:prstGeom>
        </p:spPr>
        <p:txBody>
          <a:bodyPr vert="horz" lIns="91440" tIns="45720" rIns="91440" bIns="45720" rtlCol="0" anchor="ctr">
            <a:noAutofit/>
          </a:bodyPr>
          <a:lstStyle>
            <a:defPPr>
              <a:defRPr lang="tr-TR"/>
            </a:defPPr>
            <a:lvl1pPr>
              <a:spcBef>
                <a:spcPct val="0"/>
              </a:spcBef>
              <a:buNone/>
              <a:defRPr sz="2700" b="1">
                <a:latin typeface="+mj-lt"/>
                <a:ea typeface="+mj-ea"/>
                <a:cs typeface="+mj-cs"/>
              </a:defRPr>
            </a:lvl1pPr>
          </a:lstStyle>
          <a:p>
            <a:pPr algn="ctr"/>
            <a:r>
              <a:rPr lang="tr-TR" sz="2800" dirty="0"/>
              <a:t>ATTA KARINCALARI VE KAZLARIN ÖYKÜSÜNÜ </a:t>
            </a:r>
            <a:r>
              <a:rPr lang="tr-TR" sz="2800" dirty="0">
                <a:solidFill>
                  <a:srgbClr val="FF0000"/>
                </a:solidFill>
              </a:rPr>
              <a:t>NEDEN ÖRNEK VERDİK?</a:t>
            </a:r>
          </a:p>
        </p:txBody>
      </p:sp>
      <p:sp>
        <p:nvSpPr>
          <p:cNvPr id="5" name="Metin kutusu 4"/>
          <p:cNvSpPr txBox="1"/>
          <p:nvPr/>
        </p:nvSpPr>
        <p:spPr>
          <a:xfrm>
            <a:off x="0" y="1275606"/>
            <a:ext cx="9144000" cy="369332"/>
          </a:xfrm>
          <a:prstGeom prst="rect">
            <a:avLst/>
          </a:prstGeom>
          <a:noFill/>
        </p:spPr>
        <p:txBody>
          <a:bodyPr wrap="square" rtlCol="0">
            <a:spAutoFit/>
          </a:bodyPr>
          <a:lstStyle/>
          <a:p>
            <a:pPr marL="0" lvl="2" algn="ctr"/>
            <a:r>
              <a:rPr lang="tr-TR" b="1" dirty="0" smtClean="0">
                <a:solidFill>
                  <a:prstClr val="black"/>
                </a:solidFill>
              </a:rPr>
              <a:t>TEKRAR ÖNCEKİ SLAYTLARA DÖNERSEK</a:t>
            </a:r>
            <a:r>
              <a:rPr lang="tr-TR" b="1" dirty="0" smtClean="0">
                <a:solidFill>
                  <a:prstClr val="black"/>
                </a:solidFill>
              </a:rPr>
              <a:t>;</a:t>
            </a:r>
            <a:endParaRPr lang="tr-TR" b="1" dirty="0" smtClean="0">
              <a:solidFill>
                <a:prstClr val="black"/>
              </a:solidFill>
            </a:endParaRPr>
          </a:p>
        </p:txBody>
      </p:sp>
      <p:sp>
        <p:nvSpPr>
          <p:cNvPr id="6" name="Metin kutusu 5"/>
          <p:cNvSpPr txBox="1"/>
          <p:nvPr/>
        </p:nvSpPr>
        <p:spPr>
          <a:xfrm>
            <a:off x="1025808" y="1609480"/>
            <a:ext cx="4860540" cy="3416320"/>
          </a:xfrm>
          <a:prstGeom prst="rect">
            <a:avLst/>
          </a:prstGeom>
          <a:noFill/>
        </p:spPr>
        <p:txBody>
          <a:bodyPr wrap="square" rtlCol="0">
            <a:spAutoFit/>
          </a:bodyPr>
          <a:lstStyle/>
          <a:p>
            <a:pPr marL="285750" lvl="0" indent="-285750" algn="just">
              <a:buFont typeface="Wingdings" pitchFamily="2" charset="2"/>
              <a:buChar char="ü"/>
            </a:pPr>
            <a:r>
              <a:rPr lang="tr-TR" dirty="0" smtClean="0">
                <a:solidFill>
                  <a:prstClr val="black"/>
                </a:solidFill>
              </a:rPr>
              <a:t>Amaç</a:t>
            </a:r>
          </a:p>
          <a:p>
            <a:pPr marL="285750" lvl="0" indent="-285750" algn="just">
              <a:buFont typeface="Wingdings" pitchFamily="2" charset="2"/>
              <a:buChar char="ü"/>
            </a:pPr>
            <a:r>
              <a:rPr lang="tr-TR" dirty="0" smtClean="0">
                <a:solidFill>
                  <a:prstClr val="black"/>
                </a:solidFill>
              </a:rPr>
              <a:t>Strateji</a:t>
            </a:r>
            <a:endParaRPr lang="tr-TR" dirty="0" smtClean="0">
              <a:solidFill>
                <a:prstClr val="black"/>
              </a:solidFill>
            </a:endParaRPr>
          </a:p>
          <a:p>
            <a:pPr marL="285750" indent="-285750" algn="just">
              <a:buFont typeface="Wingdings" pitchFamily="2" charset="2"/>
              <a:buChar char="ü"/>
            </a:pPr>
            <a:r>
              <a:rPr lang="tr-TR" dirty="0">
                <a:solidFill>
                  <a:prstClr val="black"/>
                </a:solidFill>
              </a:rPr>
              <a:t>Kaynak</a:t>
            </a:r>
          </a:p>
          <a:p>
            <a:pPr marL="285750" indent="-285750" algn="just">
              <a:buFont typeface="Wingdings" pitchFamily="2" charset="2"/>
              <a:buChar char="ü"/>
            </a:pPr>
            <a:r>
              <a:rPr lang="tr-TR" dirty="0">
                <a:solidFill>
                  <a:prstClr val="black"/>
                </a:solidFill>
              </a:rPr>
              <a:t>Zaman</a:t>
            </a:r>
          </a:p>
          <a:p>
            <a:pPr marL="285750" indent="-285750" algn="just">
              <a:buFont typeface="Wingdings" pitchFamily="2" charset="2"/>
              <a:buChar char="ü"/>
            </a:pPr>
            <a:r>
              <a:rPr lang="tr-TR" dirty="0">
                <a:solidFill>
                  <a:prstClr val="black"/>
                </a:solidFill>
              </a:rPr>
              <a:t>Takım çalışması</a:t>
            </a:r>
          </a:p>
          <a:p>
            <a:pPr marL="285750" lvl="0" indent="-285750" algn="just">
              <a:buFont typeface="Wingdings" pitchFamily="2" charset="2"/>
              <a:buChar char="ü"/>
            </a:pPr>
            <a:r>
              <a:rPr lang="tr-TR" dirty="0">
                <a:solidFill>
                  <a:prstClr val="black"/>
                </a:solidFill>
              </a:rPr>
              <a:t>Psikolojik analiz</a:t>
            </a:r>
          </a:p>
          <a:p>
            <a:pPr marL="285750" indent="-285750" algn="just">
              <a:buFont typeface="Wingdings" pitchFamily="2" charset="2"/>
              <a:buChar char="ü"/>
            </a:pPr>
            <a:r>
              <a:rPr lang="tr-TR" dirty="0" smtClean="0">
                <a:solidFill>
                  <a:prstClr val="black"/>
                </a:solidFill>
              </a:rPr>
              <a:t>Beyin </a:t>
            </a:r>
            <a:r>
              <a:rPr lang="tr-TR" dirty="0">
                <a:solidFill>
                  <a:prstClr val="black"/>
                </a:solidFill>
              </a:rPr>
              <a:t>fırtınası</a:t>
            </a:r>
          </a:p>
          <a:p>
            <a:pPr marL="285750" lvl="0" indent="-285750" algn="just">
              <a:buFont typeface="Wingdings" pitchFamily="2" charset="2"/>
              <a:buChar char="ü"/>
            </a:pPr>
            <a:r>
              <a:rPr lang="tr-TR" dirty="0" smtClean="0">
                <a:solidFill>
                  <a:prstClr val="black"/>
                </a:solidFill>
              </a:rPr>
              <a:t>İşbirliği</a:t>
            </a:r>
          </a:p>
          <a:p>
            <a:pPr marL="285750" lvl="0" indent="-285750" algn="just">
              <a:buFont typeface="Wingdings" pitchFamily="2" charset="2"/>
              <a:buChar char="ü"/>
            </a:pPr>
            <a:r>
              <a:rPr lang="tr-TR" dirty="0" smtClean="0">
                <a:solidFill>
                  <a:prstClr val="black"/>
                </a:solidFill>
              </a:rPr>
              <a:t>Moral motivasyon</a:t>
            </a:r>
          </a:p>
          <a:p>
            <a:pPr marL="285750" lvl="0" indent="-285750" algn="just">
              <a:buFont typeface="Wingdings" pitchFamily="2" charset="2"/>
              <a:buChar char="ü"/>
            </a:pPr>
            <a:r>
              <a:rPr lang="tr-TR" dirty="0" smtClean="0">
                <a:solidFill>
                  <a:prstClr val="black"/>
                </a:solidFill>
              </a:rPr>
              <a:t>Farklı çalışmaların incelenmesi</a:t>
            </a:r>
          </a:p>
          <a:p>
            <a:pPr marL="285750" lvl="0" indent="-285750" algn="just">
              <a:buFont typeface="Wingdings" pitchFamily="2" charset="2"/>
              <a:buChar char="ü"/>
            </a:pPr>
            <a:r>
              <a:rPr lang="tr-TR" dirty="0" smtClean="0">
                <a:solidFill>
                  <a:prstClr val="black"/>
                </a:solidFill>
              </a:rPr>
              <a:t>Sorun çözmeye ve sonuca yönelik çalışmalar</a:t>
            </a:r>
          </a:p>
          <a:p>
            <a:pPr marL="285750" lvl="0" indent="-285750" algn="just">
              <a:buFont typeface="Wingdings" pitchFamily="2" charset="2"/>
              <a:buChar char="ü"/>
            </a:pPr>
            <a:r>
              <a:rPr lang="tr-TR" dirty="0" smtClean="0">
                <a:solidFill>
                  <a:prstClr val="black"/>
                </a:solidFill>
              </a:rPr>
              <a:t>Sonuç</a:t>
            </a:r>
          </a:p>
        </p:txBody>
      </p:sp>
      <p:sp>
        <p:nvSpPr>
          <p:cNvPr id="7" name="Dikdörtgen 6"/>
          <p:cNvSpPr/>
          <p:nvPr/>
        </p:nvSpPr>
        <p:spPr>
          <a:xfrm>
            <a:off x="5886348" y="2619919"/>
            <a:ext cx="2319096" cy="461665"/>
          </a:xfrm>
          <a:prstGeom prst="rect">
            <a:avLst/>
          </a:prstGeom>
        </p:spPr>
        <p:txBody>
          <a:bodyPr wrap="none">
            <a:spAutoFit/>
          </a:bodyPr>
          <a:lstStyle/>
          <a:p>
            <a:pPr marL="285750" lvl="0" indent="-285750" algn="just">
              <a:buFont typeface="Wingdings" pitchFamily="2" charset="2"/>
              <a:buChar char="ü"/>
            </a:pPr>
            <a:r>
              <a:rPr lang="tr-TR" sz="2400" b="1" dirty="0">
                <a:solidFill>
                  <a:srgbClr val="FF0000"/>
                </a:solidFill>
              </a:rPr>
              <a:t>HATA YAPMAK</a:t>
            </a:r>
            <a:endParaRPr lang="tr-TR" sz="2400" b="1" dirty="0">
              <a:solidFill>
                <a:srgbClr val="FF0000"/>
              </a:solidFill>
            </a:endParaRPr>
          </a:p>
        </p:txBody>
      </p:sp>
    </p:spTree>
    <p:extLst>
      <p:ext uri="{BB962C8B-B14F-4D97-AF65-F5344CB8AC3E}">
        <p14:creationId xmlns:p14="http://schemas.microsoft.com/office/powerpoint/2010/main" val="3879989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851920" y="1653644"/>
            <a:ext cx="4968552" cy="2893100"/>
          </a:xfrm>
          <a:prstGeom prst="rect">
            <a:avLst/>
          </a:prstGeom>
          <a:noFill/>
        </p:spPr>
        <p:txBody>
          <a:bodyPr wrap="square" rtlCol="0">
            <a:spAutoFit/>
          </a:bodyPr>
          <a:lstStyle/>
          <a:p>
            <a:pPr marL="285750" lvl="0" indent="-285750" algn="just">
              <a:buFont typeface="Wingdings" pitchFamily="2" charset="2"/>
              <a:buChar char="ü"/>
            </a:pPr>
            <a:r>
              <a:rPr lang="tr-TR" dirty="0" smtClean="0">
                <a:solidFill>
                  <a:prstClr val="black"/>
                </a:solidFill>
              </a:rPr>
              <a:t>Arkadaşlar yapacağımız çalışmalarda her şeyi </a:t>
            </a:r>
            <a:r>
              <a:rPr lang="tr-TR" sz="2000" b="1" u="sng" dirty="0" smtClean="0">
                <a:solidFill>
                  <a:prstClr val="black"/>
                </a:solidFill>
              </a:rPr>
              <a:t>sıfırdan</a:t>
            </a:r>
            <a:r>
              <a:rPr lang="tr-TR" dirty="0" smtClean="0">
                <a:solidFill>
                  <a:prstClr val="black"/>
                </a:solidFill>
              </a:rPr>
              <a:t> ve </a:t>
            </a:r>
            <a:r>
              <a:rPr lang="tr-TR" sz="2000" b="1" u="sng" dirty="0" smtClean="0">
                <a:solidFill>
                  <a:prstClr val="black"/>
                </a:solidFill>
              </a:rPr>
              <a:t>kendi başımıza </a:t>
            </a:r>
            <a:r>
              <a:rPr lang="tr-TR" dirty="0" smtClean="0">
                <a:solidFill>
                  <a:prstClr val="black"/>
                </a:solidFill>
              </a:rPr>
              <a:t>düşünmenin bir anlamı yoktur. Sizden önce sizinkilere benzer onlarca çalışma yapılmıştır. Onları inceleyip, özgün birkaç ekleme yaparak yepyeni projeler yapabilirsiniz.</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smtClean="0">
                <a:solidFill>
                  <a:prstClr val="black"/>
                </a:solidFill>
              </a:rPr>
              <a:t>Dilerseniz dünyada </a:t>
            </a:r>
            <a:r>
              <a:rPr lang="tr-TR" dirty="0" err="1" smtClean="0">
                <a:solidFill>
                  <a:prstClr val="black"/>
                </a:solidFill>
              </a:rPr>
              <a:t>varolan</a:t>
            </a:r>
            <a:r>
              <a:rPr lang="tr-TR" dirty="0" smtClean="0">
                <a:solidFill>
                  <a:prstClr val="black"/>
                </a:solidFill>
              </a:rPr>
              <a:t> düzenden kopya çekilerek yapılan başarılı ürünleri bir inceleyelim; </a:t>
            </a:r>
          </a:p>
        </p:txBody>
      </p:sp>
      <p:pic>
        <p:nvPicPr>
          <p:cNvPr id="2052" name="Picture 4" descr="inceleme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64" y="1382266"/>
            <a:ext cx="3277716" cy="3277716"/>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835696" y="195486"/>
            <a:ext cx="6984776" cy="923330"/>
          </a:xfrm>
          <a:prstGeom prst="rect">
            <a:avLst/>
          </a:prstGeom>
        </p:spPr>
        <p:txBody>
          <a:bodyPr vert="horz" lIns="91440" tIns="45720" rIns="91440" bIns="45720" rtlCol="0" anchor="ctr">
            <a:noAutofit/>
          </a:bodyPr>
          <a:lstStyle>
            <a:defPPr>
              <a:defRPr lang="tr-TR"/>
            </a:defPPr>
            <a:lvl1pPr>
              <a:spcBef>
                <a:spcPct val="0"/>
              </a:spcBef>
              <a:buNone/>
              <a:defRPr sz="2700" b="1">
                <a:latin typeface="+mj-lt"/>
                <a:ea typeface="+mj-ea"/>
                <a:cs typeface="+mj-cs"/>
              </a:defRPr>
            </a:lvl1pPr>
          </a:lstStyle>
          <a:p>
            <a:r>
              <a:rPr lang="tr-TR" sz="2800" dirty="0" smtClean="0"/>
              <a:t>YENİLİKÇİ PROJELER ORTAYA ÇIKARMAK</a:t>
            </a:r>
            <a:endParaRPr lang="tr-TR" sz="2800" dirty="0">
              <a:solidFill>
                <a:srgbClr val="FF0000"/>
              </a:solidFill>
            </a:endParaRPr>
          </a:p>
        </p:txBody>
      </p:sp>
    </p:spTree>
    <p:extLst>
      <p:ext uri="{BB962C8B-B14F-4D97-AF65-F5344CB8AC3E}">
        <p14:creationId xmlns:p14="http://schemas.microsoft.com/office/powerpoint/2010/main" val="29397831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6984776" cy="507831"/>
          </a:xfrm>
          <a:prstGeom prst="rect">
            <a:avLst/>
          </a:prstGeom>
        </p:spPr>
        <p:txBody>
          <a:bodyPr vert="horz" lIns="91440" tIns="45720" rIns="91440" bIns="45720" rtlCol="0" anchor="ctr">
            <a:noAutofit/>
          </a:bodyPr>
          <a:lstStyle>
            <a:defPPr>
              <a:defRPr lang="tr-TR"/>
            </a:defPPr>
            <a:lvl1pPr>
              <a:spcBef>
                <a:spcPct val="0"/>
              </a:spcBef>
              <a:buNone/>
              <a:defRPr sz="2700" b="1">
                <a:latin typeface="+mj-lt"/>
                <a:ea typeface="+mj-ea"/>
                <a:cs typeface="+mj-cs"/>
              </a:defRPr>
            </a:lvl1pPr>
          </a:lstStyle>
          <a:p>
            <a:r>
              <a:rPr lang="tr-TR" sz="2800" dirty="0"/>
              <a:t>UÇAK TASARIMLARI</a:t>
            </a:r>
          </a:p>
        </p:txBody>
      </p:sp>
      <p:sp>
        <p:nvSpPr>
          <p:cNvPr id="5" name="Metin kutusu 4"/>
          <p:cNvSpPr txBox="1"/>
          <p:nvPr/>
        </p:nvSpPr>
        <p:spPr>
          <a:xfrm>
            <a:off x="5004048" y="2067694"/>
            <a:ext cx="3816424" cy="1754326"/>
          </a:xfrm>
          <a:prstGeom prst="rect">
            <a:avLst/>
          </a:prstGeom>
          <a:noFill/>
        </p:spPr>
        <p:txBody>
          <a:bodyPr wrap="square" rtlCol="0">
            <a:spAutoFit/>
          </a:bodyPr>
          <a:lstStyle/>
          <a:p>
            <a:pPr lvl="0" indent="273050" algn="just">
              <a:buFont typeface="Wingdings" pitchFamily="2" charset="2"/>
              <a:buChar char="ü"/>
            </a:pPr>
            <a:r>
              <a:rPr lang="tr-TR" dirty="0">
                <a:solidFill>
                  <a:prstClr val="black"/>
                </a:solidFill>
              </a:rPr>
              <a:t>K</a:t>
            </a:r>
            <a:r>
              <a:rPr lang="tr-TR" dirty="0" smtClean="0">
                <a:solidFill>
                  <a:prstClr val="black"/>
                </a:solidFill>
              </a:rPr>
              <a:t>uşların </a:t>
            </a:r>
            <a:r>
              <a:rPr lang="tr-TR" dirty="0">
                <a:solidFill>
                  <a:prstClr val="black"/>
                </a:solidFill>
              </a:rPr>
              <a:t>kanatlarından ve gövdelerinden ilham alınarak yeni sistemler geliştirilmiştir. Günümüzde yüksek hızda ve hava gösteri akrobasi konusunda insanı hayrete düşürecek sonuçlara ulaşılmıştır. </a:t>
            </a:r>
          </a:p>
        </p:txBody>
      </p:sp>
      <p:pic>
        <p:nvPicPr>
          <p:cNvPr id="6" name="Picture 2" descr="bayku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39" y="1502018"/>
            <a:ext cx="4688593" cy="322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6462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6984776" cy="646331"/>
          </a:xfrm>
          <a:prstGeom prst="rect">
            <a:avLst/>
          </a:prstGeom>
        </p:spPr>
        <p:txBody>
          <a:bodyPr vert="horz" lIns="91440" tIns="45720" rIns="91440" bIns="45720" rtlCol="0" anchor="ctr">
            <a:noAutofit/>
          </a:bodyPr>
          <a:lstStyle>
            <a:defPPr>
              <a:defRPr lang="tr-TR"/>
            </a:defPPr>
            <a:lvl1pPr>
              <a:spcBef>
                <a:spcPct val="0"/>
              </a:spcBef>
              <a:buNone/>
              <a:defRPr sz="3600" b="1">
                <a:latin typeface="+mj-lt"/>
                <a:ea typeface="+mj-ea"/>
                <a:cs typeface="+mj-cs"/>
              </a:defRPr>
            </a:lvl1pPr>
          </a:lstStyle>
          <a:p>
            <a:r>
              <a:rPr lang="tr-TR" sz="2800" dirty="0"/>
              <a:t>PLANLAMA NEDİR?</a:t>
            </a:r>
          </a:p>
        </p:txBody>
      </p:sp>
      <p:pic>
        <p:nvPicPr>
          <p:cNvPr id="8" name="Picture 2" descr="C:\Users\omer.eksi\Desktop\Eğitim Sunumu\FB_IMG_14577729353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598"/>
            <a:ext cx="914400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0385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ilimdunyasi.net/wp-content/uploads/2014/09/35388_Ucaklarin_daha_cok_yakit_tasarrufu_saglayabilmesi_icin_kuslara_benzemesi_gerekmekted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75606"/>
            <a:ext cx="6656736"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835696" y="339502"/>
            <a:ext cx="6984776" cy="507831"/>
          </a:xfrm>
          <a:prstGeom prst="rect">
            <a:avLst/>
          </a:prstGeom>
        </p:spPr>
        <p:txBody>
          <a:bodyPr vert="horz" lIns="91440" tIns="45720" rIns="91440" bIns="45720" rtlCol="0" anchor="ctr">
            <a:noAutofit/>
          </a:bodyPr>
          <a:lstStyle>
            <a:defPPr>
              <a:defRPr lang="tr-TR"/>
            </a:defPPr>
            <a:lvl1pPr>
              <a:spcBef>
                <a:spcPct val="0"/>
              </a:spcBef>
              <a:buNone/>
              <a:defRPr sz="2700" b="1">
                <a:latin typeface="+mj-lt"/>
                <a:ea typeface="+mj-ea"/>
                <a:cs typeface="+mj-cs"/>
              </a:defRPr>
            </a:lvl1pPr>
          </a:lstStyle>
          <a:p>
            <a:r>
              <a:rPr lang="tr-TR" sz="2800" dirty="0"/>
              <a:t>UÇAK TASARIMLARI</a:t>
            </a:r>
          </a:p>
        </p:txBody>
      </p:sp>
    </p:spTree>
    <p:extLst>
      <p:ext uri="{BB962C8B-B14F-4D97-AF65-F5344CB8AC3E}">
        <p14:creationId xmlns:p14="http://schemas.microsoft.com/office/powerpoint/2010/main" val="1335098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harunyahya.com/image/the_origin_of_birds_and_flight/birds-tecnolochy04.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67694"/>
            <a:ext cx="3905517" cy="2880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yaratilisgercekleri.com/images/ucak_k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376481"/>
            <a:ext cx="4352580" cy="2222864"/>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1835696" y="339502"/>
            <a:ext cx="6984776" cy="507831"/>
          </a:xfrm>
          <a:prstGeom prst="rect">
            <a:avLst/>
          </a:prstGeom>
        </p:spPr>
        <p:txBody>
          <a:bodyPr vert="horz" lIns="91440" tIns="45720" rIns="91440" bIns="45720" rtlCol="0" anchor="ctr">
            <a:noAutofit/>
          </a:bodyPr>
          <a:lstStyle>
            <a:defPPr>
              <a:defRPr lang="tr-TR"/>
            </a:defPPr>
            <a:lvl1pPr>
              <a:spcBef>
                <a:spcPct val="0"/>
              </a:spcBef>
              <a:buNone/>
              <a:defRPr sz="2700" b="1">
                <a:latin typeface="+mj-lt"/>
                <a:ea typeface="+mj-ea"/>
                <a:cs typeface="+mj-cs"/>
              </a:defRPr>
            </a:lvl1pPr>
          </a:lstStyle>
          <a:p>
            <a:r>
              <a:rPr lang="tr-TR" sz="2800" dirty="0"/>
              <a:t>UÇAK TASARIMLARI</a:t>
            </a:r>
          </a:p>
        </p:txBody>
      </p:sp>
    </p:spTree>
    <p:extLst>
      <p:ext uri="{BB962C8B-B14F-4D97-AF65-F5344CB8AC3E}">
        <p14:creationId xmlns:p14="http://schemas.microsoft.com/office/powerpoint/2010/main" val="625779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691680" y="195486"/>
            <a:ext cx="7452320"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pPr algn="ctr"/>
            <a:r>
              <a:rPr lang="tr-TR" dirty="0" smtClean="0"/>
              <a:t>DÜNYANIN </a:t>
            </a:r>
            <a:r>
              <a:rPr lang="tr-TR" dirty="0"/>
              <a:t>EN HIZLI GİDEN TRENİ </a:t>
            </a:r>
            <a:r>
              <a:rPr lang="tr-TR" dirty="0" smtClean="0"/>
              <a:t>&amp; </a:t>
            </a:r>
            <a:r>
              <a:rPr lang="tr-TR" dirty="0" smtClean="0">
                <a:solidFill>
                  <a:srgbClr val="FF0000"/>
                </a:solidFill>
              </a:rPr>
              <a:t>YALIÇAPKINI </a:t>
            </a:r>
            <a:r>
              <a:rPr lang="tr-TR" dirty="0">
                <a:solidFill>
                  <a:srgbClr val="FF0000"/>
                </a:solidFill>
              </a:rPr>
              <a:t>KUŞU </a:t>
            </a:r>
          </a:p>
        </p:txBody>
      </p:sp>
      <p:pic>
        <p:nvPicPr>
          <p:cNvPr id="7" name="Picture 2" descr="http://usamekaya.com.tr/wp-content/uploads/2015/10/kar%C5%9F%C4%B1la%C5%9Ft%C4%B1rm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7" y="1275606"/>
            <a:ext cx="3916126" cy="1652116"/>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755576" y="2931790"/>
            <a:ext cx="7920880" cy="2308324"/>
          </a:xfrm>
          <a:prstGeom prst="rect">
            <a:avLst/>
          </a:prstGeom>
        </p:spPr>
        <p:txBody>
          <a:bodyPr wrap="square">
            <a:spAutoFit/>
          </a:bodyPr>
          <a:lstStyle/>
          <a:p>
            <a:pPr indent="531813" algn="just">
              <a:buFont typeface="Wingdings" pitchFamily="2" charset="2"/>
              <a:buChar char="ü"/>
            </a:pPr>
            <a:r>
              <a:rPr lang="tr-TR" sz="1600" dirty="0"/>
              <a:t>Örneğin; Bir balıkçıl olan yalıçapkını kuşu küçük ama gayet hızlı ve etkili bir avcıdır. Japon JR West firmasının geliştirdiği dünyanın en hızlı giden yolcu treninin tünellerden çıkarken çok fazla ses çıkarması sorununa yalıçapkını kuşunu inceleyerek farklı bir çözüm buldular. Yalıçapkını kuşu suya dalış yaparken tıpkı trenin tünele girdiği zaman hava direnci nedeniyle ani değişiklikler yaşamasına benzer değişiklikler yaşar. Trenin burnu, ön farlar da dahil olmak üzere tıpatıp yalıçapkını kuşunun gagası taklit edilerek tasarlandı. Trenin bu tasarımdan sonra tünellerden çıkarken yaşanan </a:t>
            </a:r>
            <a:r>
              <a:rPr lang="tr-TR" sz="1600" b="1" u="sng" dirty="0"/>
              <a:t>ses patlamasının önüne geçilebildi </a:t>
            </a:r>
            <a:r>
              <a:rPr lang="tr-TR" sz="1600" dirty="0"/>
              <a:t>ve </a:t>
            </a:r>
            <a:r>
              <a:rPr lang="tr-TR" sz="1600" b="1" u="sng" dirty="0"/>
              <a:t>%10 daha hızlı gitmeye</a:t>
            </a:r>
            <a:r>
              <a:rPr lang="tr-TR" sz="1600" dirty="0"/>
              <a:t> başladı. Aynı zamanda </a:t>
            </a:r>
            <a:r>
              <a:rPr lang="tr-TR" sz="1600" b="1" u="sng" dirty="0"/>
              <a:t>%30 oranında hava basıncı azaldı </a:t>
            </a:r>
            <a:r>
              <a:rPr lang="tr-TR" sz="1600" dirty="0"/>
              <a:t>ve </a:t>
            </a:r>
            <a:r>
              <a:rPr lang="tr-TR" sz="1600" b="1" u="sng" dirty="0"/>
              <a:t>elektrik kullanımı %15 azaldı.</a:t>
            </a:r>
            <a:r>
              <a:rPr lang="tr-TR" sz="1600" dirty="0"/>
              <a:t> İşte bu doğayı örnek alarak yapılan mükemmel bir uyarlamadır.</a:t>
            </a:r>
          </a:p>
        </p:txBody>
      </p:sp>
    </p:spTree>
    <p:extLst>
      <p:ext uri="{BB962C8B-B14F-4D97-AF65-F5344CB8AC3E}">
        <p14:creationId xmlns:p14="http://schemas.microsoft.com/office/powerpoint/2010/main" val="38375558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lgn="ctr">
              <a:spcBef>
                <a:spcPct val="0"/>
              </a:spcBef>
              <a:buNone/>
              <a:defRPr sz="2800" b="1">
                <a:latin typeface="+mj-lt"/>
                <a:ea typeface="+mj-ea"/>
                <a:cs typeface="+mj-cs"/>
              </a:defRPr>
            </a:lvl1pPr>
          </a:lstStyle>
          <a:p>
            <a:pPr algn="l"/>
            <a:r>
              <a:rPr lang="tr-TR" dirty="0" smtClean="0"/>
              <a:t>GROASİS WATERBOXX &amp; </a:t>
            </a:r>
            <a:r>
              <a:rPr lang="tr-TR" dirty="0" smtClean="0">
                <a:solidFill>
                  <a:srgbClr val="FF0000"/>
                </a:solidFill>
              </a:rPr>
              <a:t>ZAMBAKLAR</a:t>
            </a:r>
            <a:endParaRPr lang="tr-TR" dirty="0">
              <a:solidFill>
                <a:srgbClr val="FF0000"/>
              </a:solidFill>
            </a:endParaRPr>
          </a:p>
        </p:txBody>
      </p:sp>
      <p:sp>
        <p:nvSpPr>
          <p:cNvPr id="2" name="Dikdörtgen 1"/>
          <p:cNvSpPr/>
          <p:nvPr/>
        </p:nvSpPr>
        <p:spPr>
          <a:xfrm>
            <a:off x="755576" y="2931790"/>
            <a:ext cx="7920880" cy="2308324"/>
          </a:xfrm>
          <a:prstGeom prst="rect">
            <a:avLst/>
          </a:prstGeom>
        </p:spPr>
        <p:txBody>
          <a:bodyPr wrap="square">
            <a:spAutoFit/>
          </a:bodyPr>
          <a:lstStyle/>
          <a:p>
            <a:pPr indent="531813" algn="just">
              <a:buFont typeface="Wingdings" pitchFamily="2" charset="2"/>
              <a:buChar char="ü"/>
            </a:pPr>
            <a:r>
              <a:rPr lang="tr-TR" sz="1600" dirty="0" err="1" smtClean="0"/>
              <a:t>Groasis</a:t>
            </a:r>
            <a:r>
              <a:rPr lang="tr-TR" sz="1600" dirty="0" smtClean="0"/>
              <a:t> </a:t>
            </a:r>
            <a:r>
              <a:rPr lang="tr-TR" sz="1600" dirty="0" err="1"/>
              <a:t>Waterboxx</a:t>
            </a:r>
            <a:r>
              <a:rPr lang="tr-TR" sz="1600" dirty="0"/>
              <a:t>  ürününü geliştiren Hollandalı bilim adamı </a:t>
            </a:r>
            <a:r>
              <a:rPr lang="tr-TR" sz="1600" dirty="0" err="1"/>
              <a:t>Pieter</a:t>
            </a:r>
            <a:r>
              <a:rPr lang="tr-TR" sz="1600" dirty="0"/>
              <a:t> </a:t>
            </a:r>
            <a:r>
              <a:rPr lang="tr-TR" sz="1600" dirty="0" err="1"/>
              <a:t>Hoff</a:t>
            </a:r>
            <a:r>
              <a:rPr lang="tr-TR" sz="1600" dirty="0"/>
              <a:t>, zambakların sabaha karşı havada oluşan nemi yapraklarında çiğ olarak toplandığını keşfetti. Aynı mantıkla çalışan bir saksı olan </a:t>
            </a:r>
            <a:r>
              <a:rPr lang="tr-TR" sz="1600" dirty="0" err="1"/>
              <a:t>Groasis</a:t>
            </a:r>
            <a:r>
              <a:rPr lang="tr-TR" sz="1600" dirty="0"/>
              <a:t> </a:t>
            </a:r>
            <a:r>
              <a:rPr lang="tr-TR" sz="1600" dirty="0" err="1"/>
              <a:t>Waterboxx</a:t>
            </a:r>
            <a:r>
              <a:rPr lang="tr-TR" sz="1600" dirty="0"/>
              <a:t>, zambaklar gibi suyu yoğunlaştırarak topluyor. Böylece içinde </a:t>
            </a:r>
            <a:r>
              <a:rPr lang="tr-TR" sz="1600" dirty="0" err="1"/>
              <a:t>bulunanan</a:t>
            </a:r>
            <a:r>
              <a:rPr lang="tr-TR" sz="1600" dirty="0"/>
              <a:t> bitkilerde </a:t>
            </a:r>
            <a:r>
              <a:rPr lang="tr-TR" sz="1600" b="1" u="sng" dirty="0"/>
              <a:t>sulama gerektirmeden hayatta kalabiliyorlar. </a:t>
            </a:r>
            <a:r>
              <a:rPr lang="tr-TR" sz="1600" dirty="0"/>
              <a:t>Bu buluş ile çorak bir arazi veya çöl, üzerinde tarım yapılabilen bir alana dönüşebiliyor. Havayı yoğunlaştıran özelliği sayesinde her gün </a:t>
            </a:r>
            <a:r>
              <a:rPr lang="tr-TR" sz="1600" b="1" u="sng" dirty="0"/>
              <a:t>3 yemek kaşığı su üretebiliyor. </a:t>
            </a:r>
            <a:r>
              <a:rPr lang="tr-TR" sz="1600" dirty="0"/>
              <a:t>Bu ürettiği suyu etrafını sardığı bitkinin köklerine salarak köklerin daha da derinlere gitmesine olanak sağlıyor. </a:t>
            </a:r>
            <a:r>
              <a:rPr lang="tr-TR" sz="1600" dirty="0" smtClean="0"/>
              <a:t>Sahra </a:t>
            </a:r>
            <a:r>
              <a:rPr lang="tr-TR" sz="1600" dirty="0"/>
              <a:t>çölünde yapılan deneylerde </a:t>
            </a:r>
            <a:r>
              <a:rPr lang="tr-TR" sz="1600" dirty="0" err="1"/>
              <a:t>Groasis</a:t>
            </a:r>
            <a:r>
              <a:rPr lang="tr-TR" sz="1600" dirty="0"/>
              <a:t> </a:t>
            </a:r>
            <a:r>
              <a:rPr lang="tr-TR" sz="1600" dirty="0" err="1"/>
              <a:t>Waterboxx</a:t>
            </a:r>
            <a:r>
              <a:rPr lang="tr-TR" sz="1600" dirty="0"/>
              <a:t> ürünü ile yetiştirilen fidanların </a:t>
            </a:r>
            <a:r>
              <a:rPr lang="tr-TR" sz="1600" b="1" u="sng" dirty="0"/>
              <a:t>%80’inin hayatta kaldığı biliniyor.</a:t>
            </a:r>
          </a:p>
        </p:txBody>
      </p:sp>
      <p:pic>
        <p:nvPicPr>
          <p:cNvPr id="5" name="Picture 2" descr="http://usamekaya.com.tr/wp-content/uploads/2015/10/waterboxx-ve-zambak-%C3%A7i%C3%A7e%C4%9F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5" y="1275606"/>
            <a:ext cx="4013209" cy="169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1434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TERMİTLER</a:t>
            </a:r>
          </a:p>
        </p:txBody>
      </p:sp>
      <p:sp>
        <p:nvSpPr>
          <p:cNvPr id="2" name="Dikdörtgen 1"/>
          <p:cNvSpPr/>
          <p:nvPr/>
        </p:nvSpPr>
        <p:spPr>
          <a:xfrm>
            <a:off x="971600" y="3204140"/>
            <a:ext cx="7920880" cy="1923604"/>
          </a:xfrm>
          <a:prstGeom prst="rect">
            <a:avLst/>
          </a:prstGeom>
        </p:spPr>
        <p:txBody>
          <a:bodyPr wrap="square">
            <a:spAutoFit/>
          </a:bodyPr>
          <a:lstStyle/>
          <a:p>
            <a:pPr indent="355600" algn="just">
              <a:buFont typeface="Wingdings" pitchFamily="2" charset="2"/>
              <a:buChar char="ü"/>
            </a:pPr>
            <a:r>
              <a:rPr lang="tr-TR" sz="1700" dirty="0"/>
              <a:t>Termitler, beyaz karınca olarak ün salmıştır. Karıncalara dış görünüş olarak benzerlik gösterseler de, aslında karıncalardan çok hamam böcekleriyle daha yakın akrabadırlar. Termit topluluğu; kraliçe, kral, kraliçe ve kral adayları, işçiler ve asker termitlerden oluşmaktadır. Toprak altında değil üstünde devasa yuvalar kurarlar. Termit kulelerinde bulunan iklimlendirme ve havalandırma sistemlerinin, insanların yaptığı sistemlerden </a:t>
            </a:r>
            <a:r>
              <a:rPr lang="tr-TR" sz="1700" b="1" u="sng" dirty="0"/>
              <a:t>çok daha ileri bir konumdadır. </a:t>
            </a:r>
            <a:r>
              <a:rPr lang="tr-TR" sz="1700" dirty="0"/>
              <a:t>Hava akımına aşırı duyarlı oldukları için kusursuz bir havalandırma sistemi yaparlar. </a:t>
            </a:r>
          </a:p>
        </p:txBody>
      </p:sp>
      <p:pic>
        <p:nvPicPr>
          <p:cNvPr id="6" name="Picture 2" descr="termi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75606"/>
            <a:ext cx="3732876" cy="185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319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TERMİTLER</a:t>
            </a:r>
          </a:p>
        </p:txBody>
      </p:sp>
      <p:sp>
        <p:nvSpPr>
          <p:cNvPr id="2" name="Dikdörtgen 1"/>
          <p:cNvSpPr/>
          <p:nvPr/>
        </p:nvSpPr>
        <p:spPr>
          <a:xfrm>
            <a:off x="971600" y="3420164"/>
            <a:ext cx="7920880" cy="1815882"/>
          </a:xfrm>
          <a:prstGeom prst="rect">
            <a:avLst/>
          </a:prstGeom>
        </p:spPr>
        <p:txBody>
          <a:bodyPr wrap="square">
            <a:spAutoFit/>
          </a:bodyPr>
          <a:lstStyle/>
          <a:p>
            <a:pPr indent="450850" algn="just">
              <a:buFont typeface="Wingdings" pitchFamily="2" charset="2"/>
              <a:buChar char="ü"/>
            </a:pPr>
            <a:r>
              <a:rPr lang="tr-TR" sz="1600" dirty="0"/>
              <a:t>Zimbabwe’ de 1996 yılında tamamlanan </a:t>
            </a:r>
            <a:r>
              <a:rPr lang="tr-TR" sz="1600" dirty="0" err="1"/>
              <a:t>Eastgate</a:t>
            </a:r>
            <a:r>
              <a:rPr lang="tr-TR" sz="1600" dirty="0"/>
              <a:t> binası. O</a:t>
            </a:r>
            <a:r>
              <a:rPr lang="tr-TR" sz="1600" dirty="0" smtClean="0"/>
              <a:t>fis </a:t>
            </a:r>
            <a:r>
              <a:rPr lang="tr-TR" sz="1600" dirty="0"/>
              <a:t>ve konut binasında, </a:t>
            </a:r>
            <a:r>
              <a:rPr lang="tr-TR" sz="1600" b="1" u="sng" dirty="0"/>
              <a:t>termit kuleleri taklit edilerek </a:t>
            </a:r>
            <a:r>
              <a:rPr lang="tr-TR" sz="1600" dirty="0"/>
              <a:t>yapılan doğal havalandırma sistemi kullanılıyor. Bu bina termitlerin oluşturduğu tümseklerin model alınmasıyla tasarlanan dünyanın ilk doğal soğutmalı binası. Termit tümsekleri, yanlarında alçak hava basıncı barındıran bacalara sahip ve bunlar sayesinde hafif rüzgarları rahatlıkla içlerine alabiliyorlar. Termitlerin açtığı tünel yardımıyla sıcak hava yapıdan dışarı çıkıyor ve bu yolla yuvanın soğuması sağlanmış oluyor. Bu sistem ilk beş yılında sakinlerine </a:t>
            </a:r>
            <a:r>
              <a:rPr lang="tr-TR" sz="1600" b="1" u="sng" dirty="0"/>
              <a:t>$3.5 milyon dolarlık enerji tasarru</a:t>
            </a:r>
            <a:r>
              <a:rPr lang="tr-TR" sz="1600" dirty="0"/>
              <a:t>fu sağlamış.</a:t>
            </a:r>
          </a:p>
        </p:txBody>
      </p:sp>
      <p:pic>
        <p:nvPicPr>
          <p:cNvPr id="5" name="Picture 2" descr="http://usamekaya.com.tr/wp-content/uploads/2015/10/termit-kulesi-eastg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275606"/>
            <a:ext cx="5120569"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7540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DİĞER ÖRNEKLER</a:t>
            </a:r>
          </a:p>
        </p:txBody>
      </p:sp>
      <p:pic>
        <p:nvPicPr>
          <p:cNvPr id="6" name="Picture 3" descr="C:\Users\omer.eksi\Desktop\hayvanlar benzerli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88" y="1255786"/>
            <a:ext cx="7596336" cy="387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9141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çalışma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236165"/>
            <a:ext cx="5870609" cy="3907336"/>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547664" y="195486"/>
            <a:ext cx="7596336"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pPr algn="ctr"/>
            <a:r>
              <a:rPr lang="tr-TR" dirty="0"/>
              <a:t>RİZE VALİLİĞİNDE GÖREVLİYKEN </a:t>
            </a:r>
            <a:endParaRPr lang="tr-TR" dirty="0" smtClean="0"/>
          </a:p>
          <a:p>
            <a:pPr algn="ctr"/>
            <a:r>
              <a:rPr lang="tr-TR" dirty="0" smtClean="0">
                <a:solidFill>
                  <a:srgbClr val="FF0000"/>
                </a:solidFill>
              </a:rPr>
              <a:t>YAPMIŞ OLDUĞUM ÇALIŞMALAR</a:t>
            </a:r>
            <a:endParaRPr lang="tr-TR" dirty="0">
              <a:solidFill>
                <a:srgbClr val="FF0000"/>
              </a:solidFill>
            </a:endParaRPr>
          </a:p>
        </p:txBody>
      </p:sp>
    </p:spTree>
    <p:extLst>
      <p:ext uri="{BB962C8B-B14F-4D97-AF65-F5344CB8AC3E}">
        <p14:creationId xmlns:p14="http://schemas.microsoft.com/office/powerpoint/2010/main" val="11116724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ÜM DOSYALAR\Kamu Kurum ve Kuruluşlar\53 NEDEN\53 NEDEN ÇALIŞMALARI\Kapak\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056" y="1238064"/>
            <a:ext cx="8244408" cy="3946187"/>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RİZE’YE GELMEK İÇİN 53 NEDEN</a:t>
            </a:r>
          </a:p>
        </p:txBody>
      </p:sp>
    </p:spTree>
    <p:extLst>
      <p:ext uri="{BB962C8B-B14F-4D97-AF65-F5344CB8AC3E}">
        <p14:creationId xmlns:p14="http://schemas.microsoft.com/office/powerpoint/2010/main" val="17469727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RİZE’YE GELMEK İÇİN 53 NEDEN</a:t>
            </a:r>
          </a:p>
        </p:txBody>
      </p:sp>
      <p:pic>
        <p:nvPicPr>
          <p:cNvPr id="4098" name="Picture 2" descr="C:\Users\omer.eksi\Desktop\Eğitim Sunumu\Adsız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75606"/>
            <a:ext cx="3867894" cy="386789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omer.eksi\Desktop\Eğitim Sunumu\Adsız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086" y="1275606"/>
            <a:ext cx="3874298" cy="386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7579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inVertical)">
                                      <p:cBhvr>
                                        <p:cTn id="1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267494"/>
            <a:ext cx="6984776" cy="912297"/>
          </a:xfrm>
          <a:prstGeom prst="rect">
            <a:avLst/>
          </a:prstGeom>
        </p:spPr>
        <p:txBody>
          <a:bodyPr vert="horz" lIns="91440" tIns="45720" rIns="91440" bIns="45720" rtlCol="0" anchor="ctr">
            <a:noAutofit/>
          </a:bodyPr>
          <a:lstStyle>
            <a:defPPr>
              <a:defRPr lang="tr-TR"/>
            </a:defPPr>
            <a:lvl1pPr>
              <a:spcBef>
                <a:spcPct val="0"/>
              </a:spcBef>
              <a:buNone/>
              <a:defRPr sz="3600" b="1">
                <a:latin typeface="+mj-lt"/>
                <a:ea typeface="+mj-ea"/>
                <a:cs typeface="+mj-cs"/>
              </a:defRPr>
            </a:lvl1pPr>
          </a:lstStyle>
          <a:p>
            <a:r>
              <a:rPr lang="tr-TR" sz="2800" dirty="0"/>
              <a:t>PLANLAMANIN ÖZELLİKLERİ NELERDİR?</a:t>
            </a:r>
          </a:p>
        </p:txBody>
      </p:sp>
      <p:sp>
        <p:nvSpPr>
          <p:cNvPr id="5" name="Metin kutusu 4"/>
          <p:cNvSpPr txBox="1"/>
          <p:nvPr/>
        </p:nvSpPr>
        <p:spPr>
          <a:xfrm>
            <a:off x="2699792" y="1448653"/>
            <a:ext cx="6336704" cy="3139321"/>
          </a:xfrm>
          <a:prstGeom prst="rect">
            <a:avLst/>
          </a:prstGeom>
          <a:noFill/>
        </p:spPr>
        <p:txBody>
          <a:bodyPr wrap="square" rtlCol="0">
            <a:spAutoFit/>
          </a:bodyPr>
          <a:lstStyle/>
          <a:p>
            <a:pPr marL="285750" indent="-285750" algn="just">
              <a:buFont typeface="Wingdings" pitchFamily="2" charset="2"/>
              <a:buChar char="ü"/>
            </a:pPr>
            <a:r>
              <a:rPr lang="tr-TR" dirty="0" smtClean="0"/>
              <a:t>Her </a:t>
            </a:r>
            <a:r>
              <a:rPr lang="tr-TR" dirty="0"/>
              <a:t>şeyden önce geleceğe yönelik bir çalışmadır.</a:t>
            </a:r>
          </a:p>
          <a:p>
            <a:pPr marL="285750" indent="-285750" algn="just">
              <a:buFont typeface="Wingdings" pitchFamily="2" charset="2"/>
              <a:buChar char="ü"/>
            </a:pPr>
            <a:r>
              <a:rPr lang="tr-TR" dirty="0" smtClean="0"/>
              <a:t>Belli </a:t>
            </a:r>
            <a:r>
              <a:rPr lang="tr-TR" dirty="0"/>
              <a:t>bir dönemi kapsar.</a:t>
            </a:r>
          </a:p>
          <a:p>
            <a:pPr marL="285750" indent="-285750" algn="just">
              <a:buFont typeface="Wingdings" pitchFamily="2" charset="2"/>
              <a:buChar char="ü"/>
            </a:pPr>
            <a:r>
              <a:rPr lang="tr-TR" dirty="0" smtClean="0"/>
              <a:t>Daha </a:t>
            </a:r>
            <a:r>
              <a:rPr lang="tr-TR" dirty="0"/>
              <a:t>çok eylem üzerinde duran bir uygulamadır.</a:t>
            </a:r>
          </a:p>
          <a:p>
            <a:pPr marL="285750" indent="-285750" algn="just">
              <a:buFont typeface="Wingdings" pitchFamily="2" charset="2"/>
              <a:buChar char="ü"/>
            </a:pPr>
            <a:r>
              <a:rPr lang="tr-TR" dirty="0" smtClean="0"/>
              <a:t>Planlama </a:t>
            </a:r>
            <a:r>
              <a:rPr lang="tr-TR" dirty="0"/>
              <a:t>işiyle görevlendirilmiş belirli organlar bulunmalıdır.</a:t>
            </a:r>
          </a:p>
          <a:p>
            <a:pPr marL="285750" indent="-285750" algn="just">
              <a:buFont typeface="Wingdings" pitchFamily="2" charset="2"/>
              <a:buChar char="ü"/>
            </a:pPr>
            <a:r>
              <a:rPr lang="tr-TR" dirty="0" smtClean="0"/>
              <a:t>Araştırmaya </a:t>
            </a:r>
            <a:r>
              <a:rPr lang="tr-TR" dirty="0"/>
              <a:t>dayanmalıdır.</a:t>
            </a:r>
          </a:p>
          <a:p>
            <a:pPr marL="285750" indent="-285750" algn="just">
              <a:buFont typeface="Wingdings" pitchFamily="2" charset="2"/>
              <a:buChar char="ü"/>
            </a:pPr>
            <a:r>
              <a:rPr lang="tr-TR" dirty="0" smtClean="0"/>
              <a:t>Sürekli </a:t>
            </a:r>
            <a:r>
              <a:rPr lang="tr-TR" dirty="0"/>
              <a:t>olmalıdır.</a:t>
            </a:r>
          </a:p>
          <a:p>
            <a:pPr marL="285750" indent="-285750" algn="just">
              <a:buFont typeface="Wingdings" pitchFamily="2" charset="2"/>
              <a:buChar char="ü"/>
            </a:pPr>
            <a:r>
              <a:rPr lang="tr-TR" dirty="0" smtClean="0"/>
              <a:t>Geliştirilebilir </a:t>
            </a:r>
            <a:r>
              <a:rPr lang="tr-TR" dirty="0"/>
              <a:t>olmalıdır</a:t>
            </a:r>
            <a:r>
              <a:rPr lang="tr-TR" dirty="0" smtClean="0"/>
              <a:t>.</a:t>
            </a:r>
          </a:p>
          <a:p>
            <a:pPr marL="285750" indent="-285750" algn="just">
              <a:buFont typeface="Wingdings" pitchFamily="2" charset="2"/>
              <a:buChar char="ü"/>
            </a:pPr>
            <a:r>
              <a:rPr lang="tr-TR" dirty="0" smtClean="0"/>
              <a:t>Esnek olmalıdır.</a:t>
            </a:r>
            <a:endParaRPr lang="tr-TR" dirty="0"/>
          </a:p>
          <a:p>
            <a:pPr marL="285750" indent="-285750" algn="just">
              <a:buFont typeface="Wingdings" pitchFamily="2" charset="2"/>
              <a:buChar char="ü"/>
            </a:pPr>
            <a:r>
              <a:rPr lang="tr-TR" dirty="0" smtClean="0"/>
              <a:t>Kıt </a:t>
            </a:r>
            <a:r>
              <a:rPr lang="tr-TR" dirty="0"/>
              <a:t>kaynakların tutumlu olarak kullanılmasına dayalı olmalıdır.</a:t>
            </a:r>
          </a:p>
          <a:p>
            <a:pPr marL="285750" indent="-285750" algn="just">
              <a:buFont typeface="Wingdings" pitchFamily="2" charset="2"/>
              <a:buChar char="ü"/>
            </a:pPr>
            <a:r>
              <a:rPr lang="tr-TR" dirty="0" smtClean="0"/>
              <a:t>Yalın </a:t>
            </a:r>
            <a:r>
              <a:rPr lang="tr-TR" dirty="0"/>
              <a:t>ve net olmalıdır.</a:t>
            </a:r>
          </a:p>
          <a:p>
            <a:pPr marL="285750" indent="-285750" algn="just">
              <a:buFont typeface="Wingdings" pitchFamily="2" charset="2"/>
              <a:buChar char="ü"/>
            </a:pPr>
            <a:r>
              <a:rPr lang="tr-TR" dirty="0" smtClean="0"/>
              <a:t>Katılım </a:t>
            </a:r>
            <a:r>
              <a:rPr lang="tr-TR" dirty="0"/>
              <a:t>olmalıdır. </a:t>
            </a:r>
          </a:p>
        </p:txBody>
      </p:sp>
      <p:pic>
        <p:nvPicPr>
          <p:cNvPr id="7" name="Picture 2" descr="http://www.netsis.com.tr/wp-content/themes/netsis2012/images/planlama/planlama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939274"/>
            <a:ext cx="2320451" cy="207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808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RİZE’YE GELMEK İÇİN 53 NEDEN</a:t>
            </a:r>
          </a:p>
        </p:txBody>
      </p:sp>
      <p:pic>
        <p:nvPicPr>
          <p:cNvPr id="3074" name="Picture 2" descr="C:\Users\omer.eksi\Desktop\Eğitim Sunumu\Adsız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75606"/>
            <a:ext cx="3931095" cy="386789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omer.eksi\Desktop\Eğitim Sunumu\Adsız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269158"/>
            <a:ext cx="3855162" cy="387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876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barn(inVertical)">
                                      <p:cBhvr>
                                        <p:cTn id="10"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ÜM DOSYALAR\DİĞER KURUMLAR VE KONULAR\HAYIRSEVERLER KİTABI ÇALIŞMASI\Kapak\Hayırsever Kitabı Kapak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91630"/>
            <a:ext cx="9144000" cy="3312368"/>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HAYIRSEVERLER RİZE</a:t>
            </a:r>
          </a:p>
        </p:txBody>
      </p:sp>
    </p:spTree>
    <p:extLst>
      <p:ext uri="{BB962C8B-B14F-4D97-AF65-F5344CB8AC3E}">
        <p14:creationId xmlns:p14="http://schemas.microsoft.com/office/powerpoint/2010/main" val="39552358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HAYIRSEVERLER RİZE</a:t>
            </a:r>
          </a:p>
        </p:txBody>
      </p:sp>
      <p:pic>
        <p:nvPicPr>
          <p:cNvPr id="1026" name="Picture 2" descr="C:\Users\omer.eksi\Desktop\Eğitim Sunumu\Adsız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347614"/>
            <a:ext cx="4680519" cy="36398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mer.eksi\Desktop\Eğitim Sunumu\Adsız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1" y="1347614"/>
            <a:ext cx="4536504" cy="363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2161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ÜM DOSYALAR\DİĞER KURUMLAR VE KONULAR\Yerelde Fidan Projesi\proje afiÅŸ.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75606"/>
            <a:ext cx="3816424" cy="3867894"/>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BİZİM FİDANLARIMIZ PROJESİ</a:t>
            </a:r>
          </a:p>
        </p:txBody>
      </p:sp>
      <p:pic>
        <p:nvPicPr>
          <p:cNvPr id="5122" name="Picture 2" descr="C:\Users\omer.eksi\Downloads\IMG-20150314-WA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275605"/>
            <a:ext cx="4896544" cy="386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754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BİZİM FİDANLARIMIZ PROJESİ</a:t>
            </a:r>
          </a:p>
        </p:txBody>
      </p:sp>
      <p:sp>
        <p:nvSpPr>
          <p:cNvPr id="5" name="Dikdörtgen 4"/>
          <p:cNvSpPr/>
          <p:nvPr/>
        </p:nvSpPr>
        <p:spPr>
          <a:xfrm>
            <a:off x="683568" y="1203598"/>
            <a:ext cx="7920880" cy="3970318"/>
          </a:xfrm>
          <a:prstGeom prst="rect">
            <a:avLst/>
          </a:prstGeom>
        </p:spPr>
        <p:txBody>
          <a:bodyPr wrap="square">
            <a:spAutoFit/>
          </a:bodyPr>
          <a:lstStyle/>
          <a:p>
            <a:pPr algn="ctr"/>
            <a:r>
              <a:rPr lang="tr-TR" b="1" dirty="0" smtClean="0">
                <a:solidFill>
                  <a:srgbClr val="FF0000"/>
                </a:solidFill>
              </a:rPr>
              <a:t>BİZİM FİDANLARIMIZ PROJESİ KAPSAMINDA;</a:t>
            </a:r>
          </a:p>
          <a:p>
            <a:pPr algn="ctr"/>
            <a:endParaRPr lang="tr-TR" b="1" dirty="0" smtClean="0">
              <a:solidFill>
                <a:srgbClr val="FF0000"/>
              </a:solidFill>
            </a:endParaRPr>
          </a:p>
          <a:p>
            <a:pPr marL="285750" indent="-285750" algn="just">
              <a:buFont typeface="Wingdings" pitchFamily="2" charset="2"/>
              <a:buChar char="ü"/>
            </a:pPr>
            <a:r>
              <a:rPr lang="tr-TR" dirty="0"/>
              <a:t>Rize Merkez ve 11 ilçede 18 Mart 2015 tarihine kadar 7.955 adet meyve fidanı dikimi </a:t>
            </a:r>
            <a:r>
              <a:rPr lang="tr-TR" dirty="0" smtClean="0"/>
              <a:t>yapılmıştır,</a:t>
            </a:r>
          </a:p>
          <a:p>
            <a:pPr marL="285750" indent="-285750" algn="just">
              <a:buFont typeface="Wingdings" pitchFamily="2" charset="2"/>
              <a:buChar char="ü"/>
            </a:pPr>
            <a:r>
              <a:rPr lang="tr-TR" b="1" u="sng" dirty="0"/>
              <a:t>Ş</a:t>
            </a:r>
            <a:r>
              <a:rPr lang="tr-TR" b="1" u="sng" dirty="0" smtClean="0"/>
              <a:t>ehit </a:t>
            </a:r>
            <a:r>
              <a:rPr lang="tr-TR" b="1" u="sng" dirty="0"/>
              <a:t>ailelerine de 319 adet </a:t>
            </a:r>
            <a:r>
              <a:rPr lang="tr-TR" dirty="0"/>
              <a:t>meyve fidanı </a:t>
            </a:r>
            <a:r>
              <a:rPr lang="tr-TR" dirty="0" smtClean="0"/>
              <a:t>dağıtılmıştır,</a:t>
            </a:r>
          </a:p>
          <a:p>
            <a:pPr marL="285750" indent="-285750" algn="just">
              <a:buFont typeface="Wingdings" pitchFamily="2" charset="2"/>
              <a:buChar char="ü"/>
            </a:pPr>
            <a:r>
              <a:rPr lang="tr-TR" dirty="0"/>
              <a:t>5.000 adet meyve fidanının dikimi </a:t>
            </a:r>
            <a:r>
              <a:rPr lang="tr-TR" dirty="0" smtClean="0"/>
              <a:t>ayrıca sene içerisinde yapılmıştır, </a:t>
            </a:r>
          </a:p>
          <a:p>
            <a:pPr marL="285750" indent="-285750" algn="just">
              <a:buFont typeface="Wingdings" pitchFamily="2" charset="2"/>
              <a:buChar char="ü"/>
            </a:pPr>
            <a:r>
              <a:rPr lang="tr-TR" dirty="0"/>
              <a:t>Rize Bereket Ormanı çerçevesinde 180 adet fidan </a:t>
            </a:r>
            <a:r>
              <a:rPr lang="tr-TR" dirty="0" smtClean="0"/>
              <a:t>dikimi yapılmıştır,</a:t>
            </a:r>
          </a:p>
          <a:p>
            <a:pPr marL="285750" indent="-285750" algn="just">
              <a:buFont typeface="Wingdings" pitchFamily="2" charset="2"/>
              <a:buChar char="ü"/>
            </a:pPr>
            <a:r>
              <a:rPr lang="tr-TR" b="1" u="sng" dirty="0" smtClean="0">
                <a:solidFill>
                  <a:srgbClr val="FF0000"/>
                </a:solidFill>
              </a:rPr>
              <a:t>TOPLAMDA</a:t>
            </a:r>
            <a:r>
              <a:rPr lang="tr-TR" b="1" u="sng" dirty="0" smtClean="0"/>
              <a:t> 13.235 adet </a:t>
            </a:r>
            <a:r>
              <a:rPr lang="tr-TR" dirty="0" smtClean="0"/>
              <a:t>meyve fidanı toprakla buluşturulmuştur.</a:t>
            </a:r>
          </a:p>
          <a:p>
            <a:pPr marL="285750" indent="-285750" algn="just">
              <a:buFont typeface="Wingdings" pitchFamily="2" charset="2"/>
              <a:buChar char="ü"/>
            </a:pPr>
            <a:r>
              <a:rPr lang="tr-TR" dirty="0" smtClean="0"/>
              <a:t>Ayrıca ücretsiz alınan 100 tane promosyon fidan, Valilik içerisinde </a:t>
            </a:r>
            <a:r>
              <a:rPr lang="tr-TR" b="1" u="sng" dirty="0" smtClean="0"/>
              <a:t>tanıdıklara</a:t>
            </a:r>
            <a:r>
              <a:rPr lang="tr-TR" dirty="0" smtClean="0"/>
              <a:t> dağıtılmıştır, </a:t>
            </a:r>
            <a:endParaRPr lang="tr-TR" dirty="0"/>
          </a:p>
          <a:p>
            <a:pPr marL="285750" indent="-285750" algn="just">
              <a:buFont typeface="Wingdings" pitchFamily="2" charset="2"/>
              <a:buChar char="ü"/>
            </a:pPr>
            <a:r>
              <a:rPr lang="tr-TR" dirty="0" smtClean="0"/>
              <a:t>Dikim çalışmaları ilçe merkezinde gerçekleştirilmiştir,</a:t>
            </a:r>
          </a:p>
          <a:p>
            <a:pPr marL="285750" indent="-285750" algn="just">
              <a:buFont typeface="Wingdings" pitchFamily="2" charset="2"/>
              <a:buChar char="ü"/>
            </a:pPr>
            <a:r>
              <a:rPr lang="tr-TR" dirty="0" smtClean="0"/>
              <a:t>Şehit ailelerine fidan dağıtımı Sayın Valimizin katılımıyla törenle yapılmıştır,</a:t>
            </a:r>
          </a:p>
          <a:p>
            <a:pPr marL="285750" indent="-285750" algn="just">
              <a:buFont typeface="Wingdings" pitchFamily="2" charset="2"/>
              <a:buChar char="ü"/>
            </a:pPr>
            <a:r>
              <a:rPr lang="tr-TR" dirty="0" smtClean="0"/>
              <a:t>Son dikimler 18 Mart 2015 tarihinde Rize şehir merkezinde </a:t>
            </a:r>
            <a:r>
              <a:rPr lang="tr-TR" b="1" u="sng" dirty="0" smtClean="0"/>
              <a:t>tüm il protokolünün katılımıyla</a:t>
            </a:r>
            <a:r>
              <a:rPr lang="tr-TR" dirty="0" smtClean="0"/>
              <a:t> gerçekleştirilmiş ve proje tamamlanmıştır.</a:t>
            </a:r>
            <a:endParaRPr lang="tr-TR" dirty="0"/>
          </a:p>
        </p:txBody>
      </p:sp>
    </p:spTree>
    <p:extLst>
      <p:ext uri="{BB962C8B-B14F-4D97-AF65-F5344CB8AC3E}">
        <p14:creationId xmlns:p14="http://schemas.microsoft.com/office/powerpoint/2010/main" val="2503731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BİZİM FİDANLARIMIZ PROJESİ</a:t>
            </a:r>
          </a:p>
        </p:txBody>
      </p:sp>
      <p:pic>
        <p:nvPicPr>
          <p:cNvPr id="5" name="Picture 2" descr="F:\IMG_70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248220"/>
            <a:ext cx="2633368" cy="17555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MG_09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1232" y="3291830"/>
            <a:ext cx="2658584" cy="1772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MG_08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1233" y="1255068"/>
            <a:ext cx="2664295" cy="17761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burcu.tabak\Desktop\aaaa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3291830"/>
            <a:ext cx="2633368" cy="179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265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ÜM DOSYALAR\DİĞER KURUMLAR VE KONULAR\23-24 Mayıs 2014 A. Tevfik İleri Sempozyumu\Bilboa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45280"/>
            <a:ext cx="9144000" cy="3918758"/>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TEVFİK İLERİ’Yİ ANMA SEMPOZYUMU</a:t>
            </a:r>
          </a:p>
        </p:txBody>
      </p:sp>
    </p:spTree>
    <p:extLst>
      <p:ext uri="{BB962C8B-B14F-4D97-AF65-F5344CB8AC3E}">
        <p14:creationId xmlns:p14="http://schemas.microsoft.com/office/powerpoint/2010/main" val="27190496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mer.eksi\Desktop\visitri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9" y="1251276"/>
            <a:ext cx="5832647" cy="3791221"/>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547664" y="195486"/>
            <a:ext cx="7596336"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sz="2400" dirty="0">
                <a:hlinkClick r:id="rId3"/>
              </a:rPr>
              <a:t>WWW.VİSİTRİZE.COM</a:t>
            </a:r>
            <a:r>
              <a:rPr lang="tr-TR" sz="2400" dirty="0"/>
              <a:t> TURİZM SİTESİNİN HAZIRLANMASI</a:t>
            </a:r>
          </a:p>
        </p:txBody>
      </p:sp>
    </p:spTree>
    <p:extLst>
      <p:ext uri="{BB962C8B-B14F-4D97-AF65-F5344CB8AC3E}">
        <p14:creationId xmlns:p14="http://schemas.microsoft.com/office/powerpoint/2010/main" val="12143642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omer.eksi\Desktop\il brifingi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02" y="1224370"/>
            <a:ext cx="3583450" cy="393966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omer.eksi\Desktop\il brifing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224370"/>
            <a:ext cx="3744416" cy="410445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İL BRİFİNGİ</a:t>
            </a:r>
          </a:p>
        </p:txBody>
      </p:sp>
    </p:spTree>
    <p:extLst>
      <p:ext uri="{BB962C8B-B14F-4D97-AF65-F5344CB8AC3E}">
        <p14:creationId xmlns:p14="http://schemas.microsoft.com/office/powerpoint/2010/main" val="4277612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par>
                                <p:cTn id="8" presetID="16" presetClass="entr" presetSubtype="21"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barn(inVertical)">
                                      <p:cBhvr>
                                        <p:cTn id="1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TÜM DOSYALAR\Kamu Kurum ve Kuruluşlar\CUMHURBAŞKANI\13 Ağustos 2015- Cumhurbaşkanı'nın Gelişi\KAPA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606"/>
            <a:ext cx="9144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619672" y="195486"/>
            <a:ext cx="7524328"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pPr algn="ctr"/>
            <a:r>
              <a:rPr lang="tr-TR" dirty="0"/>
              <a:t>CUMHURBAŞKANI VE BAŞBAKAN İÇİN HAZIRLANAN </a:t>
            </a:r>
            <a:r>
              <a:rPr lang="tr-TR" dirty="0">
                <a:solidFill>
                  <a:srgbClr val="FF0000"/>
                </a:solidFill>
              </a:rPr>
              <a:t>BRİFİNG ÖRNEKLERİ</a:t>
            </a:r>
          </a:p>
        </p:txBody>
      </p:sp>
    </p:spTree>
    <p:extLst>
      <p:ext uri="{BB962C8B-B14F-4D97-AF65-F5344CB8AC3E}">
        <p14:creationId xmlns:p14="http://schemas.microsoft.com/office/powerpoint/2010/main" val="23876916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PLANLAMANIN ÖZELLİKLERİ NELERDİR?</a:t>
            </a:r>
          </a:p>
        </p:txBody>
      </p:sp>
      <p:sp>
        <p:nvSpPr>
          <p:cNvPr id="5" name="Metin kutusu 4"/>
          <p:cNvSpPr txBox="1"/>
          <p:nvPr/>
        </p:nvSpPr>
        <p:spPr>
          <a:xfrm>
            <a:off x="3275856" y="1653644"/>
            <a:ext cx="5688632" cy="2862322"/>
          </a:xfrm>
          <a:prstGeom prst="rect">
            <a:avLst/>
          </a:prstGeom>
          <a:noFill/>
        </p:spPr>
        <p:txBody>
          <a:bodyPr wrap="square" rtlCol="0">
            <a:spAutoFit/>
          </a:bodyPr>
          <a:lstStyle/>
          <a:p>
            <a:pPr marL="285750" indent="-285750" algn="just">
              <a:buFont typeface="Wingdings" pitchFamily="2" charset="2"/>
              <a:buChar char="ü"/>
            </a:pPr>
            <a:r>
              <a:rPr lang="tr-TR" dirty="0"/>
              <a:t>Planlar, kısa, orta ve uzun vadeli olmak üzere belirli bir zaman süresi için hazırlanır. </a:t>
            </a:r>
            <a:endParaRPr lang="tr-TR" dirty="0" smtClean="0"/>
          </a:p>
          <a:p>
            <a:pPr marL="285750" indent="-285750" algn="just">
              <a:buFont typeface="Wingdings" pitchFamily="2" charset="2"/>
              <a:buChar char="ü"/>
            </a:pPr>
            <a:endParaRPr lang="tr-TR" dirty="0"/>
          </a:p>
          <a:p>
            <a:pPr marL="355600" indent="544513" algn="just">
              <a:buFont typeface="Wingdings" pitchFamily="2" charset="2"/>
              <a:buChar char="v"/>
            </a:pPr>
            <a:r>
              <a:rPr lang="tr-TR" dirty="0"/>
              <a:t>Kısa süreli planlar, 1 yıla kadar olan zamanı (Okul </a:t>
            </a:r>
            <a:r>
              <a:rPr lang="tr-TR" dirty="0" smtClean="0"/>
              <a:t>Yapımları</a:t>
            </a:r>
            <a:r>
              <a:rPr lang="tr-TR" dirty="0"/>
              <a:t>); </a:t>
            </a:r>
          </a:p>
          <a:p>
            <a:pPr marL="355600" indent="544513" algn="just">
              <a:buFont typeface="Wingdings" pitchFamily="2" charset="2"/>
              <a:buChar char="v"/>
            </a:pPr>
            <a:r>
              <a:rPr lang="tr-TR" dirty="0"/>
              <a:t>O</a:t>
            </a:r>
            <a:r>
              <a:rPr lang="tr-TR" dirty="0" smtClean="0"/>
              <a:t>rta </a:t>
            </a:r>
            <a:r>
              <a:rPr lang="tr-TR" dirty="0"/>
              <a:t>süreli planlar 1-5 yıllık zamanı </a:t>
            </a:r>
            <a:r>
              <a:rPr lang="tr-TR" dirty="0" smtClean="0"/>
              <a:t>(Öğrenci Yurdu Yapımları) ve </a:t>
            </a:r>
            <a:endParaRPr lang="tr-TR" dirty="0"/>
          </a:p>
          <a:p>
            <a:pPr marL="355600" indent="544513" algn="just">
              <a:buFont typeface="Wingdings" pitchFamily="2" charset="2"/>
              <a:buChar char="v"/>
            </a:pPr>
            <a:r>
              <a:rPr lang="tr-TR" dirty="0" smtClean="0"/>
              <a:t>Uzun </a:t>
            </a:r>
            <a:r>
              <a:rPr lang="tr-TR" dirty="0"/>
              <a:t>süreli planlar ise 5 yıldan fazla genellikle 10-15 yıllık süreleri (Karadeniz Sahil </a:t>
            </a:r>
            <a:r>
              <a:rPr lang="tr-TR" dirty="0" smtClean="0"/>
              <a:t>Yolu, Osmangazi Köprüsü, Marmaray, 3. Havalimanı) kapsarlar.</a:t>
            </a:r>
            <a:endParaRPr lang="tr-TR" dirty="0"/>
          </a:p>
        </p:txBody>
      </p:sp>
      <p:pic>
        <p:nvPicPr>
          <p:cNvPr id="6" name="Picture 2" descr="https://www.aspbsro.ru/sr/images/pages/content/74/New_busin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466" y="1941680"/>
            <a:ext cx="2377979" cy="178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294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mer.eksi\Desktop\Eğitim Sunumu\Adsız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598"/>
            <a:ext cx="9144000" cy="3888432"/>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619672" y="195486"/>
            <a:ext cx="7524328"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pPr algn="ctr"/>
            <a:r>
              <a:rPr lang="tr-TR" dirty="0"/>
              <a:t>CUMHURBAŞKANI VE BAŞBAKAN İÇİN HAZIRLANAN </a:t>
            </a:r>
            <a:r>
              <a:rPr lang="tr-TR" dirty="0">
                <a:solidFill>
                  <a:srgbClr val="FF0000"/>
                </a:solidFill>
              </a:rPr>
              <a:t>BRİFİNG ÖRNEKLERİ</a:t>
            </a:r>
          </a:p>
        </p:txBody>
      </p:sp>
    </p:spTree>
    <p:extLst>
      <p:ext uri="{BB962C8B-B14F-4D97-AF65-F5344CB8AC3E}">
        <p14:creationId xmlns:p14="http://schemas.microsoft.com/office/powerpoint/2010/main" val="3609597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omer.eksi\Desktop\Eğitim Sunumu\Adsız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275606"/>
            <a:ext cx="9180512" cy="3888432"/>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619672" y="195486"/>
            <a:ext cx="7524328"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pPr algn="ctr"/>
            <a:r>
              <a:rPr lang="tr-TR" dirty="0"/>
              <a:t>CUMHURBAŞKANI VE BAŞBAKAN İÇİN HAZIRLANAN </a:t>
            </a:r>
            <a:r>
              <a:rPr lang="tr-TR" dirty="0">
                <a:solidFill>
                  <a:srgbClr val="FF0000"/>
                </a:solidFill>
              </a:rPr>
              <a:t>BRİFİNG ÖRNEKLERİ</a:t>
            </a:r>
          </a:p>
        </p:txBody>
      </p:sp>
    </p:spTree>
    <p:extLst>
      <p:ext uri="{BB962C8B-B14F-4D97-AF65-F5344CB8AC3E}">
        <p14:creationId xmlns:p14="http://schemas.microsoft.com/office/powerpoint/2010/main" val="18512615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mer.eksi\Desktop\istatistiksel arşi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275606"/>
            <a:ext cx="9191777"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İSTATİSTİKSEL ARŞİV</a:t>
            </a:r>
          </a:p>
        </p:txBody>
      </p:sp>
    </p:spTree>
    <p:extLst>
      <p:ext uri="{BB962C8B-B14F-4D97-AF65-F5344CB8AC3E}">
        <p14:creationId xmlns:p14="http://schemas.microsoft.com/office/powerpoint/2010/main" val="36284371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omer.eksi\Desktop\istatistiksel arşiv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337" y="1271008"/>
            <a:ext cx="6948063" cy="389303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İSTATİSTİKSEL ARŞİV</a:t>
            </a:r>
          </a:p>
        </p:txBody>
      </p:sp>
    </p:spTree>
    <p:extLst>
      <p:ext uri="{BB962C8B-B14F-4D97-AF65-F5344CB8AC3E}">
        <p14:creationId xmlns:p14="http://schemas.microsoft.com/office/powerpoint/2010/main" val="11064869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descr="C:\Users\omer.eksi\Desktop\istatistiklerle riz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973" y="1210400"/>
            <a:ext cx="3717235" cy="3953638"/>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835696" y="339502"/>
            <a:ext cx="7308304"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SAYILARLA RİZE</a:t>
            </a:r>
          </a:p>
        </p:txBody>
      </p:sp>
    </p:spTree>
    <p:extLst>
      <p:ext uri="{BB962C8B-B14F-4D97-AF65-F5344CB8AC3E}">
        <p14:creationId xmlns:p14="http://schemas.microsoft.com/office/powerpoint/2010/main" val="4009628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672408" y="2643758"/>
            <a:ext cx="5508104" cy="1584176"/>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pPr algn="ctr"/>
            <a:r>
              <a:rPr lang="tr-TR" sz="3600" dirty="0"/>
              <a:t>DİNLEYİP SABRETTİĞİNİZ İÇİN </a:t>
            </a:r>
          </a:p>
          <a:p>
            <a:pPr algn="ctr"/>
            <a:r>
              <a:rPr lang="tr-TR" sz="3600" dirty="0"/>
              <a:t>HEPİNİZE TEŞEKKÜRLER </a:t>
            </a:r>
            <a:r>
              <a:rPr lang="tr-TR" sz="3600" dirty="0">
                <a:sym typeface="Wingdings" pitchFamily="2" charset="2"/>
              </a:rPr>
              <a:t></a:t>
            </a:r>
            <a:endParaRPr lang="tr-TR" sz="3600" dirty="0"/>
          </a:p>
        </p:txBody>
      </p:sp>
      <p:pic>
        <p:nvPicPr>
          <p:cNvPr id="8194" name="Picture 2" descr="GÜLE GÜLE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96" y="1691311"/>
            <a:ext cx="3444700" cy="282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7232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PLANLAMANIN </a:t>
            </a:r>
            <a:r>
              <a:rPr lang="tr-TR" dirty="0" smtClean="0"/>
              <a:t>SÜRECİNİN AŞAMALARI</a:t>
            </a:r>
            <a:endParaRPr lang="tr-TR" dirty="0"/>
          </a:p>
        </p:txBody>
      </p:sp>
      <p:sp>
        <p:nvSpPr>
          <p:cNvPr id="5" name="Metin kutusu 4"/>
          <p:cNvSpPr txBox="1"/>
          <p:nvPr/>
        </p:nvSpPr>
        <p:spPr>
          <a:xfrm>
            <a:off x="2987824" y="1851670"/>
            <a:ext cx="5976664" cy="2585323"/>
          </a:xfrm>
          <a:prstGeom prst="rect">
            <a:avLst/>
          </a:prstGeom>
          <a:noFill/>
        </p:spPr>
        <p:txBody>
          <a:bodyPr wrap="square" rtlCol="0">
            <a:spAutoFit/>
          </a:bodyPr>
          <a:lstStyle/>
          <a:p>
            <a:pPr lvl="0" algn="ctr"/>
            <a:r>
              <a:rPr lang="tr-TR" dirty="0">
                <a:solidFill>
                  <a:prstClr val="black"/>
                </a:solidFill>
              </a:rPr>
              <a:t>Planlama süreci genellikle 6 aşamadan oluşur: </a:t>
            </a:r>
            <a:endParaRPr lang="tr-TR" dirty="0" smtClean="0">
              <a:solidFill>
                <a:prstClr val="black"/>
              </a:solidFill>
            </a:endParaRPr>
          </a:p>
          <a:p>
            <a:pPr lvl="0" algn="ctr"/>
            <a:endParaRPr lang="tr-TR" dirty="0">
              <a:solidFill>
                <a:prstClr val="black"/>
              </a:solidFill>
            </a:endParaRPr>
          </a:p>
          <a:p>
            <a:pPr lvl="0" algn="just"/>
            <a:r>
              <a:rPr lang="tr-TR" dirty="0">
                <a:solidFill>
                  <a:prstClr val="black"/>
                </a:solidFill>
              </a:rPr>
              <a:t>1.    Amaçların   Saptanması</a:t>
            </a:r>
          </a:p>
          <a:p>
            <a:pPr lvl="0" algn="just"/>
            <a:r>
              <a:rPr lang="tr-TR" dirty="0">
                <a:solidFill>
                  <a:prstClr val="black"/>
                </a:solidFill>
              </a:rPr>
              <a:t>2.    Olanakların    Araştırılması (Stratejik Planlama Süreci)</a:t>
            </a:r>
          </a:p>
          <a:p>
            <a:pPr lvl="0" algn="just"/>
            <a:r>
              <a:rPr lang="tr-TR" dirty="0">
                <a:solidFill>
                  <a:prstClr val="black"/>
                </a:solidFill>
              </a:rPr>
              <a:t>3.    Seçeneklerin    Belirlenmesi    ve   Karşılaştırılması</a:t>
            </a:r>
          </a:p>
          <a:p>
            <a:pPr lvl="0" algn="just"/>
            <a:r>
              <a:rPr lang="tr-TR" dirty="0">
                <a:solidFill>
                  <a:prstClr val="black"/>
                </a:solidFill>
              </a:rPr>
              <a:t>4.    En   Uygun  Seçeneğin   Belirlenmesi</a:t>
            </a:r>
          </a:p>
          <a:p>
            <a:pPr lvl="0" algn="just"/>
            <a:r>
              <a:rPr lang="tr-TR" dirty="0">
                <a:solidFill>
                  <a:prstClr val="black"/>
                </a:solidFill>
              </a:rPr>
              <a:t>5.    Plan   Hedeflerinin   Saptanması</a:t>
            </a:r>
          </a:p>
          <a:p>
            <a:pPr lvl="0" algn="just"/>
            <a:r>
              <a:rPr lang="tr-TR" dirty="0">
                <a:solidFill>
                  <a:prstClr val="black"/>
                </a:solidFill>
              </a:rPr>
              <a:t>6.    Planın   Denetimi</a:t>
            </a:r>
          </a:p>
          <a:p>
            <a:pPr marL="285750" indent="-285750" algn="just">
              <a:buFont typeface="Wingdings" pitchFamily="2" charset="2"/>
              <a:buChar char="ü"/>
            </a:pPr>
            <a:endParaRPr lang="tr-TR" dirty="0"/>
          </a:p>
        </p:txBody>
      </p:sp>
      <p:pic>
        <p:nvPicPr>
          <p:cNvPr id="6" name="Picture 2" descr="https://www.aspbsro.ru/sr/images/pages/content/74/New_busin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013688"/>
            <a:ext cx="2474059" cy="185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2128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339502"/>
            <a:ext cx="6984776" cy="523220"/>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İLLERDEKİ PLANLAMANIN ÖZELLİKLERİ</a:t>
            </a:r>
          </a:p>
        </p:txBody>
      </p:sp>
      <p:sp>
        <p:nvSpPr>
          <p:cNvPr id="5" name="Metin kutusu 4"/>
          <p:cNvSpPr txBox="1"/>
          <p:nvPr/>
        </p:nvSpPr>
        <p:spPr>
          <a:xfrm>
            <a:off x="2987824" y="1419622"/>
            <a:ext cx="5976664" cy="3416320"/>
          </a:xfrm>
          <a:prstGeom prst="rect">
            <a:avLst/>
          </a:prstGeom>
          <a:noFill/>
        </p:spPr>
        <p:txBody>
          <a:bodyPr wrap="square" rtlCol="0">
            <a:spAutoFit/>
          </a:bodyPr>
          <a:lstStyle/>
          <a:p>
            <a:pPr lvl="0" algn="just"/>
            <a:r>
              <a:rPr lang="tr-TR" dirty="0" smtClean="0">
                <a:solidFill>
                  <a:prstClr val="black"/>
                </a:solidFill>
              </a:rPr>
              <a:t>	İldeki </a:t>
            </a:r>
            <a:r>
              <a:rPr lang="tr-TR" dirty="0">
                <a:solidFill>
                  <a:prstClr val="black"/>
                </a:solidFill>
              </a:rPr>
              <a:t>planlama süreçlerine baktığımızda ise karşımıza bir çok farklı aktör çıkmaktadır</a:t>
            </a:r>
            <a:r>
              <a:rPr lang="tr-TR" dirty="0" smtClean="0">
                <a:solidFill>
                  <a:prstClr val="black"/>
                </a:solidFill>
              </a:rPr>
              <a:t>.</a:t>
            </a:r>
          </a:p>
          <a:p>
            <a:pPr lvl="0" algn="just"/>
            <a:endParaRPr lang="tr-TR" dirty="0">
              <a:solidFill>
                <a:prstClr val="black"/>
              </a:solidFill>
            </a:endParaRPr>
          </a:p>
          <a:p>
            <a:pPr marL="285750" lvl="0" indent="-285750" algn="just">
              <a:buFont typeface="Wingdings" pitchFamily="2" charset="2"/>
              <a:buChar char="ü"/>
            </a:pPr>
            <a:r>
              <a:rPr lang="tr-TR" dirty="0">
                <a:solidFill>
                  <a:prstClr val="black"/>
                </a:solidFill>
              </a:rPr>
              <a:t>Valilik</a:t>
            </a:r>
          </a:p>
          <a:p>
            <a:pPr marL="285750" lvl="0" indent="-285750" algn="just">
              <a:buFont typeface="Wingdings" pitchFamily="2" charset="2"/>
              <a:buChar char="ü"/>
            </a:pPr>
            <a:r>
              <a:rPr lang="tr-TR" dirty="0">
                <a:solidFill>
                  <a:prstClr val="black"/>
                </a:solidFill>
              </a:rPr>
              <a:t>Belediyeler</a:t>
            </a:r>
          </a:p>
          <a:p>
            <a:pPr marL="285750" lvl="0" indent="-285750" algn="just">
              <a:buFont typeface="Wingdings" pitchFamily="2" charset="2"/>
              <a:buChar char="ü"/>
            </a:pPr>
            <a:r>
              <a:rPr lang="tr-TR" dirty="0">
                <a:solidFill>
                  <a:prstClr val="black"/>
                </a:solidFill>
              </a:rPr>
              <a:t>Kamu K</a:t>
            </a:r>
            <a:r>
              <a:rPr lang="tr-TR" dirty="0" smtClean="0">
                <a:solidFill>
                  <a:prstClr val="black"/>
                </a:solidFill>
              </a:rPr>
              <a:t>urum </a:t>
            </a:r>
            <a:r>
              <a:rPr lang="tr-TR" dirty="0">
                <a:solidFill>
                  <a:prstClr val="black"/>
                </a:solidFill>
              </a:rPr>
              <a:t>ve </a:t>
            </a:r>
            <a:r>
              <a:rPr lang="tr-TR" dirty="0" smtClean="0">
                <a:solidFill>
                  <a:prstClr val="black"/>
                </a:solidFill>
              </a:rPr>
              <a:t>Kuruluşları</a:t>
            </a:r>
            <a:endParaRPr lang="tr-TR" dirty="0">
              <a:solidFill>
                <a:prstClr val="black"/>
              </a:solidFill>
            </a:endParaRPr>
          </a:p>
          <a:p>
            <a:pPr marL="285750" lvl="0" indent="-285750" algn="just">
              <a:buFont typeface="Wingdings" pitchFamily="2" charset="2"/>
              <a:buChar char="ü"/>
            </a:pPr>
            <a:r>
              <a:rPr lang="tr-TR" dirty="0">
                <a:solidFill>
                  <a:prstClr val="black"/>
                </a:solidFill>
              </a:rPr>
              <a:t>Sivil Toplum Kuruluşları</a:t>
            </a:r>
          </a:p>
          <a:p>
            <a:pPr marL="285750" lvl="0" indent="-285750" algn="just">
              <a:buFont typeface="Wingdings" pitchFamily="2" charset="2"/>
              <a:buChar char="ü"/>
            </a:pPr>
            <a:r>
              <a:rPr lang="tr-TR" dirty="0">
                <a:solidFill>
                  <a:prstClr val="black"/>
                </a:solidFill>
              </a:rPr>
              <a:t>Özel Sektör</a:t>
            </a:r>
          </a:p>
          <a:p>
            <a:pPr marL="285750" lvl="0" indent="-285750" algn="just">
              <a:buFont typeface="Wingdings" pitchFamily="2" charset="2"/>
              <a:buChar char="ü"/>
            </a:pPr>
            <a:endParaRPr lang="tr-TR" dirty="0">
              <a:solidFill>
                <a:prstClr val="black"/>
              </a:solidFill>
            </a:endParaRPr>
          </a:p>
          <a:p>
            <a:pPr lvl="0" algn="just"/>
            <a:r>
              <a:rPr lang="tr-TR" dirty="0" smtClean="0">
                <a:solidFill>
                  <a:prstClr val="black"/>
                </a:solidFill>
              </a:rPr>
              <a:t>	Kısaca </a:t>
            </a:r>
            <a:r>
              <a:rPr lang="tr-TR" dirty="0">
                <a:solidFill>
                  <a:prstClr val="black"/>
                </a:solidFill>
              </a:rPr>
              <a:t>belirtmek gerekirse yönetimde yer alan tüm unsurlar planlama sürecinde de az veya çok aktör olarak yer almaktadır</a:t>
            </a:r>
            <a:r>
              <a:rPr lang="tr-TR" dirty="0" smtClean="0">
                <a:solidFill>
                  <a:prstClr val="black"/>
                </a:solidFill>
              </a:rPr>
              <a:t>.</a:t>
            </a:r>
            <a:endParaRPr lang="tr-TR" dirty="0">
              <a:solidFill>
                <a:prstClr val="black"/>
              </a:solidFill>
            </a:endParaRPr>
          </a:p>
        </p:txBody>
      </p:sp>
      <p:pic>
        <p:nvPicPr>
          <p:cNvPr id="7" name="Picture 2" descr="http://etkiosgb.com/wp-content/uploads/2015/06/acil-durum-planlama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1" y="2287984"/>
            <a:ext cx="2867025" cy="143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9609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835696" y="123478"/>
            <a:ext cx="7308304"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İL PLANLAMA VE KOORDİNASYON </a:t>
            </a:r>
            <a:r>
              <a:rPr lang="tr-TR" dirty="0" smtClean="0"/>
              <a:t> MÜDÜRLÜKLERİNİN </a:t>
            </a:r>
            <a:r>
              <a:rPr lang="tr-TR" dirty="0"/>
              <a:t>GÖREVLERİ</a:t>
            </a:r>
          </a:p>
        </p:txBody>
      </p:sp>
      <p:sp>
        <p:nvSpPr>
          <p:cNvPr id="5" name="Metin kutusu 4"/>
          <p:cNvSpPr txBox="1"/>
          <p:nvPr/>
        </p:nvSpPr>
        <p:spPr>
          <a:xfrm>
            <a:off x="35496" y="1448653"/>
            <a:ext cx="8964488" cy="3139321"/>
          </a:xfrm>
          <a:prstGeom prst="rect">
            <a:avLst/>
          </a:prstGeom>
          <a:noFill/>
        </p:spPr>
        <p:txBody>
          <a:bodyPr wrap="square" rtlCol="0">
            <a:spAutoFit/>
          </a:bodyPr>
          <a:lstStyle/>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 İlin ekonomik ve sosyal yapısını belirlemek amacıyla araştırmalar yapmak, ilgili ve özel kuruluşlardan toplanan bilgilerden faydalanarak, il envanterini hazırlamak. (X)</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İldeki kamu kuruluşlarınca üst kademelere gönderilecek yatırım tekliflerini incelemek, varsa aralarındaki uyumsuzluk veya çelişkileri tespit etmek ve bir rapor halinde durumu İl Koordinasyon Kurulu'na sunmak.  (X)</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Plan-program uygulamaları ile yıllık programlarda yer alan ildeki kamu yatırımlarını izlemek, ortaya çıkan ve koordinasyonu gerektiren sorunları belirlemek, çözümlenmesi için gerekli tedbirleri tespit ederek, Valiliğe bildirmek ve çözümlenmesine yardımcı olmak. (X</a:t>
            </a:r>
            <a:r>
              <a:rPr lang="tr-TR" dirty="0" smtClean="0">
                <a:solidFill>
                  <a:prstClr val="black"/>
                </a:solidFill>
              </a:rPr>
              <a:t>)</a:t>
            </a:r>
            <a:endParaRPr lang="tr-TR" dirty="0">
              <a:solidFill>
                <a:prstClr val="black"/>
              </a:solidFill>
            </a:endParaRPr>
          </a:p>
        </p:txBody>
      </p:sp>
    </p:spTree>
    <p:extLst>
      <p:ext uri="{BB962C8B-B14F-4D97-AF65-F5344CB8AC3E}">
        <p14:creationId xmlns:p14="http://schemas.microsoft.com/office/powerpoint/2010/main" val="5085157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5496" y="1581636"/>
            <a:ext cx="8964488" cy="2862322"/>
          </a:xfrm>
          <a:prstGeom prst="rect">
            <a:avLst/>
          </a:prstGeom>
          <a:noFill/>
        </p:spPr>
        <p:txBody>
          <a:bodyPr wrap="square" rtlCol="0">
            <a:spAutoFit/>
          </a:bodyPr>
          <a:lstStyle/>
          <a:p>
            <a:pPr marL="285750" lvl="0" indent="-285750" algn="just">
              <a:buFont typeface="Wingdings" pitchFamily="2" charset="2"/>
              <a:buChar char="ü"/>
            </a:pPr>
            <a:r>
              <a:rPr lang="tr-TR" dirty="0">
                <a:solidFill>
                  <a:prstClr val="black"/>
                </a:solidFill>
              </a:rPr>
              <a:t>İl Koordinasyon Kurulu'na götürülmesi gereken koordinasyon ve izleme konularında gerekçeli rapor hazırlamak, bu kurulun çalışmalarına ilişkin ön hazırlıkları yapmak ve sekretarya hizmetlerini yürütmek.   (+)</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smtClean="0">
                <a:solidFill>
                  <a:prstClr val="black"/>
                </a:solidFill>
              </a:rPr>
              <a:t>Mahalli </a:t>
            </a:r>
            <a:r>
              <a:rPr lang="tr-TR" dirty="0">
                <a:solidFill>
                  <a:prstClr val="black"/>
                </a:solidFill>
              </a:rPr>
              <a:t>İdarelerin planlama çalışmalarına ve yatırım tekliflerinin hazırlanmasına kalkınma planları doğrultusunda yardımcı olmak, bu idarelerin yatırımlarının uygulanmasını izlemek ve değerlendirmek. (X)</a:t>
            </a:r>
          </a:p>
          <a:p>
            <a:pPr marL="285750" lvl="0" indent="-285750" algn="just">
              <a:buFont typeface="Wingdings" pitchFamily="2" charset="2"/>
              <a:buChar char="ü"/>
            </a:pPr>
            <a:endParaRPr lang="tr-TR" dirty="0">
              <a:solidFill>
                <a:prstClr val="black"/>
              </a:solidFill>
            </a:endParaRPr>
          </a:p>
          <a:p>
            <a:pPr marL="285750" lvl="0" indent="-285750" algn="just">
              <a:buFont typeface="Wingdings" pitchFamily="2" charset="2"/>
              <a:buChar char="ü"/>
            </a:pPr>
            <a:r>
              <a:rPr lang="tr-TR" dirty="0">
                <a:solidFill>
                  <a:prstClr val="black"/>
                </a:solidFill>
              </a:rPr>
              <a:t>Devlet-halk işbirliği ile mahalli kaynaklar harekete geçirilerek meydana getirilen ekonomik girişimlerin oluşturulması ve izlenmesi çalışmalarında Vali'ye yardımcı olmak. </a:t>
            </a:r>
            <a:r>
              <a:rPr lang="tr-TR" dirty="0" smtClean="0">
                <a:solidFill>
                  <a:prstClr val="black"/>
                </a:solidFill>
              </a:rPr>
              <a:t>(+)</a:t>
            </a:r>
            <a:endParaRPr lang="tr-TR" dirty="0">
              <a:solidFill>
                <a:prstClr val="black"/>
              </a:solidFill>
            </a:endParaRPr>
          </a:p>
        </p:txBody>
      </p:sp>
      <p:sp>
        <p:nvSpPr>
          <p:cNvPr id="6" name="Metin kutusu 5"/>
          <p:cNvSpPr txBox="1"/>
          <p:nvPr/>
        </p:nvSpPr>
        <p:spPr>
          <a:xfrm>
            <a:off x="1835696" y="123478"/>
            <a:ext cx="7308304" cy="954107"/>
          </a:xfrm>
          <a:prstGeom prst="rect">
            <a:avLst/>
          </a:prstGeom>
        </p:spPr>
        <p:txBody>
          <a:bodyPr vert="horz" lIns="91440" tIns="45720" rIns="91440" bIns="45720" rtlCol="0" anchor="ctr">
            <a:noAutofit/>
          </a:bodyPr>
          <a:lstStyle>
            <a:defPPr>
              <a:defRPr lang="tr-TR"/>
            </a:defPPr>
            <a:lvl1pPr>
              <a:spcBef>
                <a:spcPct val="0"/>
              </a:spcBef>
              <a:buNone/>
              <a:defRPr sz="2800" b="1">
                <a:latin typeface="+mj-lt"/>
                <a:ea typeface="+mj-ea"/>
                <a:cs typeface="+mj-cs"/>
              </a:defRPr>
            </a:lvl1pPr>
          </a:lstStyle>
          <a:p>
            <a:r>
              <a:rPr lang="tr-TR" dirty="0"/>
              <a:t>İL PLANLAMA VE KOORDİNASYON </a:t>
            </a:r>
            <a:r>
              <a:rPr lang="tr-TR" dirty="0" smtClean="0"/>
              <a:t> MÜDÜRLÜKLERİNİN </a:t>
            </a:r>
            <a:r>
              <a:rPr lang="tr-TR" dirty="0"/>
              <a:t>GÖREVLERİ</a:t>
            </a:r>
          </a:p>
        </p:txBody>
      </p:sp>
    </p:spTree>
    <p:extLst>
      <p:ext uri="{BB962C8B-B14F-4D97-AF65-F5344CB8AC3E}">
        <p14:creationId xmlns:p14="http://schemas.microsoft.com/office/powerpoint/2010/main" val="19457676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Özel 1">
      <a:majorFont>
        <a:latin typeface="Braxton"/>
        <a:ea typeface=""/>
        <a:cs typeface=""/>
      </a:majorFont>
      <a:minorFont>
        <a:latin typeface="Calibri"/>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841</TotalTime>
  <Words>1959</Words>
  <Application>Microsoft Office PowerPoint</Application>
  <PresentationFormat>Ekran Gösterisi (16:9)</PresentationFormat>
  <Paragraphs>218</Paragraphs>
  <Slides>55</Slides>
  <Notes>3</Notes>
  <HiddenSlides>0</HiddenSlides>
  <MMClips>0</MMClips>
  <ScaleCrop>false</ScaleCrop>
  <HeadingPairs>
    <vt:vector size="6" baseType="variant">
      <vt:variant>
        <vt:lpstr>Tema</vt:lpstr>
      </vt:variant>
      <vt:variant>
        <vt:i4>1</vt:i4>
      </vt:variant>
      <vt:variant>
        <vt:lpstr>Slayt Başlıkları</vt:lpstr>
      </vt:variant>
      <vt:variant>
        <vt:i4>55</vt:i4>
      </vt:variant>
      <vt:variant>
        <vt:lpstr>Özel Gösteriler</vt:lpstr>
      </vt:variant>
      <vt:variant>
        <vt:i4>1</vt:i4>
      </vt:variant>
    </vt:vector>
  </HeadingPairs>
  <TitlesOfParts>
    <vt:vector size="57"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Özel Gösteri 1</vt:lpstr>
    </vt:vector>
  </TitlesOfParts>
  <Company>By NeC ® 2010 | Katilimsiz.Com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İLLERDE PLANLAMA ÇALIŞMALARI</dc:title>
  <dc:creator>omer.eksi</dc:creator>
  <cp:lastModifiedBy>Ömer Ekşi</cp:lastModifiedBy>
  <cp:revision>65</cp:revision>
  <cp:lastPrinted>2016-10-04T11:15:39Z</cp:lastPrinted>
  <dcterms:created xsi:type="dcterms:W3CDTF">2016-08-10T12:19:46Z</dcterms:created>
  <dcterms:modified xsi:type="dcterms:W3CDTF">2016-10-10T21:07:35Z</dcterms:modified>
</cp:coreProperties>
</file>