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6" r:id="rId47"/>
    <p:sldId id="297" r:id="rId48"/>
    <p:sldId id="298" r:id="rId49"/>
    <p:sldId id="299" r:id="rId50"/>
    <p:sldId id="300" r:id="rId51"/>
    <p:sldId id="292" r:id="rId52"/>
    <p:sldId id="293" r:id="rId53"/>
    <p:sldId id="294" r:id="rId54"/>
    <p:sldId id="295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00"/>
    <a:srgbClr val="DAE4F2"/>
    <a:srgbClr val="45441B"/>
    <a:srgbClr val="99CCFF"/>
    <a:srgbClr val="FF9900"/>
    <a:srgbClr val="006666"/>
    <a:srgbClr val="336600"/>
    <a:srgbClr val="859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196E09-E4E9-4047-93D2-9021B84B04F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773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265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5BB5B2-1465-4C47-95FB-A4AFD3F26E0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488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DE86D-2927-4306-AC3D-AEE671B2B5AD}" type="slidenum">
              <a:rPr lang="tr-TR"/>
              <a:pPr/>
              <a:t>1</a:t>
            </a:fld>
            <a:endParaRPr lang="tr-TR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DE86D-2927-4306-AC3D-AEE671B2B5AD}" type="slidenum">
              <a:rPr lang="tr-TR"/>
              <a:pPr/>
              <a:t>54</a:t>
            </a:fld>
            <a:endParaRPr lang="tr-TR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17A3CB-50B4-4665-846F-15C599CF860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51E11-145B-4BC5-8DD5-DCBCF8B390D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1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7ED14-2A83-4CA1-A2E7-2618FFC60E0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30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A12E5-0A0A-43E0-9B35-63F7399D04E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62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F9D86-5690-41A1-B499-9E0EE8A557F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48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3DE-1773-4F22-9644-D3F43963650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16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5DF0B-9847-4947-B7A7-2A606FF80EC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63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09872-9F3B-4D46-B838-09EFDAEA0BD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22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F2375-063F-486B-B24F-3C095AE6533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1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86D-F0CC-4F2F-88C6-870ED98102F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41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5E599-BA82-454B-A542-6CCD0523B5E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19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Başlık stilini düzenlemek için tıklatın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E71576-EDF7-4199-B084-FB20B2FC05C9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971256"/>
            <a:ext cx="7723188" cy="762000"/>
          </a:xfrm>
        </p:spPr>
        <p:txBody>
          <a:bodyPr/>
          <a:lstStyle/>
          <a:p>
            <a:r>
              <a:rPr lang="tr-TR" sz="4000" dirty="0" smtClean="0"/>
              <a:t>RAPOR VE SUNMA TEKNİKLERİ</a:t>
            </a:r>
            <a:endParaRPr lang="tr-TR" sz="4000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695082"/>
            <a:ext cx="7723188" cy="792162"/>
          </a:xfrm>
        </p:spPr>
        <p:txBody>
          <a:bodyPr/>
          <a:lstStyle/>
          <a:p>
            <a:r>
              <a:rPr lang="tr-TR" dirty="0" smtClean="0"/>
              <a:t>Dr. Selim ÇAPAR</a:t>
            </a:r>
          </a:p>
          <a:p>
            <a:r>
              <a:rPr lang="tr-TR" dirty="0" smtClean="0"/>
              <a:t>SGB Başkanı, Nisan 2017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863377"/>
          </a:xfrm>
        </p:spPr>
        <p:txBody>
          <a:bodyPr/>
          <a:lstStyle/>
          <a:p>
            <a:r>
              <a:rPr lang="tr-TR" dirty="0" smtClean="0"/>
              <a:t>İlmi Karşılaştırma (1500)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80529" y="1484784"/>
            <a:ext cx="9793089" cy="5256584"/>
          </a:xfrm>
        </p:spPr>
        <p:txBody>
          <a:bodyPr/>
          <a:lstStyle/>
          <a:p>
            <a:r>
              <a:rPr lang="en-US" dirty="0" err="1"/>
              <a:t>Dünyada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 smtClean="0"/>
              <a:t>merkez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tr-TR" dirty="0" err="1" smtClean="0"/>
              <a:t>sında</a:t>
            </a:r>
            <a:r>
              <a:rPr lang="en-US" dirty="0" smtClean="0"/>
              <a:t>. </a:t>
            </a:r>
            <a:r>
              <a:rPr lang="tr-TR" dirty="0" smtClean="0"/>
              <a:t>1)</a:t>
            </a:r>
            <a:r>
              <a:rPr lang="en-US" dirty="0" smtClean="0"/>
              <a:t> </a:t>
            </a:r>
            <a:r>
              <a:rPr lang="en-US" dirty="0"/>
              <a:t>Latin </a:t>
            </a:r>
            <a:r>
              <a:rPr lang="en-US" dirty="0" err="1"/>
              <a:t>dünyasının</a:t>
            </a:r>
            <a:r>
              <a:rPr lang="en-US" dirty="0"/>
              <a:t> </a:t>
            </a:r>
            <a:r>
              <a:rPr lang="en-US" dirty="0" err="1"/>
              <a:t>beyni</a:t>
            </a:r>
            <a:r>
              <a:rPr lang="en-US" dirty="0"/>
              <a:t>, </a:t>
            </a:r>
            <a:r>
              <a:rPr lang="en-US" dirty="0" err="1"/>
              <a:t>Sorbon</a:t>
            </a:r>
            <a:r>
              <a:rPr lang="en-US" dirty="0"/>
              <a:t>; </a:t>
            </a:r>
            <a:r>
              <a:rPr lang="tr-TR" dirty="0" smtClean="0"/>
              <a:t>2)</a:t>
            </a:r>
            <a:r>
              <a:rPr lang="en-US" dirty="0" smtClean="0"/>
              <a:t> </a:t>
            </a:r>
            <a:r>
              <a:rPr lang="en-US" dirty="0"/>
              <a:t>Germen </a:t>
            </a:r>
            <a:r>
              <a:rPr lang="en-US" dirty="0" err="1"/>
              <a:t>dünyasının</a:t>
            </a:r>
            <a:r>
              <a:rPr lang="en-US" dirty="0"/>
              <a:t> </a:t>
            </a:r>
            <a:r>
              <a:rPr lang="en-US" dirty="0" err="1"/>
              <a:t>beyni</a:t>
            </a:r>
            <a:r>
              <a:rPr lang="en-US" dirty="0"/>
              <a:t> Frankfurt; </a:t>
            </a:r>
            <a:r>
              <a:rPr lang="tr-TR" dirty="0" smtClean="0"/>
              <a:t>3)</a:t>
            </a:r>
            <a:r>
              <a:rPr lang="en-US" dirty="0" smtClean="0"/>
              <a:t> </a:t>
            </a:r>
            <a:r>
              <a:rPr lang="tr-TR" dirty="0" err="1"/>
              <a:t>B</a:t>
            </a:r>
            <a:r>
              <a:rPr lang="en-US" dirty="0" err="1" smtClean="0"/>
              <a:t>izim</a:t>
            </a:r>
            <a:r>
              <a:rPr lang="en-US" dirty="0" smtClean="0"/>
              <a:t> </a:t>
            </a:r>
            <a:r>
              <a:rPr lang="en-US" dirty="0" err="1"/>
              <a:t>dünyamızın</a:t>
            </a:r>
            <a:r>
              <a:rPr lang="en-US" dirty="0"/>
              <a:t> </a:t>
            </a:r>
            <a:r>
              <a:rPr lang="en-US" dirty="0" err="1"/>
              <a:t>beyni</a:t>
            </a:r>
            <a:r>
              <a:rPr lang="en-US" dirty="0"/>
              <a:t> İstanbul-</a:t>
            </a:r>
            <a:r>
              <a:rPr lang="en-US" dirty="0" err="1"/>
              <a:t>Fatih</a:t>
            </a:r>
            <a:r>
              <a:rPr lang="en-US" dirty="0"/>
              <a:t> </a:t>
            </a:r>
            <a:r>
              <a:rPr lang="en-US" dirty="0" err="1" smtClean="0"/>
              <a:t>medresesi</a:t>
            </a:r>
            <a:r>
              <a:rPr lang="tr-TR" dirty="0" smtClean="0"/>
              <a:t> (Niyazi, 2014)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err="1"/>
              <a:t>Sorbon'da</a:t>
            </a:r>
            <a:r>
              <a:rPr lang="en-US" dirty="0"/>
              <a:t> </a:t>
            </a:r>
            <a:r>
              <a:rPr lang="en-US" dirty="0" err="1"/>
              <a:t>tıpla</a:t>
            </a:r>
            <a:r>
              <a:rPr lang="en-US" dirty="0"/>
              <a:t> </a:t>
            </a:r>
            <a:r>
              <a:rPr lang="en-US" dirty="0" err="1"/>
              <a:t>alakalı</a:t>
            </a:r>
            <a:r>
              <a:rPr lang="en-US" dirty="0"/>
              <a:t> </a:t>
            </a:r>
            <a:r>
              <a:rPr lang="en-US" dirty="0" err="1"/>
              <a:t>kitap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11,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yedisi</a:t>
            </a:r>
            <a:r>
              <a:rPr lang="en-US" dirty="0"/>
              <a:t> </a:t>
            </a:r>
            <a:r>
              <a:rPr lang="en-US" dirty="0" err="1"/>
              <a:t>bizden</a:t>
            </a:r>
            <a:r>
              <a:rPr lang="en-US" dirty="0"/>
              <a:t> </a:t>
            </a:r>
            <a:r>
              <a:rPr lang="en-US" dirty="0" err="1"/>
              <a:t>tercüme</a:t>
            </a:r>
            <a:r>
              <a:rPr lang="en-US" dirty="0"/>
              <a:t>, </a:t>
            </a:r>
            <a:r>
              <a:rPr lang="en-US" dirty="0" err="1"/>
              <a:t>İbni</a:t>
            </a:r>
            <a:r>
              <a:rPr lang="en-US" dirty="0"/>
              <a:t> </a:t>
            </a:r>
            <a:r>
              <a:rPr lang="en-US" dirty="0" err="1"/>
              <a:t>Sina'dan</a:t>
            </a:r>
            <a:r>
              <a:rPr lang="en-US" dirty="0"/>
              <a:t>, </a:t>
            </a:r>
            <a:r>
              <a:rPr lang="en-US" dirty="0" err="1"/>
              <a:t>Biruni’den</a:t>
            </a:r>
            <a:r>
              <a:rPr lang="en-US" dirty="0"/>
              <a:t> </a:t>
            </a:r>
            <a:r>
              <a:rPr lang="en-US" dirty="0" err="1"/>
              <a:t>tercüme</a:t>
            </a:r>
            <a:r>
              <a:rPr lang="en-US" dirty="0"/>
              <a:t>. </a:t>
            </a:r>
            <a:r>
              <a:rPr lang="en-US" dirty="0" err="1"/>
              <a:t>Tıpla</a:t>
            </a:r>
            <a:r>
              <a:rPr lang="en-US" dirty="0"/>
              <a:t> </a:t>
            </a:r>
            <a:r>
              <a:rPr lang="en-US" dirty="0" err="1"/>
              <a:t>alakalı</a:t>
            </a:r>
            <a:r>
              <a:rPr lang="en-US" dirty="0"/>
              <a:t> </a:t>
            </a:r>
            <a:r>
              <a:rPr lang="en-US" dirty="0" err="1"/>
              <a:t>kitap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, </a:t>
            </a:r>
            <a:r>
              <a:rPr lang="en-US" dirty="0" err="1"/>
              <a:t>Frankfurt'ta</a:t>
            </a:r>
            <a:r>
              <a:rPr lang="en-US" dirty="0"/>
              <a:t> da, </a:t>
            </a:r>
            <a:r>
              <a:rPr lang="en-US" dirty="0" err="1"/>
              <a:t>Germenlerin</a:t>
            </a:r>
            <a:r>
              <a:rPr lang="en-US" dirty="0"/>
              <a:t> </a:t>
            </a:r>
            <a:r>
              <a:rPr lang="en-US" dirty="0" err="1"/>
              <a:t>beyni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Frankfurt'ta</a:t>
            </a:r>
            <a:r>
              <a:rPr lang="en-US" dirty="0"/>
              <a:t> da </a:t>
            </a:r>
            <a:r>
              <a:rPr lang="en-US" dirty="0" err="1"/>
              <a:t>yine</a:t>
            </a:r>
            <a:r>
              <a:rPr lang="en-US" dirty="0"/>
              <a:t> </a:t>
            </a:r>
            <a:r>
              <a:rPr lang="en-US" dirty="0" err="1"/>
              <a:t>yedisi</a:t>
            </a:r>
            <a:r>
              <a:rPr lang="en-US" dirty="0"/>
              <a:t> </a:t>
            </a:r>
            <a:r>
              <a:rPr lang="en-US" dirty="0" err="1"/>
              <a:t>bizden</a:t>
            </a:r>
            <a:r>
              <a:rPr lang="en-US" dirty="0"/>
              <a:t> </a:t>
            </a:r>
            <a:r>
              <a:rPr lang="en-US" dirty="0" err="1"/>
              <a:t>tercüme</a:t>
            </a:r>
            <a:r>
              <a:rPr lang="en-US" dirty="0"/>
              <a:t> 12 </a:t>
            </a:r>
            <a:r>
              <a:rPr lang="en-US" dirty="0" err="1"/>
              <a:t>tane</a:t>
            </a:r>
            <a:r>
              <a:rPr lang="en-US" dirty="0"/>
              <a:t>.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Fatih</a:t>
            </a:r>
            <a:r>
              <a:rPr lang="en-US" dirty="0"/>
              <a:t> </a:t>
            </a:r>
            <a:r>
              <a:rPr lang="en-US" dirty="0" err="1"/>
              <a:t>medresesinde</a:t>
            </a:r>
            <a:r>
              <a:rPr lang="en-US" dirty="0"/>
              <a:t> 523 </a:t>
            </a:r>
            <a:r>
              <a:rPr lang="en-US" dirty="0" err="1"/>
              <a:t>tane</a:t>
            </a:r>
            <a:r>
              <a:rPr lang="en-US" dirty="0"/>
              <a:t> tıp </a:t>
            </a:r>
            <a:r>
              <a:rPr lang="en-US" dirty="0" err="1"/>
              <a:t>kitabı</a:t>
            </a:r>
            <a:r>
              <a:rPr lang="en-US" dirty="0"/>
              <a:t> var.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İlmi Karşılaştırma (1989)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Amerika </a:t>
            </a:r>
            <a:r>
              <a:rPr lang="en-US" dirty="0" err="1"/>
              <a:t>Birleşik</a:t>
            </a:r>
            <a:r>
              <a:rPr lang="en-US" dirty="0"/>
              <a:t> </a:t>
            </a:r>
            <a:r>
              <a:rPr lang="en-US" dirty="0" err="1"/>
              <a:t>Devletleri</a:t>
            </a:r>
            <a:r>
              <a:rPr lang="en-US" dirty="0"/>
              <a:t> </a:t>
            </a:r>
            <a:r>
              <a:rPr lang="en-US" dirty="0" err="1"/>
              <a:t>pasaportunu</a:t>
            </a:r>
            <a:r>
              <a:rPr lang="en-US" dirty="0"/>
              <a:t> </a:t>
            </a:r>
            <a:r>
              <a:rPr lang="en-US" dirty="0" err="1"/>
              <a:t>taşıyanların</a:t>
            </a:r>
            <a:r>
              <a:rPr lang="en-US" dirty="0"/>
              <a:t> </a:t>
            </a:r>
            <a:r>
              <a:rPr lang="en-US" dirty="0" err="1"/>
              <a:t>ilmi</a:t>
            </a:r>
            <a:r>
              <a:rPr lang="en-US" dirty="0"/>
              <a:t>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smtClean="0"/>
              <a:t>202.681</a:t>
            </a:r>
            <a:r>
              <a:rPr lang="tr-TR" dirty="0" smtClean="0"/>
              <a:t>;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err="1" smtClean="0"/>
              <a:t>Alman</a:t>
            </a:r>
            <a:r>
              <a:rPr lang="en-US" dirty="0" smtClean="0"/>
              <a:t> </a:t>
            </a:r>
            <a:r>
              <a:rPr lang="en-US" dirty="0" err="1"/>
              <a:t>pasaportunu</a:t>
            </a:r>
            <a:r>
              <a:rPr lang="en-US" dirty="0"/>
              <a:t> </a:t>
            </a:r>
            <a:r>
              <a:rPr lang="en-US" dirty="0" err="1"/>
              <a:t>taşıyanların</a:t>
            </a:r>
            <a:r>
              <a:rPr lang="en-US" dirty="0"/>
              <a:t> </a:t>
            </a:r>
            <a:r>
              <a:rPr lang="en-US" dirty="0" err="1"/>
              <a:t>ilmi</a:t>
            </a:r>
            <a:r>
              <a:rPr lang="en-US" dirty="0"/>
              <a:t>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smtClean="0"/>
              <a:t>72.159</a:t>
            </a:r>
            <a:r>
              <a:rPr lang="tr-TR" dirty="0" smtClean="0"/>
              <a:t>; </a:t>
            </a:r>
          </a:p>
          <a:p>
            <a:r>
              <a:rPr lang="en-US" dirty="0" err="1" smtClean="0"/>
              <a:t>Türkiye</a:t>
            </a:r>
            <a:r>
              <a:rPr lang="en-US" dirty="0" smtClean="0"/>
              <a:t> </a:t>
            </a:r>
            <a:r>
              <a:rPr lang="en-US" dirty="0" err="1"/>
              <a:t>Cumhuriyeti'nin</a:t>
            </a:r>
            <a:r>
              <a:rPr lang="en-US" dirty="0"/>
              <a:t> </a:t>
            </a:r>
            <a:r>
              <a:rPr lang="en-US" dirty="0" err="1"/>
              <a:t>pasaportunu</a:t>
            </a:r>
            <a:r>
              <a:rPr lang="en-US" dirty="0"/>
              <a:t> </a:t>
            </a:r>
            <a:r>
              <a:rPr lang="en-US" dirty="0" err="1"/>
              <a:t>taşıyanların</a:t>
            </a:r>
            <a:r>
              <a:rPr lang="en-US" dirty="0"/>
              <a:t> </a:t>
            </a:r>
            <a:r>
              <a:rPr lang="en-US" dirty="0" err="1"/>
              <a:t>ilmi</a:t>
            </a:r>
            <a:r>
              <a:rPr lang="en-US" dirty="0"/>
              <a:t>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684" (</a:t>
            </a:r>
            <a:r>
              <a:rPr lang="en-US" dirty="0" err="1"/>
              <a:t>Niyazi</a:t>
            </a:r>
            <a:r>
              <a:rPr lang="en-US" dirty="0"/>
              <a:t>, 2014: 100-101).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60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Giriş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4000" dirty="0" smtClean="0"/>
              <a:t>Toplumsal yapı içindeki bireyler ve objelerin durumunu, ilişkilerini, karşılıklı etkilerini araştırma olgusu çok eskilere dayanır. </a:t>
            </a:r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4147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Giriş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smtClean="0"/>
              <a:t>Bilimsel çalışmaların, tez gibi, en önemli özelliği, belirli bir yönteme dayanılarak yapılmasıdır. </a:t>
            </a:r>
          </a:p>
          <a:p>
            <a:r>
              <a:rPr lang="tr-TR" sz="3600" dirty="0" smtClean="0"/>
              <a:t>Yöntemi, amacı ve kaynakçası olmayan bir bilimsel çalışma düşünülemez. </a:t>
            </a:r>
          </a:p>
        </p:txBody>
      </p:sp>
    </p:spTree>
    <p:extLst>
      <p:ext uri="{BB962C8B-B14F-4D97-AF65-F5344CB8AC3E}">
        <p14:creationId xmlns:p14="http://schemas.microsoft.com/office/powerpoint/2010/main" val="22028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Giriş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Raporların amacına uygun, doğru ve etkili biçimde hazırlanıp sunulması gerekir. </a:t>
            </a:r>
          </a:p>
          <a:p>
            <a:r>
              <a:rPr lang="tr-TR" dirty="0" smtClean="0"/>
              <a:t>Araştırma, rapor, brifing ve sunum birbirleri ile yakından ilişkili ve birbirlerini destekleyen aşamalardır. </a:t>
            </a:r>
          </a:p>
          <a:p>
            <a:r>
              <a:rPr lang="tr-TR" dirty="0" smtClean="0"/>
              <a:t>Raporun temelini araştırma oluştururken, sunumun temelini de rapor oluşturur.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96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Araştırma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smtClean="0"/>
              <a:t>Araştırma, bir konunun belli amaçlar doğrultusunda belirli yöntem ve tekniklerle irdelenmesidir. </a:t>
            </a:r>
          </a:p>
          <a:p>
            <a:r>
              <a:rPr lang="tr-TR" sz="3600" dirty="0" smtClean="0"/>
              <a:t>Toplumsal yapı içindeki bireyler ve objelerin durumunu, ilişkilerini, karşılıklı etkilerini araştırmanın farklı türleri vardır. </a:t>
            </a:r>
          </a:p>
        </p:txBody>
      </p:sp>
    </p:spTree>
    <p:extLst>
      <p:ext uri="{BB962C8B-B14F-4D97-AF65-F5344CB8AC3E}">
        <p14:creationId xmlns:p14="http://schemas.microsoft.com/office/powerpoint/2010/main" val="29487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Araştırma Türleri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b="1" dirty="0" smtClean="0">
                <a:solidFill>
                  <a:srgbClr val="FFFF00"/>
                </a:solidFill>
              </a:rPr>
              <a:t>Bilimsel Araştırmalar</a:t>
            </a:r>
          </a:p>
          <a:p>
            <a:pPr marL="0" indent="0">
              <a:buNone/>
            </a:pPr>
            <a:r>
              <a:rPr lang="tr-TR" dirty="0" smtClean="0"/>
              <a:t>Bir araştırmada kuramlara dayanarak varsayımlar geliştiriliyorsa ve bu varsayımlar test edilerek, sonuçları bilimsel olarak yorumlanıyorsa bu tür araştırmalara bilimsel araştırma denir.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1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Araştırma Türleri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3600" b="1" dirty="0">
                <a:solidFill>
                  <a:srgbClr val="FFFF00"/>
                </a:solidFill>
              </a:rPr>
              <a:t>Uygulamalı </a:t>
            </a:r>
            <a:r>
              <a:rPr lang="tr-TR" sz="3600" b="1" dirty="0" smtClean="0">
                <a:solidFill>
                  <a:srgbClr val="FFFF00"/>
                </a:solidFill>
              </a:rPr>
              <a:t>Araştırmalar</a:t>
            </a:r>
            <a:endParaRPr lang="tr-TR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dirty="0" smtClean="0"/>
              <a:t>Bir kurama dayanmadan, bir varsayımı sınama kaygısı olmadan, sonuçlarını hemen yaşama geçirmek amacı ile yapılan araştırmalardır.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35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Araştırma Türleri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b="1" dirty="0" smtClean="0">
                <a:solidFill>
                  <a:srgbClr val="FFFF00"/>
                </a:solidFill>
              </a:rPr>
              <a:t>Kısa Dönemli Araştırmalar</a:t>
            </a:r>
          </a:p>
          <a:p>
            <a:pPr marL="0" indent="0">
              <a:buNone/>
            </a:pPr>
            <a:r>
              <a:rPr lang="tr-TR" dirty="0" smtClean="0"/>
              <a:t>Evrenin belirli kesimlerinde, belirli bir zaman dilimi içerisinde yapılanlardır. 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rgbClr val="FFFF00"/>
                </a:solidFill>
              </a:rPr>
              <a:t>Uzun Dönemli Araştırmalar</a:t>
            </a:r>
          </a:p>
          <a:p>
            <a:pPr marL="0" indent="0">
              <a:buNone/>
            </a:pPr>
            <a:r>
              <a:rPr lang="tr-TR" dirty="0" smtClean="0"/>
              <a:t>Araştırma evreninin tamamında ya da belirli bir kesiminde belirli aralıklarla yinelenerek yapılan araştırmalardır.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29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86" y="1700808"/>
            <a:ext cx="6442428" cy="489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48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Sunum Planı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</a:p>
          <a:p>
            <a:r>
              <a:rPr lang="tr-TR" dirty="0" smtClean="0"/>
              <a:t>Araştırma Türleri</a:t>
            </a:r>
          </a:p>
          <a:p>
            <a:r>
              <a:rPr lang="tr-TR" dirty="0" smtClean="0"/>
              <a:t>Araştırma Tasarımı: Proje Önerisi</a:t>
            </a:r>
          </a:p>
          <a:p>
            <a:r>
              <a:rPr lang="tr-TR" dirty="0" smtClean="0"/>
              <a:t>Rapor Hazırlama</a:t>
            </a:r>
          </a:p>
          <a:p>
            <a:r>
              <a:rPr lang="tr-TR" dirty="0" smtClean="0"/>
              <a:t>Sunum</a:t>
            </a:r>
          </a:p>
          <a:p>
            <a:r>
              <a:rPr lang="tr-TR" dirty="0" smtClean="0"/>
              <a:t>Brifing</a:t>
            </a:r>
          </a:p>
          <a:p>
            <a:r>
              <a:rPr lang="tr-TR" dirty="0" smtClean="0"/>
              <a:t>Bilgi Notu</a:t>
            </a:r>
          </a:p>
          <a:p>
            <a:r>
              <a:rPr lang="tr-TR" dirty="0" smtClean="0"/>
              <a:t>Sonuç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64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300" b="1" dirty="0" smtClean="0"/>
              <a:t>Amacına Göre Araştırmalar</a:t>
            </a:r>
            <a:endParaRPr lang="tr-TR" sz="43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Durum saptayıcı, betimleyici araştırmalar (</a:t>
            </a:r>
            <a:r>
              <a:rPr lang="tr-TR" b="1" dirty="0" err="1" smtClean="0">
                <a:solidFill>
                  <a:srgbClr val="FFFF00"/>
                </a:solidFill>
              </a:rPr>
              <a:t>descriptive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research</a:t>
            </a:r>
            <a:r>
              <a:rPr lang="tr-TR" b="1" dirty="0" smtClean="0">
                <a:solidFill>
                  <a:srgbClr val="FFFF00"/>
                </a:solidFill>
              </a:rPr>
              <a:t>)</a:t>
            </a:r>
          </a:p>
          <a:p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Açıklayıcı araştırmalar (</a:t>
            </a:r>
            <a:r>
              <a:rPr lang="tr-TR" b="1" dirty="0" err="1" smtClean="0">
                <a:solidFill>
                  <a:srgbClr val="FFFF00"/>
                </a:solidFill>
              </a:rPr>
              <a:t>explanatory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research</a:t>
            </a:r>
            <a:r>
              <a:rPr lang="tr-TR" b="1" dirty="0" smtClean="0">
                <a:solidFill>
                  <a:srgbClr val="FFFF00"/>
                </a:solidFill>
              </a:rPr>
              <a:t>)</a:t>
            </a:r>
          </a:p>
          <a:p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Genelleyici, bir varsayımı sınayıcı araştırmalar</a:t>
            </a:r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37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33375"/>
            <a:ext cx="8717160" cy="1066800"/>
          </a:xfrm>
        </p:spPr>
        <p:txBody>
          <a:bodyPr/>
          <a:lstStyle/>
          <a:p>
            <a:r>
              <a:rPr lang="tr-TR" sz="4000" b="1" dirty="0"/>
              <a:t>Araştırma Tasarımı: </a:t>
            </a:r>
            <a:r>
              <a:rPr lang="tr-TR" sz="4000" b="1" dirty="0" smtClean="0"/>
              <a:t>Proje Önerisi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araştırmaya başlanmadan önce </a:t>
            </a:r>
            <a:r>
              <a:rPr lang="tr-TR" dirty="0" smtClean="0">
                <a:solidFill>
                  <a:srgbClr val="FF0000"/>
                </a:solidFill>
              </a:rPr>
              <a:t>iyi bir planlamaya</a:t>
            </a:r>
            <a:r>
              <a:rPr lang="tr-TR" dirty="0" smtClean="0"/>
              <a:t> ihtiyaç duyulur. </a:t>
            </a:r>
          </a:p>
          <a:p>
            <a:r>
              <a:rPr lang="tr-TR" dirty="0" smtClean="0"/>
              <a:t>Araştırma tasarımları </a:t>
            </a:r>
            <a:r>
              <a:rPr lang="tr-TR" dirty="0" smtClean="0">
                <a:solidFill>
                  <a:srgbClr val="FF0000"/>
                </a:solidFill>
              </a:rPr>
              <a:t>proje önerisi</a:t>
            </a:r>
            <a:r>
              <a:rPr lang="tr-TR" dirty="0" smtClean="0"/>
              <a:t> ile yaşama geçirilirler.</a:t>
            </a:r>
          </a:p>
          <a:p>
            <a:r>
              <a:rPr lang="tr-TR" dirty="0" smtClean="0"/>
              <a:t>Proje önerisi, araştırmanın adı, konusu, amacı, önemi, yöntemi, kapsamı gibi bir araştırmanın temel özelliklerini etkili biçimde ortaya koyabilmelidir.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38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Proje Önerisi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773238"/>
            <a:ext cx="4530080" cy="4751387"/>
          </a:xfrm>
        </p:spPr>
        <p:txBody>
          <a:bodyPr/>
          <a:lstStyle/>
          <a:p>
            <a:r>
              <a:rPr lang="tr-TR" dirty="0" smtClean="0"/>
              <a:t>Araştırmanın adı</a:t>
            </a:r>
          </a:p>
          <a:p>
            <a:r>
              <a:rPr lang="tr-TR" dirty="0" smtClean="0"/>
              <a:t>Konusu </a:t>
            </a:r>
          </a:p>
          <a:p>
            <a:r>
              <a:rPr lang="tr-TR" dirty="0" smtClean="0"/>
              <a:t>Amacı</a:t>
            </a:r>
          </a:p>
          <a:p>
            <a:r>
              <a:rPr lang="tr-TR" dirty="0" smtClean="0"/>
              <a:t>Önemi </a:t>
            </a:r>
          </a:p>
          <a:p>
            <a:r>
              <a:rPr lang="tr-TR" dirty="0" smtClean="0"/>
              <a:t>Yöntemi</a:t>
            </a:r>
          </a:p>
          <a:p>
            <a:r>
              <a:rPr lang="tr-TR" dirty="0" smtClean="0"/>
              <a:t>Kavramsal Çerçeve</a:t>
            </a:r>
          </a:p>
          <a:p>
            <a:r>
              <a:rPr lang="tr-TR" dirty="0" smtClean="0"/>
              <a:t>Varsayımlar</a:t>
            </a:r>
          </a:p>
          <a:p>
            <a:r>
              <a:rPr lang="tr-TR" dirty="0" smtClean="0"/>
              <a:t>Kapsam 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4506416" y="1772816"/>
            <a:ext cx="4530080" cy="4751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tr-TR" dirty="0" smtClean="0"/>
              <a:t>Sınırlılıklar </a:t>
            </a:r>
          </a:p>
          <a:p>
            <a:r>
              <a:rPr lang="tr-TR" dirty="0" smtClean="0"/>
              <a:t>Evren</a:t>
            </a:r>
          </a:p>
          <a:p>
            <a:r>
              <a:rPr lang="tr-TR" dirty="0" smtClean="0"/>
              <a:t>Gözlem Tekniği</a:t>
            </a:r>
          </a:p>
          <a:p>
            <a:r>
              <a:rPr lang="tr-TR" dirty="0" smtClean="0"/>
              <a:t>Zamanlaması</a:t>
            </a:r>
          </a:p>
          <a:p>
            <a:r>
              <a:rPr lang="tr-TR" dirty="0" smtClean="0"/>
              <a:t>Kaynakçası</a:t>
            </a:r>
          </a:p>
          <a:p>
            <a:r>
              <a:rPr lang="tr-TR" dirty="0" smtClean="0"/>
              <a:t>Bütçesi</a:t>
            </a:r>
          </a:p>
          <a:p>
            <a:r>
              <a:rPr lang="tr-TR" dirty="0" smtClean="0"/>
              <a:t>Çalışma Planı</a:t>
            </a:r>
          </a:p>
          <a:p>
            <a:r>
              <a:rPr lang="tr-TR" dirty="0" smtClean="0"/>
              <a:t>Ekleri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66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Rapor Hazırlama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4000" dirty="0" smtClean="0"/>
              <a:t>Her hangi bir konu ya da olayla ilgili inceleme/araştırma sonucunu bildiren yazılara </a:t>
            </a:r>
            <a:r>
              <a:rPr lang="tr-TR" sz="4000" b="1" dirty="0" smtClean="0">
                <a:solidFill>
                  <a:schemeClr val="hlink"/>
                </a:solidFill>
              </a:rPr>
              <a:t>rapor</a:t>
            </a: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r>
              <a:rPr lang="tr-TR" sz="4000" dirty="0" smtClean="0"/>
              <a:t>denir. </a:t>
            </a:r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42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Rapor Hazırlama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İncelenmek istenen bir sorun; </a:t>
            </a:r>
          </a:p>
          <a:p>
            <a:r>
              <a:rPr lang="tr-TR" dirty="0" smtClean="0"/>
              <a:t>doğru, kesin, güvenilir bilgi gerektiren bir iş hakkında, onu soruşturmakla görevlendirilen kişinin yaptığı "araştırma, inceleme" sonucunu </a:t>
            </a:r>
          </a:p>
          <a:p>
            <a:r>
              <a:rPr lang="tr-TR" dirty="0" smtClean="0"/>
              <a:t>belli kurallara göre yazdığı yazı, rapor türüne girer. </a:t>
            </a:r>
          </a:p>
        </p:txBody>
      </p:sp>
    </p:spTree>
    <p:extLst>
      <p:ext uri="{BB962C8B-B14F-4D97-AF65-F5344CB8AC3E}">
        <p14:creationId xmlns:p14="http://schemas.microsoft.com/office/powerpoint/2010/main" val="40435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Rapor Hazırlama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araştırmanın sonucunda elde edilen bilgilerin, bulguların, görüş ve önerilerin etkili biçimde sunulması, </a:t>
            </a:r>
            <a:r>
              <a:rPr lang="tr-TR" dirty="0" err="1" smtClean="0"/>
              <a:t>raporlaştırma</a:t>
            </a:r>
            <a:r>
              <a:rPr lang="tr-TR" dirty="0" smtClean="0"/>
              <a:t> ile ortaya çıkar. </a:t>
            </a:r>
          </a:p>
          <a:p>
            <a:r>
              <a:rPr lang="tr-TR" dirty="0" smtClean="0"/>
              <a:t>Rapor hazırlanırken belli ilkelere de dikkat edilmelidir. </a:t>
            </a:r>
          </a:p>
        </p:txBody>
      </p:sp>
    </p:spTree>
    <p:extLst>
      <p:ext uri="{BB962C8B-B14F-4D97-AF65-F5344CB8AC3E}">
        <p14:creationId xmlns:p14="http://schemas.microsoft.com/office/powerpoint/2010/main" val="37566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İlkeler (1)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Raporun </a:t>
            </a:r>
            <a:r>
              <a:rPr lang="tr-TR" dirty="0" smtClean="0">
                <a:solidFill>
                  <a:schemeClr val="hlink"/>
                </a:solidFill>
              </a:rPr>
              <a:t>amacının</a:t>
            </a:r>
            <a:r>
              <a:rPr lang="tr-TR" dirty="0" smtClean="0"/>
              <a:t> belirlenmesi, </a:t>
            </a:r>
          </a:p>
          <a:p>
            <a:r>
              <a:rPr lang="tr-TR" dirty="0" smtClean="0">
                <a:solidFill>
                  <a:schemeClr val="hlink"/>
                </a:solidFill>
              </a:rPr>
              <a:t>Okuyucunun özelliklerine</a:t>
            </a:r>
            <a:r>
              <a:rPr lang="tr-TR" dirty="0" smtClean="0"/>
              <a:t> dikkat edilmesi, </a:t>
            </a:r>
          </a:p>
          <a:p>
            <a:r>
              <a:rPr lang="tr-TR" dirty="0" smtClean="0"/>
              <a:t>Doğru </a:t>
            </a:r>
            <a:r>
              <a:rPr lang="tr-TR" dirty="0" smtClean="0">
                <a:solidFill>
                  <a:schemeClr val="hlink"/>
                </a:solidFill>
              </a:rPr>
              <a:t>yazım kurallarına</a:t>
            </a:r>
            <a:r>
              <a:rPr lang="tr-TR" dirty="0" smtClean="0"/>
              <a:t> uyma, </a:t>
            </a:r>
          </a:p>
          <a:p>
            <a:r>
              <a:rPr lang="tr-TR" dirty="0" smtClean="0">
                <a:solidFill>
                  <a:schemeClr val="hlink"/>
                </a:solidFill>
              </a:rPr>
              <a:t>Dili doğru kullanma</a:t>
            </a:r>
            <a:r>
              <a:rPr lang="tr-TR" dirty="0" smtClean="0"/>
              <a:t> gibi,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ilkelere de dikkat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40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2" y="692696"/>
            <a:ext cx="7680456" cy="5760342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30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İlkeler (2)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Raporların hazırlanmasında, görev yapılan kurum içinde, rapor hazırlanan konu ile ilgili bir format (</a:t>
            </a:r>
            <a:r>
              <a:rPr lang="tr-TR" dirty="0" smtClean="0">
                <a:solidFill>
                  <a:schemeClr val="hlink"/>
                </a:solidFill>
              </a:rPr>
              <a:t>biçim kuralları</a:t>
            </a:r>
            <a:r>
              <a:rPr lang="tr-TR" dirty="0" smtClean="0"/>
              <a:t>) var ise, bunlara uygun olarak hazırlanmasına dikkat edilmelidir.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8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İyi Bir Rapor İçin (1)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Konunun uzmanı olmak.</a:t>
            </a:r>
          </a:p>
          <a:p>
            <a:r>
              <a:rPr lang="tr-TR" dirty="0" smtClean="0"/>
              <a:t>Raporun konusunu iyi kavramış olmak.</a:t>
            </a:r>
          </a:p>
          <a:p>
            <a:r>
              <a:rPr lang="tr-TR" dirty="0" smtClean="0"/>
              <a:t>Konuyla ilgili kaynakları taramak.</a:t>
            </a:r>
          </a:p>
          <a:p>
            <a:r>
              <a:rPr lang="tr-TR" dirty="0" smtClean="0"/>
              <a:t>Kaynaklardan elde edilen bilgileri-bulguları etkili, çarpıcı, inandırıcı ve doyurucu nitelikte düzenlemek.</a:t>
            </a:r>
          </a:p>
          <a:p>
            <a:r>
              <a:rPr lang="tr-TR" dirty="0" smtClean="0"/>
              <a:t>Objektif davranmak.</a:t>
            </a:r>
          </a:p>
        </p:txBody>
      </p:sp>
    </p:spTree>
    <p:extLst>
      <p:ext uri="{BB962C8B-B14F-4D97-AF65-F5344CB8AC3E}">
        <p14:creationId xmlns:p14="http://schemas.microsoft.com/office/powerpoint/2010/main" val="4936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Mohaç</a:t>
            </a:r>
            <a:r>
              <a:rPr lang="tr-TR" dirty="0" smtClean="0"/>
              <a:t> Meydan </a:t>
            </a:r>
            <a:r>
              <a:rPr lang="tr-TR" dirty="0" smtClean="0"/>
              <a:t>Savaşı (1526)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773238"/>
            <a:ext cx="8892480" cy="4751387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Osmanlı Ordusu 1500 Km’lik yolu 128 günde kat etti. Kaleler fethetti, köprüler yaptı ve günde ortalama 11.4 Km hız yaptı.</a:t>
            </a:r>
          </a:p>
          <a:p>
            <a:r>
              <a:rPr lang="tr-TR" dirty="0" smtClean="0"/>
              <a:t>Macar Ordusu 170 </a:t>
            </a:r>
            <a:r>
              <a:rPr lang="tr-TR" dirty="0" smtClean="0"/>
              <a:t>Km’lik </a:t>
            </a:r>
            <a:r>
              <a:rPr lang="tr-TR" dirty="0" smtClean="0"/>
              <a:t>yolu 38 günde aldı. Ovadan geldiği halde günde ortalama hızı 4,8 Km idi.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1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İyi Bir Rapor İçin (2)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Bilimsel çalışmalarda raporları bilimsel ölçüler içinde hazırlamak.</a:t>
            </a:r>
          </a:p>
          <a:p>
            <a:r>
              <a:rPr lang="tr-TR" dirty="0" smtClean="0"/>
              <a:t>Raporlarda ileri sürülen olumlu ya da olumsuz görüşleri kesin deliller ile somut bir biçimde açıklamak.</a:t>
            </a:r>
          </a:p>
          <a:p>
            <a:r>
              <a:rPr lang="tr-TR" dirty="0" smtClean="0"/>
              <a:t>Raporları </a:t>
            </a:r>
            <a:r>
              <a:rPr lang="tr-TR" dirty="0" smtClean="0">
                <a:solidFill>
                  <a:schemeClr val="hlink"/>
                </a:solidFill>
              </a:rPr>
              <a:t>belli bir plân</a:t>
            </a:r>
            <a:r>
              <a:rPr lang="tr-TR" dirty="0" smtClean="0"/>
              <a:t> dahilinde hazırlamak ve varılan yargıyı açıkça belirtmek.</a:t>
            </a:r>
          </a:p>
        </p:txBody>
      </p:sp>
    </p:spTree>
    <p:extLst>
      <p:ext uri="{BB962C8B-B14F-4D97-AF65-F5344CB8AC3E}">
        <p14:creationId xmlns:p14="http://schemas.microsoft.com/office/powerpoint/2010/main" val="9608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İyi Bir Rapor İçin (3)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Gereksiz ayrıntılara girmeden özlü bir biçimde sınırlandırmak.</a:t>
            </a:r>
          </a:p>
          <a:p>
            <a:r>
              <a:rPr lang="tr-TR" dirty="0" smtClean="0"/>
              <a:t>Yanlış anlaşılmaya meydan vermemek için </a:t>
            </a:r>
            <a:r>
              <a:rPr lang="tr-TR" dirty="0" smtClean="0">
                <a:solidFill>
                  <a:schemeClr val="hlink"/>
                </a:solidFill>
              </a:rPr>
              <a:t>açık ve net bir ifade</a:t>
            </a:r>
            <a:r>
              <a:rPr lang="tr-TR" dirty="0" smtClean="0"/>
              <a:t> kullanmak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36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5712" y="333375"/>
            <a:ext cx="8708776" cy="1066800"/>
          </a:xfrm>
        </p:spPr>
        <p:txBody>
          <a:bodyPr/>
          <a:lstStyle/>
          <a:p>
            <a:r>
              <a:rPr lang="tr-TR" b="1" dirty="0"/>
              <a:t>4483 </a:t>
            </a:r>
            <a:r>
              <a:rPr lang="tr-TR" b="1" dirty="0" smtClean="0"/>
              <a:t>Sayılı Kanuna Göre </a:t>
            </a:r>
            <a:br>
              <a:rPr lang="tr-TR" b="1" dirty="0" smtClean="0"/>
            </a:br>
            <a:r>
              <a:rPr lang="tr-TR" dirty="0" smtClean="0"/>
              <a:t>Rapor Biçimi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1736" y="1773238"/>
            <a:ext cx="8276728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600" dirty="0" smtClean="0"/>
              <a:t>BAŞLANGIÇ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MUHBİR VE MÜŞTEKİ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İDDİA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ÖĞRENME TARİHİ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SUÇ YERİ VE TARİHİ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HAKKINDA ÖN İNCELEME YAPILANLAR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İNCELEME KONUSU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HAKKINDA ÖN İNCELEME YAPILANLARIN İFADELERİ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İNCELEME VE TAHLİL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SONUÇ</a:t>
            </a:r>
          </a:p>
        </p:txBody>
      </p:sp>
    </p:spTree>
    <p:extLst>
      <p:ext uri="{BB962C8B-B14F-4D97-AF65-F5344CB8AC3E}">
        <p14:creationId xmlns:p14="http://schemas.microsoft.com/office/powerpoint/2010/main" val="42577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89" y="2060848"/>
            <a:ext cx="5568222" cy="4176166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177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Staj Raporu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Araştırma Raporu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smtClean="0"/>
              <a:t>1.KONUSU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smtClean="0"/>
              <a:t>2.HUKUKİ DAYANAĞI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smtClean="0"/>
              <a:t>3.AMACI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smtClean="0"/>
              <a:t>4.KAPSAMI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smtClean="0"/>
              <a:t>5.YÖNTEMİ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smtClean="0"/>
              <a:t>6.ARAŞTIRMA, İNCELEME VE GÖZLEMLER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smtClean="0"/>
              <a:t>	6.1.Hukuki İncelemeler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smtClean="0"/>
              <a:t>	6.2.Gözlemler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 smtClean="0"/>
              <a:t>7.SONUÇ VE DEĞERLENDİRME	</a:t>
            </a:r>
          </a:p>
          <a:p>
            <a:pPr lvl="4">
              <a:lnSpc>
                <a:spcPct val="90000"/>
              </a:lnSpc>
            </a:pPr>
            <a:r>
              <a:rPr lang="tr-TR" sz="1600" dirty="0" smtClean="0"/>
              <a:t>Tarih &amp; İmza</a:t>
            </a:r>
          </a:p>
          <a:p>
            <a:pPr lvl="4">
              <a:lnSpc>
                <a:spcPct val="90000"/>
              </a:lnSpc>
            </a:pPr>
            <a:r>
              <a:rPr lang="tr-TR" sz="1600" dirty="0" smtClean="0"/>
              <a:t>Ad &amp; </a:t>
            </a:r>
            <a:r>
              <a:rPr lang="tr-TR" sz="1600" dirty="0" err="1" smtClean="0"/>
              <a:t>Soyad</a:t>
            </a:r>
            <a:endParaRPr lang="tr-TR" sz="1600" dirty="0" smtClean="0"/>
          </a:p>
          <a:p>
            <a:pPr lvl="4">
              <a:lnSpc>
                <a:spcPct val="90000"/>
              </a:lnSpc>
            </a:pPr>
            <a:r>
              <a:rPr lang="tr-TR" sz="1600" dirty="0" smtClean="0"/>
              <a:t>Ekler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8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Yönetici Özeti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3744" y="1773238"/>
            <a:ext cx="8132712" cy="475138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İÇ-İŞLEV</a:t>
            </a:r>
            <a:r>
              <a:rPr lang="tr-TR" b="1" dirty="0" smtClean="0"/>
              <a:t> ARAŞTIRMA RAPORU</a:t>
            </a:r>
            <a:r>
              <a:rPr lang="tr-TR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tr-TR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tr-TR" sz="3000" dirty="0" smtClean="0"/>
              <a:t>ARAŞTIRMANIN KONUSU 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tr-TR" sz="3000" dirty="0" smtClean="0"/>
              <a:t>ARAŞTIRMANIN AMACI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tr-TR" sz="3000" dirty="0" smtClean="0"/>
              <a:t>ÇALIŞMA EKİBİ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tr-TR" sz="3000" dirty="0" smtClean="0"/>
              <a:t>ARAŞTIRMANIN KAPSAMI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tr-TR" sz="3000" dirty="0" smtClean="0"/>
              <a:t>ARAŞTIRMANIN YÖNTEMİ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tr-TR" sz="3000" dirty="0" smtClean="0"/>
              <a:t>ARAŞTIRMANIN BULGULARI VE ÖNERİLERİ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tr-TR" sz="3000" dirty="0" smtClean="0"/>
              <a:t>SONUÇ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0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Sunum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Sunum, bir mesajı iletmek amacıyla gerçekleştirilen </a:t>
            </a:r>
            <a:r>
              <a:rPr lang="tr-TR" dirty="0" smtClean="0">
                <a:solidFill>
                  <a:schemeClr val="hlink"/>
                </a:solidFill>
              </a:rPr>
              <a:t>sözlü ve/veya görsel iletişimdir.</a:t>
            </a:r>
          </a:p>
          <a:p>
            <a:r>
              <a:rPr lang="tr-TR" dirty="0" smtClean="0"/>
              <a:t>Etkili bir sunum, </a:t>
            </a:r>
            <a:r>
              <a:rPr lang="tr-TR" dirty="0" smtClean="0">
                <a:solidFill>
                  <a:schemeClr val="hlink"/>
                </a:solidFill>
              </a:rPr>
              <a:t>basit ve net</a:t>
            </a:r>
            <a:r>
              <a:rPr lang="tr-TR" dirty="0" smtClean="0"/>
              <a:t> olmalıdır. </a:t>
            </a:r>
          </a:p>
          <a:p>
            <a:r>
              <a:rPr lang="tr-TR" dirty="0" smtClean="0"/>
              <a:t>Bir sunum öyle hazırlanmalıdır ki, kullanılan teknolojilerden ziyade, </a:t>
            </a:r>
            <a:r>
              <a:rPr lang="tr-TR" dirty="0" smtClean="0">
                <a:solidFill>
                  <a:schemeClr val="hlink"/>
                </a:solidFill>
              </a:rPr>
              <a:t>sunumun kalitesi</a:t>
            </a:r>
            <a:r>
              <a:rPr lang="tr-TR" dirty="0" smtClean="0"/>
              <a:t> öne çıkmalıdır. </a:t>
            </a:r>
          </a:p>
        </p:txBody>
      </p:sp>
    </p:spTree>
    <p:extLst>
      <p:ext uri="{BB962C8B-B14F-4D97-AF65-F5344CB8AC3E}">
        <p14:creationId xmlns:p14="http://schemas.microsoft.com/office/powerpoint/2010/main" val="20652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Kaliteyi Düşüren Etkenler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Yetersiz hazırlık</a:t>
            </a:r>
          </a:p>
          <a:p>
            <a:r>
              <a:rPr lang="tr-TR" dirty="0" smtClean="0"/>
              <a:t>Dinleyicileri tanımamak </a:t>
            </a:r>
          </a:p>
          <a:p>
            <a:r>
              <a:rPr lang="tr-TR" dirty="0" smtClean="0"/>
              <a:t>Sunum başında kendini tanıtmamak, </a:t>
            </a:r>
          </a:p>
          <a:p>
            <a:r>
              <a:rPr lang="tr-TR" dirty="0" smtClean="0"/>
              <a:t>Giriş kısmı yapmadan doğrudan konuya girmek, </a:t>
            </a:r>
          </a:p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dirty="0" smtClean="0"/>
              <a:t>gibi hatalar sunumun başarısını düşürür.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62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5752" y="333375"/>
            <a:ext cx="7988696" cy="1066800"/>
          </a:xfrm>
        </p:spPr>
        <p:txBody>
          <a:bodyPr/>
          <a:lstStyle/>
          <a:p>
            <a:r>
              <a:rPr lang="tr-TR" b="1" dirty="0" smtClean="0"/>
              <a:t>Dikkat Edilmesi Gerekenler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Sunum metni, gerek olmadıkça tamamen büyük harf ile yazılmaz. </a:t>
            </a:r>
          </a:p>
          <a:p>
            <a:r>
              <a:rPr lang="tr-TR" dirty="0" smtClean="0"/>
              <a:t>Vurgulanması istenen noktalar için italik, alt çizgi, farklı renk, yanıp sönme vb. dikkat çekici özelliklere yer verilmelidir.</a:t>
            </a:r>
          </a:p>
          <a:p>
            <a:r>
              <a:rPr lang="tr-TR" dirty="0" smtClean="0"/>
              <a:t>Sunumun rapordan farklı olduğu unutulmamalıdır.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78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Sunum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Sunum hazırlanırken, 666 kuralı uygulanmalıdır:</a:t>
            </a:r>
          </a:p>
          <a:p>
            <a:r>
              <a:rPr lang="tr-TR" b="1" dirty="0" smtClean="0"/>
              <a:t>-her slaytta en fazla altı satır, </a:t>
            </a:r>
          </a:p>
          <a:p>
            <a:r>
              <a:rPr lang="tr-TR" b="1" dirty="0" smtClean="0"/>
              <a:t>-her satırda en fazla altı kelime olmalı, </a:t>
            </a:r>
          </a:p>
          <a:p>
            <a:r>
              <a:rPr lang="tr-TR" b="1" dirty="0" smtClean="0"/>
              <a:t>-altı slayttan sonra mutlaka grafik veya resim içermelidir.</a:t>
            </a:r>
          </a:p>
        </p:txBody>
      </p:sp>
    </p:spTree>
    <p:extLst>
      <p:ext uri="{BB962C8B-B14F-4D97-AF65-F5344CB8AC3E}">
        <p14:creationId xmlns:p14="http://schemas.microsoft.com/office/powerpoint/2010/main" val="8571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Mohaç</a:t>
            </a:r>
            <a:r>
              <a:rPr lang="tr-TR" dirty="0" smtClean="0"/>
              <a:t> Meydan </a:t>
            </a:r>
            <a:r>
              <a:rPr lang="tr-TR" dirty="0"/>
              <a:t>Savaşı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Osmanlı Ordusu 100 bin mevcutluydu. 300 topu zamanının son teknoloji ürünü idi</a:t>
            </a:r>
            <a:r>
              <a:rPr lang="tr-TR" dirty="0" smtClean="0"/>
              <a:t>. Ayrıca yeniçerilerin </a:t>
            </a:r>
            <a:r>
              <a:rPr lang="tr-TR" dirty="0" err="1" smtClean="0"/>
              <a:t>tüfenkleri</a:t>
            </a:r>
            <a:r>
              <a:rPr lang="tr-TR" dirty="0" smtClean="0"/>
              <a:t> vardı.</a:t>
            </a:r>
            <a:endParaRPr lang="tr-TR" dirty="0" smtClean="0"/>
          </a:p>
          <a:p>
            <a:r>
              <a:rPr lang="tr-TR" dirty="0" smtClean="0"/>
              <a:t>Macar Ordusu 162 bine, bazı kaynaklara göre 200 bine ulaşmıştı. 100 demode topu vardı.</a:t>
            </a:r>
          </a:p>
          <a:p>
            <a:r>
              <a:rPr lang="tr-TR" dirty="0" smtClean="0"/>
              <a:t>Osmanlının İnce Donanması Tuna Nehri üzerinden geldi.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33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7" y="1628800"/>
            <a:ext cx="4774986" cy="50402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02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Sunum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4400" dirty="0" smtClean="0"/>
              <a:t>En azından slaytlarda 6-10 satır sayısı kullanmaya özen gösterilmelidir.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1539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5752" y="333375"/>
            <a:ext cx="7988696" cy="1066800"/>
          </a:xfrm>
        </p:spPr>
        <p:txBody>
          <a:bodyPr/>
          <a:lstStyle/>
          <a:p>
            <a:r>
              <a:rPr lang="tr-TR" sz="4300" b="1" dirty="0" smtClean="0"/>
              <a:t>Sunumlarda Renk Kullanımı</a:t>
            </a:r>
            <a:endParaRPr lang="tr-TR" sz="43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Renk kullanımında, basitlik ve tutarlılık </a:t>
            </a:r>
          </a:p>
          <a:p>
            <a:r>
              <a:rPr lang="tr-TR" dirty="0" smtClean="0"/>
              <a:t>Verilmek istenilen mesajlara uygun renklerin seçimi.</a:t>
            </a:r>
          </a:p>
          <a:p>
            <a:r>
              <a:rPr lang="tr-TR" dirty="0" smtClean="0"/>
              <a:t>Bir ekranda, dört farklı renkten fazla renk kullanılmamasına dikkat edilmelidir.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04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9728" y="333375"/>
            <a:ext cx="8420744" cy="1066800"/>
          </a:xfrm>
        </p:spPr>
        <p:txBody>
          <a:bodyPr/>
          <a:lstStyle/>
          <a:p>
            <a:r>
              <a:rPr lang="tr-TR" b="1" dirty="0" smtClean="0"/>
              <a:t>Başlıca Renkler ve Özellikleri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9900"/>
                </a:solidFill>
              </a:rPr>
              <a:t>Turuncu:</a:t>
            </a:r>
            <a:r>
              <a:rPr lang="tr-TR" dirty="0" smtClean="0"/>
              <a:t> Sayfanın göz alıcı ve dikkat çekici olması için turuncu kullanılabilir. Mavi ile kullanmaktan kaçınılmalıdır. </a:t>
            </a:r>
          </a:p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Siyah:</a:t>
            </a:r>
            <a:r>
              <a:rPr lang="tr-TR" dirty="0" smtClean="0"/>
              <a:t> Mali veriler sunmak için kullanılabilir. 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Mavi:</a:t>
            </a:r>
            <a:r>
              <a:rPr lang="tr-TR" dirty="0" smtClean="0"/>
              <a:t> Sakinlik, güvenirlik simgesidir. Çok popüler bir zemin rengidir.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3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7720" y="333375"/>
            <a:ext cx="8564760" cy="1066800"/>
          </a:xfrm>
        </p:spPr>
        <p:txBody>
          <a:bodyPr/>
          <a:lstStyle/>
          <a:p>
            <a:r>
              <a:rPr lang="tr-TR" b="1" dirty="0" smtClean="0"/>
              <a:t>Başlıca Renkler ve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92D050"/>
                </a:solidFill>
              </a:rPr>
              <a:t>Yeşil:</a:t>
            </a:r>
            <a:r>
              <a:rPr lang="tr-TR" dirty="0" smtClean="0"/>
              <a:t> Geri besleme(Feedback) isteniyorsa kullanılabilir.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Kırmızı:</a:t>
            </a:r>
            <a:r>
              <a:rPr lang="tr-TR" dirty="0" smtClean="0"/>
              <a:t> Bir grubu motive etmek için kullanılabilir. Kırmızı ve yeşil bir arada kullanılmamalıdır (Renk Körleri). </a:t>
            </a:r>
          </a:p>
          <a:p>
            <a:r>
              <a:rPr lang="tr-TR" dirty="0" smtClean="0">
                <a:solidFill>
                  <a:srgbClr val="9900FF"/>
                </a:solidFill>
              </a:rPr>
              <a:t>Mor:</a:t>
            </a:r>
            <a:r>
              <a:rPr lang="tr-TR" dirty="0" smtClean="0"/>
              <a:t> Bilgelik, lüks ve gücün simgesidir. Ancak, ekranda gözü oldukça fazla yorar.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3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7720" y="333375"/>
            <a:ext cx="8564760" cy="1066800"/>
          </a:xfrm>
        </p:spPr>
        <p:txBody>
          <a:bodyPr/>
          <a:lstStyle/>
          <a:p>
            <a:r>
              <a:rPr lang="tr-TR" b="1" dirty="0" smtClean="0"/>
              <a:t>Başlıca Renkler ve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C6600"/>
                </a:solidFill>
              </a:rPr>
              <a:t>Kahverengi:</a:t>
            </a:r>
            <a:r>
              <a:rPr lang="tr-TR" dirty="0" smtClean="0"/>
              <a:t> İnsanın hareketlerini hızlandırır. 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Sarı:</a:t>
            </a:r>
            <a:r>
              <a:rPr lang="tr-TR" dirty="0" smtClean="0"/>
              <a:t> İyimserliği temsil eder. Geçiciliğin ve dikkat çekiciliğin sembolüdür.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30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Brifing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Brifing, bir konuda özet olarak verilen bilgi ya da açıklamadır. </a:t>
            </a:r>
          </a:p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Brifing ile; </a:t>
            </a:r>
          </a:p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belli bir konuda bilgi vermek, </a:t>
            </a:r>
          </a:p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durum hakkında bilgilendirmek </a:t>
            </a:r>
          </a:p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ve son bilinen durumdan bu yana gelişmeleri özetleyerek güncel bilgiyi sağlamak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92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Brifing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Ülkemizde kamu kurum ve kuruluşlarında brifingler hazırlanır ve gerektiğinde sunulur.</a:t>
            </a:r>
          </a:p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Brifingler içerdikleri bilgilerin genişliği çerçevesinde 60 dakikalık, 30 dakikalık ve 15 dakikalık biçiminde </a:t>
            </a:r>
            <a:r>
              <a:rPr kumimoji="0" lang="tr-TR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hazırlanırlar.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3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E8EDF2"/>
                </a:solidFill>
              </a:rPr>
              <a:t>Brifing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Brifingler bir </a:t>
            </a:r>
            <a:r>
              <a:rPr kumimoji="0" lang="tr-TR" dirty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araştırmaya</a:t>
            </a: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dayanmak zorundadır. </a:t>
            </a:r>
          </a:p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Değişik kaynaklardan bilgiler toplanır. </a:t>
            </a:r>
          </a:p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Doğruluk ve güvenilirlikleri gözden geçirilir. Bu bilgiler belli bir biçimde, belirli başlıklar altında </a:t>
            </a:r>
            <a:r>
              <a:rPr kumimoji="0" lang="tr-TR" dirty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rapor</a:t>
            </a: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haline getirilir. </a:t>
            </a:r>
          </a:p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Bu rapordan </a:t>
            </a:r>
            <a:r>
              <a:rPr kumimoji="0" lang="tr-TR" dirty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sunum</a:t>
            </a: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hazırlanır</a:t>
            </a:r>
            <a:r>
              <a:rPr kumimoji="0" lang="tr-TR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.</a:t>
            </a:r>
            <a:endParaRPr kumimoji="0" lang="en-US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0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Notu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>
              <a:spcBef>
                <a:spcPts val="600"/>
              </a:spcBef>
              <a:spcAft>
                <a:spcPts val="0"/>
              </a:spcAft>
            </a:pPr>
            <a:r>
              <a:rPr lang="tr-TR" dirty="0" smtClean="0">
                <a:latin typeface="Verdana"/>
                <a:ea typeface="Times New Roman"/>
              </a:rPr>
              <a:t>Bir </a:t>
            </a:r>
            <a:r>
              <a:rPr lang="tr-TR" dirty="0">
                <a:latin typeface="Verdana"/>
                <a:ea typeface="Times New Roman"/>
              </a:rPr>
              <a:t>olay, bir konu ya da bir toplantı hakkında üst makamların/amirlerin bilgilendirilmesi amacıyla belli bir formatta hazırlanan kısa bir bilgilendirici nottur. </a:t>
            </a:r>
            <a:endParaRPr lang="tr-TR" sz="36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8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Mohaç</a:t>
            </a:r>
            <a:r>
              <a:rPr lang="tr-TR" dirty="0" smtClean="0"/>
              <a:t> Meydan Savaşı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Savaşta kahramanlık elbette önemli bir faktördür. Macar piyadelerine de hiç kimse kahraman değildir diyemez; Macarların zırhlı süvari birliklerine de Avrupa orduları tarafından gıpta ile bakılıyordu. Ama bunlar üstün teknik karşısında fazla bir önem ifade </a:t>
            </a:r>
            <a:r>
              <a:rPr lang="tr-TR" dirty="0" smtClean="0"/>
              <a:t>etmedi.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71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tr-TR" sz="3200" b="1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BİLGİ NOTU FORMATI</a:t>
            </a:r>
            <a:endParaRPr lang="tr-TR" sz="32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000" b="1" dirty="0" smtClean="0">
                <a:latin typeface="Calibri"/>
                <a:ea typeface="Calibri"/>
                <a:cs typeface="Times New Roman"/>
              </a:rPr>
              <a:t>1-HAZIRLAYAN </a:t>
            </a:r>
            <a:r>
              <a:rPr lang="tr-TR" sz="2000" b="1" dirty="0">
                <a:latin typeface="Calibri"/>
                <a:ea typeface="Calibri"/>
                <a:cs typeface="Times New Roman"/>
              </a:rPr>
              <a:t>BİRİM </a:t>
            </a:r>
            <a:r>
              <a:rPr lang="tr-TR" sz="2000" b="1" dirty="0" smtClean="0">
                <a:latin typeface="Calibri"/>
                <a:ea typeface="Calibri"/>
                <a:cs typeface="Times New Roman"/>
              </a:rPr>
              <a:t>:</a:t>
            </a:r>
            <a:r>
              <a:rPr lang="tr-TR" sz="20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000" b="1" dirty="0" smtClean="0">
                <a:latin typeface="Calibri"/>
                <a:ea typeface="Calibri"/>
                <a:cs typeface="Times New Roman"/>
              </a:rPr>
              <a:t>2-HAZIRLAYAN </a:t>
            </a:r>
            <a:r>
              <a:rPr lang="tr-TR" sz="2000" b="1" dirty="0">
                <a:latin typeface="Calibri"/>
                <a:ea typeface="Calibri"/>
                <a:cs typeface="Times New Roman"/>
              </a:rPr>
              <a:t>YÖNETİCİ </a:t>
            </a:r>
            <a:r>
              <a:rPr lang="tr-TR" sz="2000" b="1" dirty="0" smtClean="0">
                <a:latin typeface="Calibri"/>
                <a:ea typeface="Calibri"/>
                <a:cs typeface="Times New Roman"/>
              </a:rPr>
              <a:t>:</a:t>
            </a:r>
            <a:r>
              <a:rPr lang="tr-TR" sz="20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000" b="1" dirty="0" smtClean="0">
                <a:latin typeface="Calibri"/>
                <a:ea typeface="Calibri"/>
                <a:cs typeface="Times New Roman"/>
              </a:rPr>
              <a:t>3-HAZIRLANMA </a:t>
            </a:r>
            <a:r>
              <a:rPr lang="tr-TR" sz="2000" b="1" dirty="0">
                <a:latin typeface="Calibri"/>
                <a:ea typeface="Calibri"/>
                <a:cs typeface="Times New Roman"/>
              </a:rPr>
              <a:t>TARİHİ </a:t>
            </a:r>
            <a:r>
              <a:rPr lang="tr-TR" sz="2000" b="1" dirty="0" smtClean="0">
                <a:latin typeface="Calibri"/>
                <a:ea typeface="Calibri"/>
                <a:cs typeface="Times New Roman"/>
              </a:rPr>
              <a:t>:</a:t>
            </a:r>
            <a:r>
              <a:rPr lang="tr-TR" sz="20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000" b="1" dirty="0" smtClean="0">
                <a:latin typeface="Calibri"/>
                <a:ea typeface="Calibri"/>
                <a:cs typeface="Times New Roman"/>
              </a:rPr>
              <a:t>4-SUNULACAK </a:t>
            </a:r>
            <a:r>
              <a:rPr lang="tr-TR" sz="2000" b="1" dirty="0">
                <a:latin typeface="Calibri"/>
                <a:ea typeface="Calibri"/>
                <a:cs typeface="Times New Roman"/>
              </a:rPr>
              <a:t>MAKAM / KİŞİ </a:t>
            </a:r>
            <a:r>
              <a:rPr lang="tr-TR" sz="2000" b="1" dirty="0" smtClean="0">
                <a:latin typeface="Calibri"/>
                <a:ea typeface="Calibri"/>
                <a:cs typeface="Times New Roman"/>
              </a:rPr>
              <a:t>:</a:t>
            </a:r>
            <a:r>
              <a:rPr lang="tr-TR" sz="20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000" b="1" dirty="0" smtClean="0">
                <a:latin typeface="Calibri"/>
                <a:ea typeface="Calibri"/>
                <a:cs typeface="Times New Roman"/>
              </a:rPr>
              <a:t>5-KONU </a:t>
            </a:r>
            <a:r>
              <a:rPr lang="tr-TR" sz="2000" b="1" dirty="0">
                <a:latin typeface="Calibri"/>
                <a:ea typeface="Calibri"/>
                <a:cs typeface="Times New Roman"/>
              </a:rPr>
              <a:t>:</a:t>
            </a:r>
            <a:endParaRPr lang="tr-TR" sz="20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000" b="1" dirty="0" smtClean="0">
                <a:latin typeface="Calibri"/>
                <a:ea typeface="Calibri"/>
                <a:cs typeface="Times New Roman"/>
              </a:rPr>
              <a:t>6-BİLGİLER :</a:t>
            </a:r>
            <a:endParaRPr lang="tr-TR" sz="20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000" b="1" dirty="0" smtClean="0">
                <a:latin typeface="Calibri"/>
                <a:ea typeface="Calibri"/>
                <a:cs typeface="Times New Roman"/>
              </a:rPr>
              <a:t>7-ALINAN </a:t>
            </a:r>
            <a:r>
              <a:rPr lang="tr-TR" sz="2000" b="1" dirty="0">
                <a:latin typeface="Calibri"/>
                <a:ea typeface="Calibri"/>
                <a:cs typeface="Times New Roman"/>
              </a:rPr>
              <a:t>TEDBİRLER </a:t>
            </a:r>
            <a:r>
              <a:rPr lang="tr-TR" sz="2000" b="1" dirty="0" smtClean="0">
                <a:latin typeface="Calibri"/>
                <a:ea typeface="Calibri"/>
                <a:cs typeface="Times New Roman"/>
              </a:rPr>
              <a:t>:</a:t>
            </a:r>
            <a:endParaRPr lang="tr-TR" sz="20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000" b="1" dirty="0" smtClean="0">
                <a:latin typeface="Calibri"/>
                <a:ea typeface="Calibri"/>
                <a:cs typeface="Times New Roman"/>
              </a:rPr>
              <a:t>8-ALINMASI </a:t>
            </a:r>
            <a:r>
              <a:rPr lang="tr-TR" sz="2000" b="1" dirty="0">
                <a:latin typeface="Calibri"/>
                <a:ea typeface="Calibri"/>
                <a:cs typeface="Times New Roman"/>
              </a:rPr>
              <a:t>GEREKEN TEDBİRLER </a:t>
            </a:r>
            <a:r>
              <a:rPr lang="tr-TR" sz="2000" b="1" dirty="0" smtClean="0">
                <a:latin typeface="Calibri"/>
                <a:ea typeface="Calibri"/>
                <a:cs typeface="Times New Roman"/>
              </a:rPr>
              <a:t>:</a:t>
            </a:r>
            <a:endParaRPr lang="tr-TR" sz="2000" dirty="0" smtClean="0">
              <a:latin typeface="Calibri"/>
              <a:ea typeface="Calibri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000" b="1" dirty="0" smtClean="0">
                <a:latin typeface="Calibri"/>
                <a:ea typeface="Calibri"/>
                <a:cs typeface="Times New Roman"/>
              </a:rPr>
              <a:t>9-GENEL </a:t>
            </a:r>
            <a:r>
              <a:rPr lang="tr-TR" sz="2000" b="1" dirty="0">
                <a:latin typeface="Calibri"/>
                <a:ea typeface="Calibri"/>
                <a:cs typeface="Times New Roman"/>
              </a:rPr>
              <a:t>DEĞERLENDİRME :</a:t>
            </a:r>
            <a:endParaRPr lang="tr-TR" sz="20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09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Araştırma yapmak, rapor hazırlamak ve sunmak amaçları doğrultusunda faaliyet gösteren kurumların başarılı olmalarında hayati öneme sahip etkinlikler olarak öne çıkarlar. </a:t>
            </a:r>
          </a:p>
        </p:txBody>
      </p:sp>
    </p:spTree>
    <p:extLst>
      <p:ext uri="{BB962C8B-B14F-4D97-AF65-F5344CB8AC3E}">
        <p14:creationId xmlns:p14="http://schemas.microsoft.com/office/powerpoint/2010/main" val="5660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Araştırma, rapor ve sunum birbirleri ile yakından ilişkili ve birbirlerini destekleyen aşamalardır. </a:t>
            </a:r>
          </a:p>
          <a:p>
            <a:pPr lvl="0" eaLnBrk="0" hangingPunct="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kumimoji="0" lang="tr-TR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Brifing/bilgi notu hazırlama </a:t>
            </a:r>
            <a:r>
              <a:rPr kumimoji="0" lang="tr-TR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ve sunma etkinlikleri de, bu aşamalar bağlamında ele alınmalıdır.</a:t>
            </a:r>
            <a:r>
              <a:rPr kumimoji="0" lang="en-US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</a:t>
            </a:r>
            <a:endParaRPr kumimoji="0" lang="tr-TR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545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Rapor ve sunum gibi etkinliklerin başarısı, iyi planlanmış ve iyi yürütülmüş bir araştırmaya dayanmaları ile doğru orantılıdır.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386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971256"/>
            <a:ext cx="7723188" cy="762000"/>
          </a:xfrm>
        </p:spPr>
        <p:txBody>
          <a:bodyPr/>
          <a:lstStyle/>
          <a:p>
            <a:r>
              <a:rPr lang="tr-TR" sz="4000" dirty="0" smtClean="0"/>
              <a:t>Sunu sona erdi.</a:t>
            </a:r>
            <a:endParaRPr lang="tr-TR" sz="4000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695082"/>
            <a:ext cx="7723188" cy="792162"/>
          </a:xfrm>
        </p:spPr>
        <p:txBody>
          <a:bodyPr/>
          <a:lstStyle/>
          <a:p>
            <a:r>
              <a:rPr lang="tr-TR" dirty="0" smtClean="0"/>
              <a:t>Dr. Selim ÇAPAR – selim.capar@icisleri.gov.tr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17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Çaldıran Savaşı (1514)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773238"/>
            <a:ext cx="9324528" cy="4751387"/>
          </a:xfrm>
        </p:spPr>
        <p:txBody>
          <a:bodyPr/>
          <a:lstStyle/>
          <a:p>
            <a:r>
              <a:rPr lang="tr-TR" dirty="0" err="1" smtClean="0"/>
              <a:t>Safevi</a:t>
            </a:r>
            <a:r>
              <a:rPr lang="tr-TR" dirty="0" smtClean="0"/>
              <a:t> Hükümdarı Şah İsmail ile Osmanlı Sultanı Yavuz Sultan Selim, başka bir deyişle iki büyük Türk Devleti karşı karşıya gelmiştir.</a:t>
            </a:r>
          </a:p>
          <a:p>
            <a:r>
              <a:rPr lang="tr-TR" dirty="0" smtClean="0"/>
              <a:t>İki hükümdar birbirleriyle yazışmış, Şah İsmail Türkçe, Yavuz Sultan Selim ise Farsça yazmıştır.</a:t>
            </a:r>
          </a:p>
          <a:p>
            <a:r>
              <a:rPr lang="tr-TR" dirty="0" smtClean="0"/>
              <a:t>İki ordu denk kuvvete sahipti (80-100 bin civarında).</a:t>
            </a:r>
          </a:p>
          <a:p>
            <a:r>
              <a:rPr lang="tr-TR" dirty="0" smtClean="0"/>
              <a:t>Top ve </a:t>
            </a:r>
            <a:r>
              <a:rPr lang="tr-TR" dirty="0" err="1" smtClean="0"/>
              <a:t>tüfenk</a:t>
            </a:r>
            <a:r>
              <a:rPr lang="tr-TR" dirty="0" smtClean="0"/>
              <a:t> (ateşli silah) kullanımı savaşın seyrini değiştirmiştir.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38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Fatih’in Hocası </a:t>
            </a:r>
            <a:r>
              <a:rPr lang="tr-TR" dirty="0" err="1" smtClean="0"/>
              <a:t>Akşemseddin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73238"/>
            <a:ext cx="8278688" cy="4751387"/>
          </a:xfrm>
        </p:spPr>
        <p:txBody>
          <a:bodyPr/>
          <a:lstStyle/>
          <a:p>
            <a:r>
              <a:rPr lang="tr-TR" dirty="0" smtClean="0"/>
              <a:t>İstanbul’un manevi fatihi olarak da anılır (1453).</a:t>
            </a:r>
          </a:p>
          <a:p>
            <a:r>
              <a:rPr lang="en-US" dirty="0" err="1"/>
              <a:t>Yurd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Kaçalin</a:t>
            </a:r>
            <a:r>
              <a:rPr lang="en-US" dirty="0"/>
              <a:t> (1994: 39)'in </a:t>
            </a:r>
            <a:r>
              <a:rPr lang="en-US" dirty="0" err="1"/>
              <a:t>aktardığı</a:t>
            </a:r>
            <a:r>
              <a:rPr lang="en-US" dirty="0"/>
              <a:t> Osman </a:t>
            </a:r>
            <a:r>
              <a:rPr lang="en-US" dirty="0" err="1"/>
              <a:t>Şevki</a:t>
            </a:r>
            <a:r>
              <a:rPr lang="en-US" dirty="0"/>
              <a:t> </a:t>
            </a:r>
            <a:r>
              <a:rPr lang="en-US" dirty="0" err="1"/>
              <a:t>Uludağ'ın</a:t>
            </a:r>
            <a:r>
              <a:rPr lang="en-US" dirty="0"/>
              <a:t> </a:t>
            </a:r>
            <a:r>
              <a:rPr lang="en-US" dirty="0" err="1"/>
              <a:t>ifadesine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 "</a:t>
            </a:r>
            <a:r>
              <a:rPr lang="en-US" dirty="0" err="1"/>
              <a:t>Akşemseddin'in</a:t>
            </a:r>
            <a:r>
              <a:rPr lang="en-US" dirty="0"/>
              <a:t> </a:t>
            </a:r>
            <a:r>
              <a:rPr lang="en-US" dirty="0" err="1"/>
              <a:t>tabâbete</a:t>
            </a:r>
            <a:r>
              <a:rPr lang="en-US" dirty="0"/>
              <a:t> </a:t>
            </a:r>
            <a:r>
              <a:rPr lang="en-US" dirty="0" err="1"/>
              <a:t>itdiği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birinci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, </a:t>
            </a:r>
            <a:r>
              <a:rPr lang="en-US" dirty="0" err="1"/>
              <a:t>şimdiki</a:t>
            </a:r>
            <a:r>
              <a:rPr lang="en-US" dirty="0"/>
              <a:t> </a:t>
            </a:r>
            <a:r>
              <a:rPr lang="en-US" dirty="0" err="1"/>
              <a:t>tabâbetin</a:t>
            </a:r>
            <a:r>
              <a:rPr lang="en-US" dirty="0"/>
              <a:t> </a:t>
            </a:r>
            <a:r>
              <a:rPr lang="en-US" dirty="0" err="1"/>
              <a:t>istinâd</a:t>
            </a:r>
            <a:r>
              <a:rPr lang="en-US" dirty="0"/>
              <a:t> </a:t>
            </a:r>
            <a:r>
              <a:rPr lang="en-US" dirty="0" err="1"/>
              <a:t>itdiği</a:t>
            </a:r>
            <a:r>
              <a:rPr lang="en-US" dirty="0"/>
              <a:t> </a:t>
            </a:r>
            <a:r>
              <a:rPr lang="en-US" dirty="0" err="1"/>
              <a:t>mikrob</a:t>
            </a:r>
            <a:r>
              <a:rPr lang="en-US" dirty="0"/>
              <a:t>, </a:t>
            </a:r>
            <a:r>
              <a:rPr lang="en-US" dirty="0" err="1"/>
              <a:t>sirâyet</a:t>
            </a:r>
            <a:r>
              <a:rPr lang="en-US" dirty="0"/>
              <a:t>, </a:t>
            </a:r>
            <a:r>
              <a:rPr lang="en-US" dirty="0" err="1"/>
              <a:t>verâset</a:t>
            </a:r>
            <a:r>
              <a:rPr lang="en-US" dirty="0"/>
              <a:t> </a:t>
            </a:r>
            <a:r>
              <a:rPr lang="en-US" dirty="0" err="1"/>
              <a:t>hakkındaki</a:t>
            </a:r>
            <a:r>
              <a:rPr lang="en-US" dirty="0"/>
              <a:t> </a:t>
            </a:r>
            <a:r>
              <a:rPr lang="en-US" dirty="0" err="1"/>
              <a:t>nazariyeleri</a:t>
            </a:r>
            <a:r>
              <a:rPr lang="en-US" dirty="0"/>
              <a:t>, </a:t>
            </a:r>
            <a:r>
              <a:rPr lang="en-US" dirty="0" err="1"/>
              <a:t>herkesten</a:t>
            </a:r>
            <a:r>
              <a:rPr lang="en-US" dirty="0"/>
              <a:t> </a:t>
            </a:r>
            <a:r>
              <a:rPr lang="en-US" dirty="0" err="1"/>
              <a:t>evvel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nâfiz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nazarla</a:t>
            </a:r>
            <a:r>
              <a:rPr lang="en-US" dirty="0"/>
              <a:t> </a:t>
            </a:r>
            <a:r>
              <a:rPr lang="en-US" dirty="0" err="1"/>
              <a:t>görmesi</a:t>
            </a:r>
            <a:r>
              <a:rPr lang="en-US" dirty="0"/>
              <a:t> </a:t>
            </a:r>
            <a:r>
              <a:rPr lang="en-US" dirty="0" err="1"/>
              <a:t>idi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39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Akşemseddin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Ancak, </a:t>
            </a:r>
            <a:r>
              <a:rPr lang="en-US" dirty="0" err="1"/>
              <a:t>Akşemseddin'den</a:t>
            </a:r>
            <a:r>
              <a:rPr lang="en-US" dirty="0"/>
              <a:t> 400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, </a:t>
            </a:r>
            <a:r>
              <a:rPr lang="en-US" dirty="0" err="1"/>
              <a:t>Fransız</a:t>
            </a:r>
            <a:r>
              <a:rPr lang="en-US" dirty="0"/>
              <a:t> </a:t>
            </a:r>
            <a:r>
              <a:rPr lang="en-US" dirty="0" err="1"/>
              <a:t>kimyacısı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biyoloji</a:t>
            </a:r>
            <a:r>
              <a:rPr lang="en-US" dirty="0"/>
              <a:t> </a:t>
            </a:r>
            <a:r>
              <a:rPr lang="en-US" dirty="0" err="1"/>
              <a:t>bilgini</a:t>
            </a:r>
            <a:r>
              <a:rPr lang="en-US" dirty="0"/>
              <a:t> Pasteur (1822-1895) </a:t>
            </a:r>
            <a:r>
              <a:rPr lang="en-US" dirty="0" err="1"/>
              <a:t>laboratuarında</a:t>
            </a:r>
            <a:r>
              <a:rPr lang="en-US" dirty="0"/>
              <a:t> </a:t>
            </a:r>
            <a:r>
              <a:rPr lang="en-US" dirty="0" err="1"/>
              <a:t>yaptığı</a:t>
            </a:r>
            <a:r>
              <a:rPr lang="en-US" dirty="0"/>
              <a:t> </a:t>
            </a:r>
            <a:r>
              <a:rPr lang="en-US" dirty="0" err="1"/>
              <a:t>deneylerle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sonuca</a:t>
            </a:r>
            <a:r>
              <a:rPr lang="en-US" dirty="0"/>
              <a:t> </a:t>
            </a:r>
            <a:r>
              <a:rPr lang="en-US" dirty="0" err="1"/>
              <a:t>ulaşacak</a:t>
            </a:r>
            <a:r>
              <a:rPr lang="en-US" dirty="0"/>
              <a:t>, </a:t>
            </a:r>
            <a:r>
              <a:rPr lang="en-US" dirty="0" err="1"/>
              <a:t>mikrobun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sebebi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ilim</a:t>
            </a:r>
            <a:r>
              <a:rPr lang="en-US" dirty="0"/>
              <a:t> </a:t>
            </a:r>
            <a:r>
              <a:rPr lang="en-US" dirty="0" err="1"/>
              <a:t>dünyasına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ettirecekti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47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935385"/>
          </a:xfrm>
        </p:spPr>
        <p:txBody>
          <a:bodyPr/>
          <a:lstStyle/>
          <a:p>
            <a:r>
              <a:rPr lang="tr-TR" dirty="0" smtClean="0"/>
              <a:t>Bir Rasathane Hikayesi (1577)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08520" y="1556792"/>
            <a:ext cx="9433048" cy="4967833"/>
          </a:xfrm>
        </p:spPr>
        <p:txBody>
          <a:bodyPr/>
          <a:lstStyle/>
          <a:p>
            <a:r>
              <a:rPr lang="en-US" dirty="0" err="1"/>
              <a:t>Galata’da</a:t>
            </a:r>
            <a:r>
              <a:rPr lang="en-US" dirty="0"/>
              <a:t> 1577’de İslam </a:t>
            </a:r>
            <a:r>
              <a:rPr lang="en-US" dirty="0" err="1"/>
              <a:t>dünyasının</a:t>
            </a:r>
            <a:r>
              <a:rPr lang="en-US" dirty="0"/>
              <a:t> </a:t>
            </a:r>
            <a:r>
              <a:rPr lang="en-US" dirty="0" err="1"/>
              <a:t>döneminin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rasathanesi</a:t>
            </a:r>
            <a:r>
              <a:rPr lang="en-US" dirty="0"/>
              <a:t> </a:t>
            </a:r>
            <a:r>
              <a:rPr lang="en-US" dirty="0" err="1"/>
              <a:t>kurulur</a:t>
            </a:r>
            <a:r>
              <a:rPr lang="en-US" dirty="0"/>
              <a:t>. </a:t>
            </a:r>
            <a:r>
              <a:rPr lang="en-US" dirty="0" err="1"/>
              <a:t>Sultanın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astronomu</a:t>
            </a:r>
            <a:r>
              <a:rPr lang="en-US" dirty="0"/>
              <a:t> </a:t>
            </a:r>
            <a:r>
              <a:rPr lang="en-US" dirty="0" err="1"/>
              <a:t>Takiyyüddin</a:t>
            </a:r>
            <a:r>
              <a:rPr lang="en-US" dirty="0"/>
              <a:t> Mehmed </a:t>
            </a:r>
            <a:r>
              <a:rPr lang="en-US" dirty="0" err="1"/>
              <a:t>kurmuştur</a:t>
            </a:r>
            <a:r>
              <a:rPr lang="en-US" dirty="0"/>
              <a:t>. </a:t>
            </a:r>
            <a:r>
              <a:rPr lang="en-US" dirty="0" err="1"/>
              <a:t>Rasathane</a:t>
            </a:r>
            <a:r>
              <a:rPr lang="en-US" dirty="0"/>
              <a:t> o </a:t>
            </a:r>
            <a:r>
              <a:rPr lang="en-US" dirty="0" err="1"/>
              <a:t>zamanlar</a:t>
            </a:r>
            <a:r>
              <a:rPr lang="en-US" dirty="0"/>
              <a:t> </a:t>
            </a:r>
            <a:r>
              <a:rPr lang="en-US" dirty="0" err="1"/>
              <a:t>Avrupa'daki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modern </a:t>
            </a:r>
            <a:r>
              <a:rPr lang="en-US" dirty="0" err="1"/>
              <a:t>rasathane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Tycho</a:t>
            </a:r>
            <a:r>
              <a:rPr lang="en-US" dirty="0"/>
              <a:t> </a:t>
            </a:r>
            <a:r>
              <a:rPr lang="en-US" dirty="0" err="1"/>
              <a:t>Brahe’ninkine</a:t>
            </a:r>
            <a:r>
              <a:rPr lang="en-US" dirty="0"/>
              <a:t>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idi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“</a:t>
            </a:r>
            <a:r>
              <a:rPr lang="en-US" dirty="0" err="1"/>
              <a:t>Şeyhülislam</a:t>
            </a:r>
            <a:r>
              <a:rPr lang="en-US" dirty="0"/>
              <a:t>, sultana </a:t>
            </a:r>
            <a:r>
              <a:rPr lang="en-US" dirty="0" err="1"/>
              <a:t>veba</a:t>
            </a:r>
            <a:r>
              <a:rPr lang="en-US" dirty="0"/>
              <a:t> </a:t>
            </a:r>
            <a:r>
              <a:rPr lang="en-US" dirty="0" err="1"/>
              <a:t>salgınının</a:t>
            </a:r>
            <a:r>
              <a:rPr lang="en-US" dirty="0"/>
              <a:t> </a:t>
            </a:r>
            <a:r>
              <a:rPr lang="en-US" dirty="0" err="1"/>
              <a:t>Tanrı’nın</a:t>
            </a:r>
            <a:r>
              <a:rPr lang="en-US" dirty="0"/>
              <a:t> </a:t>
            </a:r>
            <a:r>
              <a:rPr lang="en-US" dirty="0" err="1"/>
              <a:t>gizlerine</a:t>
            </a:r>
            <a:r>
              <a:rPr lang="en-US" dirty="0"/>
              <a:t> </a:t>
            </a:r>
            <a:r>
              <a:rPr lang="en-US" dirty="0" err="1"/>
              <a:t>nüfuz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cüretkâr</a:t>
            </a:r>
            <a:r>
              <a:rPr lang="en-US" dirty="0"/>
              <a:t> </a:t>
            </a:r>
            <a:r>
              <a:rPr lang="en-US" dirty="0" err="1"/>
              <a:t>çabaların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anlamına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âriza</a:t>
            </a:r>
            <a:r>
              <a:rPr lang="en-US" dirty="0"/>
              <a:t> </a:t>
            </a:r>
            <a:r>
              <a:rPr lang="en-US" dirty="0" err="1"/>
              <a:t>verdi</a:t>
            </a:r>
            <a:r>
              <a:rPr lang="en-US" dirty="0"/>
              <a:t>. </a:t>
            </a:r>
            <a:r>
              <a:rPr lang="en-US" dirty="0" err="1"/>
              <a:t>Rasathane</a:t>
            </a:r>
            <a:r>
              <a:rPr lang="en-US" dirty="0"/>
              <a:t>, 1580’de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yeniçeri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yerle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edildi</a:t>
            </a:r>
            <a:r>
              <a:rPr lang="en-US" dirty="0"/>
              <a:t>” (</a:t>
            </a:r>
            <a:r>
              <a:rPr lang="en-US" dirty="0" err="1"/>
              <a:t>İnalcık</a:t>
            </a:r>
            <a:r>
              <a:rPr lang="en-US" dirty="0"/>
              <a:t>, 2016: 150).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01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layan yap-boz parçaları tasarım şablonu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Ofis Teması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Parlayan yap-boz parçaları tasarım şablonu</Template>
  <TotalTime>152</TotalTime>
  <Words>1634</Words>
  <Application>Microsoft Office PowerPoint</Application>
  <PresentationFormat>Ekran Gösterisi (4:3)</PresentationFormat>
  <Paragraphs>234</Paragraphs>
  <Slides>54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2" baseType="lpstr">
      <vt:lpstr>ＭＳ Ｐゴシック</vt:lpstr>
      <vt:lpstr>Arial</vt:lpstr>
      <vt:lpstr>Calibri</vt:lpstr>
      <vt:lpstr>Tahoma</vt:lpstr>
      <vt:lpstr>Times New Roman</vt:lpstr>
      <vt:lpstr>Verdana</vt:lpstr>
      <vt:lpstr>Wingdings</vt:lpstr>
      <vt:lpstr>Parlayan yap-boz parçaları tasarım şablonu</vt:lpstr>
      <vt:lpstr>RAPOR VE SUNMA TEKNİKLERİ</vt:lpstr>
      <vt:lpstr>Sunum Planı</vt:lpstr>
      <vt:lpstr>Mohaç Meydan Savaşı (1526)</vt:lpstr>
      <vt:lpstr>Mohaç Meydan Savaşı</vt:lpstr>
      <vt:lpstr>Mohaç Meydan Savaşı</vt:lpstr>
      <vt:lpstr>Çaldıran Savaşı (1514)</vt:lpstr>
      <vt:lpstr>Fatih’in Hocası Akşemseddin</vt:lpstr>
      <vt:lpstr>Akşemseddin</vt:lpstr>
      <vt:lpstr>Bir Rasathane Hikayesi (1577)</vt:lpstr>
      <vt:lpstr>İlmi Karşılaştırma (1500)</vt:lpstr>
      <vt:lpstr>İlmi Karşılaştırma (1989)</vt:lpstr>
      <vt:lpstr>Giriş</vt:lpstr>
      <vt:lpstr>Giriş</vt:lpstr>
      <vt:lpstr>Giriş</vt:lpstr>
      <vt:lpstr>Araştırma</vt:lpstr>
      <vt:lpstr>Araştırma Türleri</vt:lpstr>
      <vt:lpstr>Araştırma Türleri</vt:lpstr>
      <vt:lpstr>Araştırma Türleri</vt:lpstr>
      <vt:lpstr>PowerPoint Sunusu</vt:lpstr>
      <vt:lpstr>Amacına Göre Araştırmalar</vt:lpstr>
      <vt:lpstr>Araştırma Tasarımı: Proje Önerisi</vt:lpstr>
      <vt:lpstr>Proje Önerisi</vt:lpstr>
      <vt:lpstr>Rapor Hazırlama</vt:lpstr>
      <vt:lpstr>Rapor Hazırlama</vt:lpstr>
      <vt:lpstr>Rapor Hazırlama</vt:lpstr>
      <vt:lpstr>İlkeler (1)</vt:lpstr>
      <vt:lpstr>PowerPoint Sunusu</vt:lpstr>
      <vt:lpstr>İlkeler (2)</vt:lpstr>
      <vt:lpstr>İyi Bir Rapor İçin (1)</vt:lpstr>
      <vt:lpstr>İyi Bir Rapor İçin (2)</vt:lpstr>
      <vt:lpstr>İyi Bir Rapor İçin (3)</vt:lpstr>
      <vt:lpstr>4483 Sayılı Kanuna Göre  Rapor Biçimi</vt:lpstr>
      <vt:lpstr>PowerPoint Sunusu</vt:lpstr>
      <vt:lpstr>Staj Raporu</vt:lpstr>
      <vt:lpstr>Yönetici Özeti</vt:lpstr>
      <vt:lpstr>Sunum</vt:lpstr>
      <vt:lpstr>Kaliteyi Düşüren Etkenler</vt:lpstr>
      <vt:lpstr>Dikkat Edilmesi Gerekenler</vt:lpstr>
      <vt:lpstr>Sunum</vt:lpstr>
      <vt:lpstr>PowerPoint Sunusu</vt:lpstr>
      <vt:lpstr>Sunum</vt:lpstr>
      <vt:lpstr>Sunumlarda Renk Kullanımı</vt:lpstr>
      <vt:lpstr>Başlıca Renkler ve Özellikleri</vt:lpstr>
      <vt:lpstr>Başlıca Renkler ve Özellikleri</vt:lpstr>
      <vt:lpstr>Başlıca Renkler ve Özellikleri</vt:lpstr>
      <vt:lpstr>Brifing</vt:lpstr>
      <vt:lpstr>Brifing</vt:lpstr>
      <vt:lpstr>Brifing</vt:lpstr>
      <vt:lpstr>Bilgi Notu</vt:lpstr>
      <vt:lpstr>BİLGİ NOTU FORMATI</vt:lpstr>
      <vt:lpstr>Sonuç</vt:lpstr>
      <vt:lpstr>Sonuç</vt:lpstr>
      <vt:lpstr>Sonuç</vt:lpstr>
      <vt:lpstr>Sunu sona erdi.</vt:lpstr>
    </vt:vector>
  </TitlesOfParts>
  <Manager/>
  <Company>AREM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 VE SUNMA TEKNİKLERİ</dc:title>
  <dc:subject/>
  <dc:creator>Birhan</dc:creator>
  <cp:keywords/>
  <dc:description/>
  <cp:lastModifiedBy>selim.capar</cp:lastModifiedBy>
  <cp:revision>34</cp:revision>
  <dcterms:created xsi:type="dcterms:W3CDTF">2012-01-10T14:05:16Z</dcterms:created>
  <dcterms:modified xsi:type="dcterms:W3CDTF">2017-04-23T14:43:58Z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TC011407991055</vt:lpwstr>
  </property>
</Properties>
</file>