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5"/>
  </p:notesMasterIdLst>
  <p:sldIdLst>
    <p:sldId id="287" r:id="rId2"/>
    <p:sldId id="283" r:id="rId3"/>
    <p:sldId id="284" r:id="rId4"/>
    <p:sldId id="257" r:id="rId5"/>
    <p:sldId id="258" r:id="rId6"/>
    <p:sldId id="276" r:id="rId7"/>
    <p:sldId id="277" r:id="rId8"/>
    <p:sldId id="278" r:id="rId9"/>
    <p:sldId id="279" r:id="rId10"/>
    <p:sldId id="280" r:id="rId11"/>
    <p:sldId id="281" r:id="rId12"/>
    <p:sldId id="260" r:id="rId13"/>
    <p:sldId id="261" r:id="rId14"/>
    <p:sldId id="262" r:id="rId15"/>
    <p:sldId id="263" r:id="rId16"/>
    <p:sldId id="264" r:id="rId17"/>
    <p:sldId id="265" r:id="rId18"/>
    <p:sldId id="266" r:id="rId19"/>
    <p:sldId id="259" r:id="rId20"/>
    <p:sldId id="273" r:id="rId21"/>
    <p:sldId id="271" r:id="rId22"/>
    <p:sldId id="285" r:id="rId23"/>
    <p:sldId id="286" r:id="rId2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8A840B-42FA-42EA-A6D4-4227DB1D5068}" type="datetimeFigureOut">
              <a:rPr lang="tr-TR" smtClean="0"/>
              <a:t>11.10.2016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94A19B-CCA9-4D75-9929-57BE6DAF7E98}" type="slidenum">
              <a:rPr lang="tr-TR" smtClean="0"/>
              <a:t>‹#›</a:t>
            </a:fld>
            <a:endParaRPr lang="tr-TR"/>
          </a:p>
        </p:txBody>
      </p:sp>
    </p:spTree>
    <p:extLst>
      <p:ext uri="{BB962C8B-B14F-4D97-AF65-F5344CB8AC3E}">
        <p14:creationId xmlns:p14="http://schemas.microsoft.com/office/powerpoint/2010/main" val="368985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894A19B-CCA9-4D75-9929-57BE6DAF7E98}" type="slidenum">
              <a:rPr lang="tr-TR" smtClean="0"/>
              <a:t>14</a:t>
            </a:fld>
            <a:endParaRPr lang="tr-TR"/>
          </a:p>
        </p:txBody>
      </p:sp>
    </p:spTree>
    <p:extLst>
      <p:ext uri="{BB962C8B-B14F-4D97-AF65-F5344CB8AC3E}">
        <p14:creationId xmlns:p14="http://schemas.microsoft.com/office/powerpoint/2010/main" val="773389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11.10.2016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11.10.2016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11.10.2016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11.10.2016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7" name="Title 6"/>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11.10.2016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t>11.10.2016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9" name="Content Placeholder 8"/>
          <p:cNvSpPr>
            <a:spLocks noGrp="1"/>
          </p:cNvSpPr>
          <p:nvPr>
            <p:ph sz="quarter" idx="13"/>
          </p:nvPr>
        </p:nvSpPr>
        <p:spPr>
          <a:xfrm>
            <a:off x="676655"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t>11.10.2016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t>11.10.2016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A23720DD-5B6D-40BF-8493-A6B52D484E6B}" type="datetimeFigureOut">
              <a:rPr lang="tr-TR" smtClean="0"/>
              <a:t>11.10.2016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t>11.10.2016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11.10.2016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23720DD-5B6D-40BF-8493-A6B52D484E6B}" type="datetimeFigureOut">
              <a:rPr lang="tr-TR" smtClean="0"/>
              <a:t>11.10.2016</a:t>
            </a:fld>
            <a:endParaRPr lang="tr-T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tr-T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302176B-0E47-46AC-8F43-DAB4B8A37D06}" type="slidenum">
              <a:rPr lang="tr-TR" smtClean="0"/>
              <a:t>‹#›</a:t>
            </a:fld>
            <a:endParaRPr lang="tr-T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p\Desktop\112_\112_\112_bina_kolajB.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5282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8" y="2708920"/>
            <a:ext cx="8378080" cy="3561259"/>
          </a:xfrm>
        </p:spPr>
        <p:txBody>
          <a:bodyPr/>
          <a:lstStyle/>
          <a:p>
            <a:pPr marL="0" lvl="0" indent="0">
              <a:buNone/>
            </a:pPr>
            <a:r>
              <a:rPr lang="tr-TR" dirty="0" smtClean="0"/>
              <a:t>5. MODEL (Acil Müdahale Merkezinden Bağımsız Çağrı Alıcılar)( ERO </a:t>
            </a:r>
            <a:r>
              <a:rPr lang="tr-TR" dirty="0" err="1" smtClean="0"/>
              <a:t>independent</a:t>
            </a:r>
            <a:r>
              <a:rPr lang="tr-TR" dirty="0" smtClean="0"/>
              <a:t> PSAP)</a:t>
            </a:r>
          </a:p>
          <a:p>
            <a:pPr marL="0" indent="0">
              <a:buNone/>
            </a:pPr>
            <a:endParaRPr lang="tr-TR" dirty="0"/>
          </a:p>
        </p:txBody>
      </p:sp>
      <p:sp>
        <p:nvSpPr>
          <p:cNvPr id="3" name="Başlık 2"/>
          <p:cNvSpPr>
            <a:spLocks noGrp="1"/>
          </p:cNvSpPr>
          <p:nvPr>
            <p:ph type="title"/>
          </p:nvPr>
        </p:nvSpPr>
        <p:spPr/>
        <p:txBody>
          <a:bodyPr/>
          <a:lstStyle/>
          <a:p>
            <a:r>
              <a:rPr lang="tr-TR" dirty="0"/>
              <a:t>112 MODELLERİ</a:t>
            </a:r>
            <a:endParaRPr lang="tr-TR" dirty="0"/>
          </a:p>
        </p:txBody>
      </p:sp>
      <p:pic>
        <p:nvPicPr>
          <p:cNvPr id="4" name="Resim 3" descr="C:\Users\YETER~1.EGR\AppData\Local\Temp\Rar$DIa0.189\7-1.jpg"/>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631248"/>
            <a:ext cx="7056784" cy="2494915"/>
          </a:xfrm>
          <a:prstGeom prst="rect">
            <a:avLst/>
          </a:prstGeom>
          <a:noFill/>
          <a:ln>
            <a:noFill/>
          </a:ln>
        </p:spPr>
      </p:pic>
    </p:spTree>
    <p:extLst>
      <p:ext uri="{BB962C8B-B14F-4D97-AF65-F5344CB8AC3E}">
        <p14:creationId xmlns:p14="http://schemas.microsoft.com/office/powerpoint/2010/main" val="12057381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8" y="2675467"/>
            <a:ext cx="8496943" cy="3450696"/>
          </a:xfrm>
        </p:spPr>
        <p:txBody>
          <a:bodyPr/>
          <a:lstStyle/>
          <a:p>
            <a:pPr marL="0" indent="0">
              <a:buNone/>
            </a:pPr>
            <a:r>
              <a:rPr lang="tr-TR" sz="1800" dirty="0"/>
              <a:t>BİRBİRİ İLE BAĞLANTILI ÇAĞRI ALICILAR (</a:t>
            </a:r>
            <a:r>
              <a:rPr lang="tr-TR" sz="1800" dirty="0" err="1"/>
              <a:t>Interconnected</a:t>
            </a:r>
            <a:r>
              <a:rPr lang="tr-TR" sz="1800" dirty="0"/>
              <a:t> </a:t>
            </a:r>
            <a:r>
              <a:rPr lang="tr-TR" sz="1800" dirty="0" err="1"/>
              <a:t>PSAPs</a:t>
            </a:r>
            <a:r>
              <a:rPr lang="tr-TR" sz="1800" dirty="0"/>
              <a:t>)</a:t>
            </a:r>
          </a:p>
          <a:p>
            <a:pPr marL="0" indent="0">
              <a:buNone/>
            </a:pPr>
            <a:r>
              <a:rPr lang="tr-TR" sz="1800" dirty="0"/>
              <a:t>Farklı bölgelerdeki çağrı alıcılar karşılıklı iletişim halindedir. Bir bölgedeki çağrı alıcılardan hiçbiri müsait değilse, çağrı diğer bölgelerden birindeki bir çağrı alıcıya düşer.</a:t>
            </a:r>
          </a:p>
          <a:p>
            <a:endParaRPr lang="tr-TR" dirty="0"/>
          </a:p>
        </p:txBody>
      </p:sp>
      <p:sp>
        <p:nvSpPr>
          <p:cNvPr id="3" name="Başlık 2"/>
          <p:cNvSpPr>
            <a:spLocks noGrp="1"/>
          </p:cNvSpPr>
          <p:nvPr>
            <p:ph type="title"/>
          </p:nvPr>
        </p:nvSpPr>
        <p:spPr/>
        <p:txBody>
          <a:bodyPr/>
          <a:lstStyle/>
          <a:p>
            <a:endParaRPr lang="tr-TR"/>
          </a:p>
        </p:txBody>
      </p:sp>
      <p:pic>
        <p:nvPicPr>
          <p:cNvPr id="4" name="Resim 3" descr="C:\Users\YETER~1.EGR\AppData\Local\Temp\Rar$DIa0.839\7-2.jpg"/>
          <p:cNvPicPr/>
          <p:nvPr/>
        </p:nvPicPr>
        <p:blipFill>
          <a:blip r:embed="rId2">
            <a:extLst>
              <a:ext uri="{28A0092B-C50C-407E-A947-70E740481C1C}">
                <a14:useLocalDpi xmlns:a14="http://schemas.microsoft.com/office/drawing/2010/main" val="0"/>
              </a:ext>
            </a:extLst>
          </a:blip>
          <a:srcRect/>
          <a:stretch>
            <a:fillRect/>
          </a:stretch>
        </p:blipFill>
        <p:spPr bwMode="auto">
          <a:xfrm>
            <a:off x="827584" y="3933056"/>
            <a:ext cx="7200800" cy="2592288"/>
          </a:xfrm>
          <a:prstGeom prst="rect">
            <a:avLst/>
          </a:prstGeom>
          <a:noFill/>
          <a:ln>
            <a:noFill/>
          </a:ln>
        </p:spPr>
      </p:pic>
    </p:spTree>
    <p:extLst>
      <p:ext uri="{BB962C8B-B14F-4D97-AF65-F5344CB8AC3E}">
        <p14:creationId xmlns:p14="http://schemas.microsoft.com/office/powerpoint/2010/main" val="16134176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86" name="2 Dikdörtgen"/>
          <p:cNvSpPr>
            <a:spLocks noChangeArrowheads="1"/>
          </p:cNvSpPr>
          <p:nvPr/>
        </p:nvSpPr>
        <p:spPr bwMode="auto">
          <a:xfrm>
            <a:off x="857250" y="6596063"/>
            <a:ext cx="43894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sz="1100">
                <a:cs typeface="Times New Roman" pitchFamily="18" charset="0"/>
              </a:rPr>
              <a:t>* * EENA’ nın Avrupa’da 112 organizasyon yapısı belgesinden alınmıştır.</a:t>
            </a:r>
          </a:p>
          <a:p>
            <a:endParaRPr lang="tr-TR" sz="1100">
              <a:cs typeface="Times New Roman" pitchFamily="18" charset="0"/>
            </a:endParaRPr>
          </a:p>
        </p:txBody>
      </p:sp>
      <p:graphicFrame>
        <p:nvGraphicFramePr>
          <p:cNvPr id="4" name="1 Tablo"/>
          <p:cNvGraphicFramePr>
            <a:graphicFrameLocks noGrp="1"/>
          </p:cNvGraphicFramePr>
          <p:nvPr>
            <p:extLst>
              <p:ext uri="{D42A27DB-BD31-4B8C-83A1-F6EECF244321}">
                <p14:modId xmlns:p14="http://schemas.microsoft.com/office/powerpoint/2010/main" val="107070702"/>
              </p:ext>
            </p:extLst>
          </p:nvPr>
        </p:nvGraphicFramePr>
        <p:xfrm>
          <a:off x="395536" y="1628800"/>
          <a:ext cx="8280921" cy="4794854"/>
        </p:xfrm>
        <a:graphic>
          <a:graphicData uri="http://schemas.openxmlformats.org/drawingml/2006/table">
            <a:tbl>
              <a:tblPr firstRow="1" bandRow="1">
                <a:tableStyleId>{5C22544A-7EE6-4342-B048-85BDC9FD1C3A}</a:tableStyleId>
              </a:tblPr>
              <a:tblGrid>
                <a:gridCol w="2760307"/>
                <a:gridCol w="2760307"/>
                <a:gridCol w="2760307"/>
              </a:tblGrid>
              <a:tr h="309529">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aseline="0" dirty="0" smtClean="0">
                          <a:latin typeface="Times New Roman" pitchFamily="18" charset="0"/>
                          <a:cs typeface="Times New Roman" pitchFamily="18" charset="0"/>
                        </a:rPr>
                        <a:t> </a:t>
                      </a:r>
                      <a:r>
                        <a:rPr lang="tr-TR" sz="1800" baseline="0" dirty="0" smtClean="0">
                          <a:latin typeface="Times New Roman" pitchFamily="18" charset="0"/>
                          <a:cs typeface="Times New Roman" pitchFamily="18" charset="0"/>
                        </a:rPr>
                        <a:t>ÜLKELERDE ACİL ÇAĞRI HİZMETİ UYGULAMALARI</a:t>
                      </a:r>
                      <a:endParaRPr lang="tr-TR" sz="1800" dirty="0" smtClean="0">
                        <a:latin typeface="Times New Roman" pitchFamily="18" charset="0"/>
                        <a:cs typeface="Times New Roman" pitchFamily="18" charset="0"/>
                      </a:endParaRPr>
                    </a:p>
                  </a:txBody>
                  <a:tcPr marL="91439" marR="91439" marT="45722" marB="45722"/>
                </a:tc>
                <a:tc hMerge="1">
                  <a:txBody>
                    <a:bodyPr/>
                    <a:lstStyle/>
                    <a:p>
                      <a:endParaRPr lang="tr-TR" dirty="0"/>
                    </a:p>
                  </a:txBody>
                  <a:tcPr/>
                </a:tc>
                <a:tc hMerge="1">
                  <a:txBody>
                    <a:bodyPr/>
                    <a:lstStyle/>
                    <a:p>
                      <a:endParaRPr lang="tr-TR" dirty="0"/>
                    </a:p>
                  </a:txBody>
                  <a:tcPr/>
                </a:tc>
              </a:tr>
              <a:tr h="438498">
                <a:tc>
                  <a:txBody>
                    <a:bodyPr/>
                    <a:lstStyle/>
                    <a:p>
                      <a:pPr algn="ctr"/>
                      <a:r>
                        <a:rPr lang="tr-TR" sz="1400" dirty="0" smtClean="0">
                          <a:latin typeface="Times New Roman" pitchFamily="18" charset="0"/>
                          <a:cs typeface="Times New Roman" pitchFamily="18" charset="0"/>
                        </a:rPr>
                        <a:t>ÜLKE </a:t>
                      </a:r>
                      <a:endParaRPr lang="tr-TR" sz="1400" dirty="0">
                        <a:latin typeface="Times New Roman" pitchFamily="18" charset="0"/>
                        <a:cs typeface="Times New Roman" pitchFamily="18" charset="0"/>
                      </a:endParaRPr>
                    </a:p>
                  </a:txBody>
                  <a:tcPr marL="91439" marR="91439" marT="45722" marB="45722"/>
                </a:tc>
                <a:tc>
                  <a:txBody>
                    <a:bodyPr/>
                    <a:lstStyle/>
                    <a:p>
                      <a:pPr algn="ctr"/>
                      <a:r>
                        <a:rPr lang="tr-TR" sz="1400" dirty="0" smtClean="0">
                          <a:latin typeface="Times New Roman" pitchFamily="18" charset="0"/>
                          <a:cs typeface="Times New Roman" pitchFamily="18" charset="0"/>
                        </a:rPr>
                        <a:t>MEVCUT ACİL ÇAĞRI NUMARALARI</a:t>
                      </a:r>
                      <a:endParaRPr lang="tr-TR" sz="1400" dirty="0">
                        <a:latin typeface="Times New Roman" pitchFamily="18" charset="0"/>
                        <a:cs typeface="Times New Roman" pitchFamily="18" charset="0"/>
                      </a:endParaRPr>
                    </a:p>
                  </a:txBody>
                  <a:tcPr marL="91439" marR="91439" marT="45722" marB="45722"/>
                </a:tc>
                <a:tc>
                  <a:txBody>
                    <a:bodyPr/>
                    <a:lstStyle/>
                    <a:p>
                      <a:pPr algn="ctr"/>
                      <a:r>
                        <a:rPr lang="tr-TR" sz="1400" dirty="0" smtClean="0">
                          <a:latin typeface="Times New Roman" pitchFamily="18" charset="0"/>
                          <a:cs typeface="Times New Roman" pitchFamily="18" charset="0"/>
                        </a:rPr>
                        <a:t>MEVCUT ORGANİZASYON YAPISI</a:t>
                      </a:r>
                      <a:endParaRPr lang="tr-TR" sz="1400" dirty="0">
                        <a:latin typeface="Times New Roman" pitchFamily="18" charset="0"/>
                        <a:cs typeface="Times New Roman" pitchFamily="18" charset="0"/>
                      </a:endParaRPr>
                    </a:p>
                  </a:txBody>
                  <a:tcPr marL="91439" marR="91439" marT="45722" marB="45722"/>
                </a:tc>
              </a:tr>
              <a:tr h="644848">
                <a:tc>
                  <a:txBody>
                    <a:bodyPr/>
                    <a:lstStyle/>
                    <a:p>
                      <a:r>
                        <a:rPr lang="tr-TR" sz="1800" dirty="0" smtClean="0">
                          <a:latin typeface="Times New Roman" pitchFamily="18" charset="0"/>
                          <a:cs typeface="Times New Roman" pitchFamily="18" charset="0"/>
                        </a:rPr>
                        <a:t>Arnavutluk</a:t>
                      </a:r>
                      <a:endParaRPr lang="tr-TR" sz="1800" dirty="0">
                        <a:latin typeface="Times New Roman" pitchFamily="18" charset="0"/>
                        <a:cs typeface="Times New Roman" pitchFamily="18" charset="0"/>
                      </a:endParaRPr>
                    </a:p>
                  </a:txBody>
                  <a:tcPr marL="91439" marR="91439" marT="45722" marB="45722"/>
                </a:tc>
                <a:tc>
                  <a:txBody>
                    <a:bodyPr/>
                    <a:lstStyle/>
                    <a:p>
                      <a:r>
                        <a:rPr lang="tr-TR" sz="1100" kern="1200" baseline="0" dirty="0" smtClean="0">
                          <a:solidFill>
                            <a:schemeClr val="dk1"/>
                          </a:solidFill>
                          <a:latin typeface="Times New Roman" pitchFamily="18" charset="0"/>
                          <a:ea typeface="+mn-ea"/>
                          <a:cs typeface="Times New Roman" pitchFamily="18" charset="0"/>
                        </a:rPr>
                        <a:t>126 Yol Polisi</a:t>
                      </a:r>
                    </a:p>
                    <a:p>
                      <a:r>
                        <a:rPr lang="en-US" sz="1100" kern="1200" baseline="0" dirty="0" smtClean="0">
                          <a:solidFill>
                            <a:schemeClr val="dk1"/>
                          </a:solidFill>
                          <a:latin typeface="Times New Roman" pitchFamily="18" charset="0"/>
                          <a:ea typeface="+mn-ea"/>
                          <a:cs typeface="Times New Roman" pitchFamily="18" charset="0"/>
                        </a:rPr>
                        <a:t>127 </a:t>
                      </a:r>
                      <a:r>
                        <a:rPr lang="tr-TR" sz="1100" kern="1200" baseline="0" dirty="0" smtClean="0">
                          <a:solidFill>
                            <a:schemeClr val="dk1"/>
                          </a:solidFill>
                          <a:latin typeface="Times New Roman" pitchFamily="18" charset="0"/>
                          <a:ea typeface="+mn-ea"/>
                          <a:cs typeface="Times New Roman" pitchFamily="18" charset="0"/>
                        </a:rPr>
                        <a:t>Ambulans</a:t>
                      </a:r>
                    </a:p>
                    <a:p>
                      <a:r>
                        <a:rPr lang="tr-TR" sz="1100" kern="1200" baseline="0" dirty="0" smtClean="0">
                          <a:solidFill>
                            <a:schemeClr val="dk1"/>
                          </a:solidFill>
                          <a:latin typeface="Times New Roman" pitchFamily="18" charset="0"/>
                          <a:ea typeface="+mn-ea"/>
                          <a:cs typeface="Times New Roman" pitchFamily="18" charset="0"/>
                        </a:rPr>
                        <a:t>128 İtfaiye</a:t>
                      </a:r>
                    </a:p>
                    <a:p>
                      <a:r>
                        <a:rPr lang="tr-TR" sz="1100" kern="1200" baseline="0" dirty="0" smtClean="0">
                          <a:solidFill>
                            <a:schemeClr val="dk1"/>
                          </a:solidFill>
                          <a:latin typeface="Times New Roman" pitchFamily="18" charset="0"/>
                          <a:ea typeface="+mn-ea"/>
                          <a:cs typeface="Times New Roman" pitchFamily="18" charset="0"/>
                        </a:rPr>
                        <a:t>129 Polis</a:t>
                      </a:r>
                      <a:endParaRPr lang="tr-TR" sz="1100" dirty="0">
                        <a:latin typeface="Times New Roman" pitchFamily="18" charset="0"/>
                        <a:cs typeface="Times New Roman" pitchFamily="18" charset="0"/>
                      </a:endParaRPr>
                    </a:p>
                  </a:txBody>
                  <a:tcPr marL="91439" marR="91439" marT="45722" marB="45722"/>
                </a:tc>
                <a:tc>
                  <a:txBody>
                    <a:bodyPr/>
                    <a:lstStyle/>
                    <a:p>
                      <a:pPr algn="l"/>
                      <a:r>
                        <a:rPr lang="tr-TR" sz="1100" dirty="0" smtClean="0">
                          <a:latin typeface="Times New Roman" pitchFamily="18" charset="0"/>
                          <a:cs typeface="Times New Roman" pitchFamily="18" charset="0"/>
                        </a:rPr>
                        <a:t>Tiran</a:t>
                      </a:r>
                      <a:r>
                        <a:rPr lang="tr-TR" sz="1100" baseline="0" dirty="0" smtClean="0">
                          <a:latin typeface="Times New Roman" pitchFamily="18" charset="0"/>
                          <a:cs typeface="Times New Roman" pitchFamily="18" charset="0"/>
                        </a:rPr>
                        <a:t> ‘da 112 Çağrıları karşılayan tek bir acil çağrı merkezi var. Ulusallaşmamış.</a:t>
                      </a:r>
                      <a:endParaRPr lang="tr-TR" sz="1100" dirty="0">
                        <a:latin typeface="Times New Roman" pitchFamily="18" charset="0"/>
                        <a:cs typeface="Times New Roman" pitchFamily="18" charset="0"/>
                      </a:endParaRPr>
                    </a:p>
                  </a:txBody>
                  <a:tcPr marL="91439" marR="91439" marT="45722" marB="45722"/>
                </a:tc>
              </a:tr>
              <a:tr h="1212311">
                <a:tc>
                  <a:txBody>
                    <a:bodyPr/>
                    <a:lstStyle/>
                    <a:p>
                      <a:r>
                        <a:rPr lang="tr-TR" sz="1800" dirty="0" smtClean="0">
                          <a:latin typeface="Times New Roman" pitchFamily="18" charset="0"/>
                          <a:cs typeface="Times New Roman" pitchFamily="18" charset="0"/>
                        </a:rPr>
                        <a:t>Avusturya</a:t>
                      </a:r>
                      <a:endParaRPr lang="tr-TR" sz="1800" dirty="0">
                        <a:latin typeface="Times New Roman" pitchFamily="18" charset="0"/>
                        <a:cs typeface="Times New Roman" pitchFamily="18" charset="0"/>
                      </a:endParaRPr>
                    </a:p>
                  </a:txBody>
                  <a:tcPr marL="91439" marR="91439" marT="45722" marB="45722"/>
                </a:tc>
                <a:tc>
                  <a:txBody>
                    <a:bodyPr/>
                    <a:lstStyle/>
                    <a:p>
                      <a:r>
                        <a:rPr lang="en-US" sz="1100" kern="1200" baseline="0" dirty="0" smtClean="0">
                          <a:solidFill>
                            <a:schemeClr val="dk1"/>
                          </a:solidFill>
                          <a:latin typeface="Times New Roman" pitchFamily="18" charset="0"/>
                          <a:ea typeface="+mn-ea"/>
                          <a:cs typeface="Times New Roman" pitchFamily="18" charset="0"/>
                        </a:rPr>
                        <a:t>122 </a:t>
                      </a:r>
                      <a:r>
                        <a:rPr lang="tr-TR" sz="1100" kern="1200" baseline="0" dirty="0" smtClean="0">
                          <a:solidFill>
                            <a:schemeClr val="dk1"/>
                          </a:solidFill>
                          <a:latin typeface="Times New Roman" pitchFamily="18" charset="0"/>
                          <a:ea typeface="+mn-ea"/>
                          <a:cs typeface="Times New Roman" pitchFamily="18" charset="0"/>
                        </a:rPr>
                        <a:t>İtfaiye</a:t>
                      </a:r>
                      <a:r>
                        <a:rPr lang="en-US" sz="1100" kern="1200" baseline="0" dirty="0" smtClean="0">
                          <a:solidFill>
                            <a:schemeClr val="dk1"/>
                          </a:solidFill>
                          <a:latin typeface="Times New Roman" pitchFamily="18" charset="0"/>
                          <a:ea typeface="+mn-ea"/>
                          <a:cs typeface="Times New Roman" pitchFamily="18" charset="0"/>
                        </a:rPr>
                        <a:t> </a:t>
                      </a:r>
                    </a:p>
                    <a:p>
                      <a:r>
                        <a:rPr lang="en-US" sz="1100" kern="1200" baseline="0" dirty="0" smtClean="0">
                          <a:solidFill>
                            <a:schemeClr val="dk1"/>
                          </a:solidFill>
                          <a:latin typeface="Times New Roman" pitchFamily="18" charset="0"/>
                          <a:ea typeface="+mn-ea"/>
                          <a:cs typeface="Times New Roman" pitchFamily="18" charset="0"/>
                        </a:rPr>
                        <a:t>128 </a:t>
                      </a:r>
                      <a:r>
                        <a:rPr lang="tr-TR" sz="1100" kern="1200" baseline="0" dirty="0" smtClean="0">
                          <a:solidFill>
                            <a:schemeClr val="dk1"/>
                          </a:solidFill>
                          <a:latin typeface="Times New Roman" pitchFamily="18" charset="0"/>
                          <a:ea typeface="+mn-ea"/>
                          <a:cs typeface="Times New Roman" pitchFamily="18" charset="0"/>
                        </a:rPr>
                        <a:t>Gaz Kaçağı</a:t>
                      </a:r>
                      <a:endParaRPr lang="en-US" sz="1100" kern="1200" baseline="0" dirty="0" smtClean="0">
                        <a:solidFill>
                          <a:schemeClr val="dk1"/>
                        </a:solidFill>
                        <a:latin typeface="Times New Roman" pitchFamily="18" charset="0"/>
                        <a:ea typeface="+mn-ea"/>
                        <a:cs typeface="Times New Roman" pitchFamily="18" charset="0"/>
                      </a:endParaRPr>
                    </a:p>
                    <a:p>
                      <a:r>
                        <a:rPr lang="en-US" sz="1100" kern="1200" baseline="0" dirty="0" smtClean="0">
                          <a:solidFill>
                            <a:schemeClr val="dk1"/>
                          </a:solidFill>
                          <a:latin typeface="Times New Roman" pitchFamily="18" charset="0"/>
                          <a:ea typeface="+mn-ea"/>
                          <a:cs typeface="Times New Roman" pitchFamily="18" charset="0"/>
                        </a:rPr>
                        <a:t>133 </a:t>
                      </a:r>
                      <a:r>
                        <a:rPr lang="tr-TR" sz="1100" kern="1200" baseline="0" dirty="0" smtClean="0">
                          <a:solidFill>
                            <a:schemeClr val="dk1"/>
                          </a:solidFill>
                          <a:latin typeface="Times New Roman" pitchFamily="18" charset="0"/>
                          <a:ea typeface="+mn-ea"/>
                          <a:cs typeface="Times New Roman" pitchFamily="18" charset="0"/>
                        </a:rPr>
                        <a:t>Federal </a:t>
                      </a:r>
                      <a:r>
                        <a:rPr lang="en-US" sz="1100" kern="1200" baseline="0" dirty="0" err="1" smtClean="0">
                          <a:solidFill>
                            <a:schemeClr val="dk1"/>
                          </a:solidFill>
                          <a:latin typeface="Times New Roman" pitchFamily="18" charset="0"/>
                          <a:ea typeface="+mn-ea"/>
                          <a:cs typeface="Times New Roman" pitchFamily="18" charset="0"/>
                        </a:rPr>
                        <a:t>Poli</a:t>
                      </a:r>
                      <a:r>
                        <a:rPr lang="tr-TR" sz="1100" kern="1200" baseline="0" dirty="0" smtClean="0">
                          <a:solidFill>
                            <a:schemeClr val="dk1"/>
                          </a:solidFill>
                          <a:latin typeface="Times New Roman" pitchFamily="18" charset="0"/>
                          <a:ea typeface="+mn-ea"/>
                          <a:cs typeface="Times New Roman" pitchFamily="18" charset="0"/>
                        </a:rPr>
                        <a:t>s</a:t>
                      </a:r>
                      <a:endParaRPr lang="en-US" sz="1100" kern="1200" baseline="0" dirty="0" smtClean="0">
                        <a:solidFill>
                          <a:schemeClr val="dk1"/>
                        </a:solidFill>
                        <a:latin typeface="Times New Roman" pitchFamily="18" charset="0"/>
                        <a:ea typeface="+mn-ea"/>
                        <a:cs typeface="Times New Roman" pitchFamily="18" charset="0"/>
                      </a:endParaRPr>
                    </a:p>
                    <a:p>
                      <a:r>
                        <a:rPr lang="en-US" sz="1100" kern="1200" baseline="0" dirty="0" smtClean="0">
                          <a:solidFill>
                            <a:schemeClr val="dk1"/>
                          </a:solidFill>
                          <a:latin typeface="Times New Roman" pitchFamily="18" charset="0"/>
                          <a:ea typeface="+mn-ea"/>
                          <a:cs typeface="Times New Roman" pitchFamily="18" charset="0"/>
                        </a:rPr>
                        <a:t>140 Alp</a:t>
                      </a:r>
                      <a:r>
                        <a:rPr lang="tr-TR" sz="1100" kern="1200" baseline="0" dirty="0" smtClean="0">
                          <a:solidFill>
                            <a:schemeClr val="dk1"/>
                          </a:solidFill>
                          <a:latin typeface="Times New Roman" pitchFamily="18" charset="0"/>
                          <a:ea typeface="+mn-ea"/>
                          <a:cs typeface="Times New Roman" pitchFamily="18" charset="0"/>
                        </a:rPr>
                        <a:t> Kurtarma</a:t>
                      </a:r>
                      <a:endParaRPr lang="en-US" sz="1100" kern="1200" baseline="0" dirty="0" smtClean="0">
                        <a:solidFill>
                          <a:schemeClr val="dk1"/>
                        </a:solidFill>
                        <a:latin typeface="Times New Roman" pitchFamily="18" charset="0"/>
                        <a:ea typeface="+mn-ea"/>
                        <a:cs typeface="Times New Roman" pitchFamily="18" charset="0"/>
                      </a:endParaRPr>
                    </a:p>
                    <a:p>
                      <a:r>
                        <a:rPr lang="en-US" sz="1100" kern="1200" baseline="0" dirty="0" smtClean="0">
                          <a:solidFill>
                            <a:schemeClr val="dk1"/>
                          </a:solidFill>
                          <a:latin typeface="Times New Roman" pitchFamily="18" charset="0"/>
                          <a:ea typeface="+mn-ea"/>
                          <a:cs typeface="Times New Roman" pitchFamily="18" charset="0"/>
                        </a:rPr>
                        <a:t>141 Med</a:t>
                      </a:r>
                      <a:r>
                        <a:rPr lang="tr-TR" sz="1100" kern="1200" baseline="0" dirty="0" err="1" smtClean="0">
                          <a:solidFill>
                            <a:schemeClr val="dk1"/>
                          </a:solidFill>
                          <a:latin typeface="Times New Roman" pitchFamily="18" charset="0"/>
                          <a:ea typeface="+mn-ea"/>
                          <a:cs typeface="Times New Roman" pitchFamily="18" charset="0"/>
                        </a:rPr>
                        <a:t>ikal</a:t>
                      </a:r>
                      <a:r>
                        <a:rPr lang="tr-TR" sz="1100" kern="1200" baseline="0" dirty="0" smtClean="0">
                          <a:solidFill>
                            <a:schemeClr val="dk1"/>
                          </a:solidFill>
                          <a:latin typeface="Times New Roman" pitchFamily="18" charset="0"/>
                          <a:ea typeface="+mn-ea"/>
                          <a:cs typeface="Times New Roman" pitchFamily="18" charset="0"/>
                        </a:rPr>
                        <a:t> Çağrı</a:t>
                      </a:r>
                      <a:endParaRPr lang="en-US" sz="1100" kern="1200" baseline="0" dirty="0" smtClean="0">
                        <a:solidFill>
                          <a:schemeClr val="dk1"/>
                        </a:solidFill>
                        <a:latin typeface="Times New Roman" pitchFamily="18" charset="0"/>
                        <a:ea typeface="+mn-ea"/>
                        <a:cs typeface="Times New Roman" pitchFamily="18" charset="0"/>
                      </a:endParaRPr>
                    </a:p>
                    <a:p>
                      <a:r>
                        <a:rPr lang="tr-TR" sz="1100" kern="1200" baseline="0" dirty="0" smtClean="0">
                          <a:solidFill>
                            <a:schemeClr val="dk1"/>
                          </a:solidFill>
                          <a:latin typeface="Times New Roman" pitchFamily="18" charset="0"/>
                          <a:ea typeface="+mn-ea"/>
                          <a:cs typeface="Times New Roman" pitchFamily="18" charset="0"/>
                        </a:rPr>
                        <a:t>144 Ambulans</a:t>
                      </a:r>
                    </a:p>
                    <a:p>
                      <a:r>
                        <a:rPr lang="en-US" sz="1100" kern="1200" baseline="0" dirty="0" smtClean="0">
                          <a:solidFill>
                            <a:schemeClr val="dk1"/>
                          </a:solidFill>
                          <a:latin typeface="Times New Roman" pitchFamily="18" charset="0"/>
                          <a:ea typeface="+mn-ea"/>
                          <a:cs typeface="Times New Roman" pitchFamily="18" charset="0"/>
                        </a:rPr>
                        <a:t>147 </a:t>
                      </a:r>
                      <a:r>
                        <a:rPr lang="tr-TR" sz="1100" kern="1200" baseline="0" dirty="0" smtClean="0">
                          <a:solidFill>
                            <a:schemeClr val="dk1"/>
                          </a:solidFill>
                          <a:latin typeface="Times New Roman" pitchFamily="18" charset="0"/>
                          <a:ea typeface="+mn-ea"/>
                          <a:cs typeface="Times New Roman" pitchFamily="18" charset="0"/>
                        </a:rPr>
                        <a:t>Çocuk ve Ergenler İçin Acil Çağrı Numarası</a:t>
                      </a:r>
                      <a:endParaRPr lang="en-US" sz="1100" kern="1200" baseline="0" dirty="0" smtClean="0">
                        <a:solidFill>
                          <a:schemeClr val="dk1"/>
                        </a:solidFill>
                        <a:latin typeface="Times New Roman" pitchFamily="18" charset="0"/>
                        <a:ea typeface="+mn-ea"/>
                        <a:cs typeface="Times New Roman" pitchFamily="18" charset="0"/>
                      </a:endParaRPr>
                    </a:p>
                  </a:txBody>
                  <a:tcPr marL="91439" marR="91439" marT="45722" marB="45722"/>
                </a:tc>
                <a:tc>
                  <a:txBody>
                    <a:bodyPr/>
                    <a:lstStyle/>
                    <a:p>
                      <a:r>
                        <a:rPr lang="tr-TR" sz="1100" dirty="0" smtClean="0">
                          <a:latin typeface="Times New Roman" pitchFamily="18" charset="0"/>
                          <a:cs typeface="Times New Roman" pitchFamily="18" charset="0"/>
                        </a:rPr>
                        <a:t>Viyana dışında,</a:t>
                      </a:r>
                      <a:r>
                        <a:rPr lang="tr-TR" sz="1100" baseline="0" dirty="0" smtClean="0">
                          <a:latin typeface="Times New Roman" pitchFamily="18" charset="0"/>
                          <a:cs typeface="Times New Roman" pitchFamily="18" charset="0"/>
                        </a:rPr>
                        <a:t>13 İl ve 83 İlçede 112 çağrılarını 133 Federal Polis Merkezleri  karşılıyor. Ulusallaşmamış.</a:t>
                      </a:r>
                      <a:endParaRPr lang="tr-TR" sz="1100" dirty="0">
                        <a:latin typeface="Times New Roman" pitchFamily="18" charset="0"/>
                        <a:cs typeface="Times New Roman" pitchFamily="18" charset="0"/>
                      </a:endParaRPr>
                    </a:p>
                  </a:txBody>
                  <a:tcPr marL="91439" marR="91439" marT="45722" marB="45722"/>
                </a:tc>
              </a:tr>
              <a:tr h="928580">
                <a:tc>
                  <a:txBody>
                    <a:bodyPr/>
                    <a:lstStyle/>
                    <a:p>
                      <a:r>
                        <a:rPr lang="tr-TR" sz="1800" dirty="0" smtClean="0">
                          <a:latin typeface="Times New Roman" pitchFamily="18" charset="0"/>
                          <a:cs typeface="Times New Roman" pitchFamily="18" charset="0"/>
                        </a:rPr>
                        <a:t>Belçika</a:t>
                      </a:r>
                      <a:endParaRPr lang="tr-TR" sz="1800" dirty="0">
                        <a:latin typeface="Times New Roman" pitchFamily="18" charset="0"/>
                        <a:cs typeface="Times New Roman" pitchFamily="18" charset="0"/>
                      </a:endParaRPr>
                    </a:p>
                  </a:txBody>
                  <a:tcPr marL="91439" marR="91439" marT="45722" marB="45722"/>
                </a:tc>
                <a:tc>
                  <a:txBody>
                    <a:bodyPr/>
                    <a:lstStyle/>
                    <a:p>
                      <a:r>
                        <a:rPr lang="tr-TR" sz="1100" kern="1200" baseline="0" dirty="0" smtClean="0">
                          <a:solidFill>
                            <a:schemeClr val="dk1"/>
                          </a:solidFill>
                          <a:latin typeface="Times New Roman" pitchFamily="18" charset="0"/>
                          <a:ea typeface="+mn-ea"/>
                          <a:cs typeface="Times New Roman" pitchFamily="18" charset="0"/>
                        </a:rPr>
                        <a:t>100 Ambulans ve İtfaiye</a:t>
                      </a:r>
                    </a:p>
                    <a:p>
                      <a:r>
                        <a:rPr lang="tr-TR" sz="1100" kern="1200" baseline="0" dirty="0" smtClean="0">
                          <a:solidFill>
                            <a:schemeClr val="dk1"/>
                          </a:solidFill>
                          <a:latin typeface="Times New Roman" pitchFamily="18" charset="0"/>
                          <a:ea typeface="+mn-ea"/>
                          <a:cs typeface="Times New Roman" pitchFamily="18" charset="0"/>
                        </a:rPr>
                        <a:t>101 Polis</a:t>
                      </a:r>
                      <a:endParaRPr lang="tr-TR" sz="1100" dirty="0">
                        <a:latin typeface="Times New Roman" pitchFamily="18" charset="0"/>
                        <a:cs typeface="Times New Roman" pitchFamily="18" charset="0"/>
                      </a:endParaRPr>
                    </a:p>
                  </a:txBody>
                  <a:tcPr marL="91439" marR="91439"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kern="1200" baseline="0" dirty="0" smtClean="0">
                          <a:solidFill>
                            <a:schemeClr val="dk1"/>
                          </a:solidFill>
                          <a:latin typeface="Times New Roman" pitchFamily="18" charset="0"/>
                          <a:ea typeface="+mn-ea"/>
                          <a:cs typeface="Times New Roman" pitchFamily="18" charset="0"/>
                        </a:rPr>
                        <a:t>100 Ambulans ve İtfaiye çağrılarının karşılandığı 10 çağrı merkezi bulunuyor.112 çağrıları sadece bu merkezlerde karşılanıyor. Ülkede 101 Polis çağrılarının karşılandığı 11 çağrı merkezi daha var. Ulusallaşmamış.</a:t>
                      </a:r>
                    </a:p>
                  </a:txBody>
                  <a:tcPr marL="91439" marR="91439" marT="45722" marB="45722"/>
                </a:tc>
              </a:tr>
              <a:tr h="786714">
                <a:tc>
                  <a:txBody>
                    <a:bodyPr/>
                    <a:lstStyle/>
                    <a:p>
                      <a:r>
                        <a:rPr lang="tr-TR" sz="1800" dirty="0" smtClean="0">
                          <a:latin typeface="Times New Roman" pitchFamily="18" charset="0"/>
                          <a:cs typeface="Times New Roman" pitchFamily="18" charset="0"/>
                        </a:rPr>
                        <a:t>Bosna Hersek</a:t>
                      </a:r>
                      <a:endParaRPr lang="tr-TR" sz="1800" dirty="0">
                        <a:latin typeface="Times New Roman" pitchFamily="18" charset="0"/>
                        <a:cs typeface="Times New Roman" pitchFamily="18" charset="0"/>
                      </a:endParaRPr>
                    </a:p>
                  </a:txBody>
                  <a:tcPr marL="91439" marR="91439" marT="45722" marB="45722"/>
                </a:tc>
                <a:tc>
                  <a:txBody>
                    <a:bodyPr/>
                    <a:lstStyle/>
                    <a:p>
                      <a:r>
                        <a:rPr lang="en-US" sz="1100" kern="1200" baseline="0" dirty="0" smtClean="0">
                          <a:solidFill>
                            <a:schemeClr val="dk1"/>
                          </a:solidFill>
                          <a:latin typeface="Times New Roman" pitchFamily="18" charset="0"/>
                          <a:ea typeface="+mn-ea"/>
                          <a:cs typeface="Times New Roman" pitchFamily="18" charset="0"/>
                        </a:rPr>
                        <a:t>121</a:t>
                      </a:r>
                      <a:r>
                        <a:rPr lang="tr-TR" sz="1100" kern="1200" baseline="0" dirty="0" smtClean="0">
                          <a:solidFill>
                            <a:schemeClr val="dk1"/>
                          </a:solidFill>
                          <a:latin typeface="Times New Roman" pitchFamily="18" charset="0"/>
                          <a:ea typeface="+mn-ea"/>
                          <a:cs typeface="Times New Roman" pitchFamily="18" charset="0"/>
                        </a:rPr>
                        <a:t> Zabıta</a:t>
                      </a:r>
                      <a:endParaRPr lang="en-US" sz="1100" kern="1200" baseline="0" dirty="0" smtClean="0">
                        <a:solidFill>
                          <a:schemeClr val="dk1"/>
                        </a:solidFill>
                        <a:latin typeface="Times New Roman" pitchFamily="18" charset="0"/>
                        <a:ea typeface="+mn-ea"/>
                        <a:cs typeface="Times New Roman" pitchFamily="18" charset="0"/>
                      </a:endParaRPr>
                    </a:p>
                    <a:p>
                      <a:r>
                        <a:rPr lang="tr-TR" sz="1100" kern="1200" baseline="0" dirty="0" smtClean="0">
                          <a:solidFill>
                            <a:schemeClr val="dk1"/>
                          </a:solidFill>
                          <a:latin typeface="Times New Roman" pitchFamily="18" charset="0"/>
                          <a:ea typeface="+mn-ea"/>
                          <a:cs typeface="Times New Roman" pitchFamily="18" charset="0"/>
                        </a:rPr>
                        <a:t>122 Polis</a:t>
                      </a:r>
                    </a:p>
                    <a:p>
                      <a:r>
                        <a:rPr lang="en-US" sz="1100" kern="1200" baseline="0" dirty="0" smtClean="0">
                          <a:solidFill>
                            <a:schemeClr val="dk1"/>
                          </a:solidFill>
                          <a:latin typeface="Times New Roman" pitchFamily="18" charset="0"/>
                          <a:ea typeface="+mn-ea"/>
                          <a:cs typeface="Times New Roman" pitchFamily="18" charset="0"/>
                        </a:rPr>
                        <a:t>123</a:t>
                      </a:r>
                      <a:r>
                        <a:rPr lang="tr-TR" sz="1100" kern="1200" baseline="0" dirty="0" smtClean="0">
                          <a:solidFill>
                            <a:schemeClr val="dk1"/>
                          </a:solidFill>
                          <a:latin typeface="Times New Roman" pitchFamily="18" charset="0"/>
                          <a:ea typeface="+mn-ea"/>
                          <a:cs typeface="Times New Roman" pitchFamily="18" charset="0"/>
                        </a:rPr>
                        <a:t> İtfaiye ve Kurtarma</a:t>
                      </a:r>
                      <a:endParaRPr lang="en-US" sz="1100" kern="1200" baseline="0" dirty="0" smtClean="0">
                        <a:solidFill>
                          <a:schemeClr val="dk1"/>
                        </a:solidFill>
                        <a:latin typeface="Times New Roman" pitchFamily="18" charset="0"/>
                        <a:ea typeface="+mn-ea"/>
                        <a:cs typeface="Times New Roman" pitchFamily="18" charset="0"/>
                      </a:endParaRPr>
                    </a:p>
                    <a:p>
                      <a:r>
                        <a:rPr lang="tr-TR" sz="1100" kern="1200" baseline="0" dirty="0" smtClean="0">
                          <a:solidFill>
                            <a:schemeClr val="dk1"/>
                          </a:solidFill>
                          <a:latin typeface="Times New Roman" pitchFamily="18" charset="0"/>
                          <a:ea typeface="+mn-ea"/>
                          <a:cs typeface="Times New Roman" pitchFamily="18" charset="0"/>
                        </a:rPr>
                        <a:t>124 Ambulans</a:t>
                      </a:r>
                      <a:endParaRPr lang="tr-TR" sz="1100" dirty="0">
                        <a:latin typeface="Times New Roman" pitchFamily="18" charset="0"/>
                        <a:cs typeface="Times New Roman" pitchFamily="18" charset="0"/>
                      </a:endParaRPr>
                    </a:p>
                  </a:txBody>
                  <a:tcPr marL="91439" marR="91439" marT="45722" marB="45722"/>
                </a:tc>
                <a:tc>
                  <a:txBody>
                    <a:bodyPr/>
                    <a:lstStyle/>
                    <a:p>
                      <a:r>
                        <a:rPr lang="tr-TR" sz="1100" dirty="0" smtClean="0">
                          <a:latin typeface="Times New Roman" pitchFamily="18" charset="0"/>
                          <a:cs typeface="Times New Roman" pitchFamily="18" charset="0"/>
                        </a:rPr>
                        <a:t>112 çağrıları karşılanmıyor.Ülke çapında 19 adet 112 Acil Çağrı</a:t>
                      </a:r>
                      <a:r>
                        <a:rPr lang="tr-TR" sz="1100" baseline="0" dirty="0" smtClean="0">
                          <a:latin typeface="Times New Roman" pitchFamily="18" charset="0"/>
                          <a:cs typeface="Times New Roman" pitchFamily="18" charset="0"/>
                        </a:rPr>
                        <a:t> merkezi kurulması için çalışmalar 2012 yılında başlatılmış. </a:t>
                      </a:r>
                      <a:endParaRPr lang="tr-TR" sz="1100" dirty="0">
                        <a:latin typeface="Times New Roman" pitchFamily="18" charset="0"/>
                        <a:cs typeface="Times New Roman" pitchFamily="18" charset="0"/>
                      </a:endParaRPr>
                    </a:p>
                  </a:txBody>
                  <a:tcPr marL="91439" marR="91439" marT="45722" marB="45722"/>
                </a:tc>
              </a:tr>
            </a:tbl>
          </a:graphicData>
        </a:graphic>
      </p:graphicFrame>
    </p:spTree>
    <p:extLst>
      <p:ext uri="{BB962C8B-B14F-4D97-AF65-F5344CB8AC3E}">
        <p14:creationId xmlns:p14="http://schemas.microsoft.com/office/powerpoint/2010/main" val="847806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1 Tablo"/>
          <p:cNvGraphicFramePr>
            <a:graphicFrameLocks noGrp="1"/>
          </p:cNvGraphicFramePr>
          <p:nvPr>
            <p:extLst>
              <p:ext uri="{D42A27DB-BD31-4B8C-83A1-F6EECF244321}">
                <p14:modId xmlns:p14="http://schemas.microsoft.com/office/powerpoint/2010/main" val="92691248"/>
              </p:ext>
            </p:extLst>
          </p:nvPr>
        </p:nvGraphicFramePr>
        <p:xfrm>
          <a:off x="323527" y="1671190"/>
          <a:ext cx="8424936" cy="4543873"/>
        </p:xfrm>
        <a:graphic>
          <a:graphicData uri="http://schemas.openxmlformats.org/drawingml/2006/table">
            <a:tbl>
              <a:tblPr firstRow="1" bandRow="1">
                <a:tableStyleId>{5C22544A-7EE6-4342-B048-85BDC9FD1C3A}</a:tableStyleId>
              </a:tblPr>
              <a:tblGrid>
                <a:gridCol w="2808312"/>
                <a:gridCol w="2808312"/>
                <a:gridCol w="2808312"/>
              </a:tblGrid>
              <a:tr h="936270">
                <a:tc>
                  <a:txBody>
                    <a:bodyPr/>
                    <a:lstStyle/>
                    <a:p>
                      <a:r>
                        <a:rPr lang="tr-TR" sz="1800" b="0" dirty="0" smtClean="0">
                          <a:solidFill>
                            <a:schemeClr val="tx1"/>
                          </a:solidFill>
                          <a:latin typeface="Times New Roman" pitchFamily="18" charset="0"/>
                          <a:cs typeface="Times New Roman" pitchFamily="18" charset="0"/>
                        </a:rPr>
                        <a:t>Bulgaristan</a:t>
                      </a:r>
                      <a:endParaRPr lang="tr-TR" sz="1800" b="0" dirty="0">
                        <a:solidFill>
                          <a:schemeClr val="tx1"/>
                        </a:solidFill>
                        <a:latin typeface="Times New Roman" pitchFamily="18" charset="0"/>
                        <a:cs typeface="Times New Roman" pitchFamily="18" charset="0"/>
                      </a:endParaRPr>
                    </a:p>
                  </a:txBody>
                  <a:tcPr marL="91439" marR="91439" marT="45715" marB="45715">
                    <a:solidFill>
                      <a:schemeClr val="accent3">
                        <a:lumMod val="20000"/>
                        <a:lumOff val="80000"/>
                      </a:schemeClr>
                    </a:solidFill>
                  </a:tcPr>
                </a:tc>
                <a:tc>
                  <a:txBody>
                    <a:bodyPr/>
                    <a:lstStyle/>
                    <a:p>
                      <a:r>
                        <a:rPr lang="tr-TR" sz="1000" b="0" kern="1200" baseline="0" dirty="0" smtClean="0">
                          <a:solidFill>
                            <a:schemeClr val="tx1"/>
                          </a:solidFill>
                          <a:latin typeface="Times New Roman" pitchFamily="18" charset="0"/>
                          <a:ea typeface="+mn-ea"/>
                          <a:cs typeface="Times New Roman" pitchFamily="18" charset="0"/>
                        </a:rPr>
                        <a:t>150  Ambulans</a:t>
                      </a:r>
                    </a:p>
                    <a:p>
                      <a:r>
                        <a:rPr lang="tr-TR" sz="1000" b="0" kern="1200" baseline="0" dirty="0" smtClean="0">
                          <a:solidFill>
                            <a:schemeClr val="tx1"/>
                          </a:solidFill>
                          <a:latin typeface="Times New Roman" pitchFamily="18" charset="0"/>
                          <a:ea typeface="+mn-ea"/>
                          <a:cs typeface="Times New Roman" pitchFamily="18" charset="0"/>
                        </a:rPr>
                        <a:t>166  Polis</a:t>
                      </a:r>
                    </a:p>
                    <a:p>
                      <a:r>
                        <a:rPr lang="tr-TR" sz="1000" b="0" kern="1200" baseline="0" dirty="0" smtClean="0">
                          <a:solidFill>
                            <a:schemeClr val="tx1"/>
                          </a:solidFill>
                          <a:latin typeface="Times New Roman" pitchFamily="18" charset="0"/>
                          <a:ea typeface="+mn-ea"/>
                          <a:cs typeface="Times New Roman" pitchFamily="18" charset="0"/>
                        </a:rPr>
                        <a:t>160  İtfaiye</a:t>
                      </a:r>
                      <a:endParaRPr lang="tr-TR" sz="1000" b="0" dirty="0">
                        <a:solidFill>
                          <a:schemeClr val="tx1"/>
                        </a:solidFill>
                        <a:latin typeface="Times New Roman" pitchFamily="18" charset="0"/>
                        <a:cs typeface="Times New Roman" pitchFamily="18" charset="0"/>
                      </a:endParaRPr>
                    </a:p>
                  </a:txBody>
                  <a:tcPr marL="91439" marR="91439" marT="45715" marB="45715">
                    <a:solidFill>
                      <a:schemeClr val="accent3">
                        <a:lumMod val="20000"/>
                        <a:lumOff val="80000"/>
                      </a:schemeClr>
                    </a:solidFill>
                  </a:tcPr>
                </a:tc>
                <a:tc>
                  <a:txBody>
                    <a:bodyPr/>
                    <a:lstStyle/>
                    <a:p>
                      <a:r>
                        <a:rPr lang="tr-TR" sz="1000" b="0" dirty="0" smtClean="0">
                          <a:solidFill>
                            <a:schemeClr val="tx1"/>
                          </a:solidFill>
                          <a:latin typeface="Times New Roman" pitchFamily="18" charset="0"/>
                          <a:cs typeface="Times New Roman" pitchFamily="18" charset="0"/>
                        </a:rPr>
                        <a:t>Ekim 2011 tarihinden beri değer acil çağrı numaralarından gelen aramalar direkt olarak 112 çağrılarına</a:t>
                      </a:r>
                      <a:r>
                        <a:rPr lang="tr-TR" sz="1000" b="0" baseline="0" dirty="0" smtClean="0">
                          <a:solidFill>
                            <a:schemeClr val="tx1"/>
                          </a:solidFill>
                          <a:latin typeface="Times New Roman" pitchFamily="18" charset="0"/>
                          <a:cs typeface="Times New Roman" pitchFamily="18" charset="0"/>
                        </a:rPr>
                        <a:t> cevap veren bölgesel 6 çağrı merkezine </a:t>
                      </a:r>
                      <a:r>
                        <a:rPr lang="tr-TR" sz="1000" b="0" dirty="0" smtClean="0">
                          <a:solidFill>
                            <a:schemeClr val="tx1"/>
                          </a:solidFill>
                          <a:latin typeface="Times New Roman" pitchFamily="18" charset="0"/>
                          <a:cs typeface="Times New Roman" pitchFamily="18" charset="0"/>
                        </a:rPr>
                        <a:t>aktarılıyor. Diğer numaraların</a:t>
                      </a:r>
                      <a:r>
                        <a:rPr lang="tr-TR" sz="1000" b="0" baseline="0" dirty="0" smtClean="0">
                          <a:solidFill>
                            <a:schemeClr val="tx1"/>
                          </a:solidFill>
                          <a:latin typeface="Times New Roman" pitchFamily="18" charset="0"/>
                          <a:cs typeface="Times New Roman" pitchFamily="18" charset="0"/>
                        </a:rPr>
                        <a:t> kullanıma kapatılması planlanıyor.</a:t>
                      </a:r>
                      <a:endParaRPr lang="tr-TR" sz="1000" b="0" dirty="0">
                        <a:solidFill>
                          <a:schemeClr val="tx1"/>
                        </a:solidFill>
                        <a:latin typeface="Times New Roman" pitchFamily="18" charset="0"/>
                        <a:cs typeface="Times New Roman" pitchFamily="18" charset="0"/>
                      </a:endParaRPr>
                    </a:p>
                  </a:txBody>
                  <a:tcPr marL="91439" marR="91439" marT="45715" marB="45715">
                    <a:solidFill>
                      <a:schemeClr val="accent3">
                        <a:lumMod val="20000"/>
                        <a:lumOff val="80000"/>
                      </a:schemeClr>
                    </a:solidFill>
                  </a:tcPr>
                </a:tc>
              </a:tr>
              <a:tr h="960499">
                <a:tc>
                  <a:txBody>
                    <a:bodyPr/>
                    <a:lstStyle/>
                    <a:p>
                      <a:r>
                        <a:rPr lang="tr-TR" sz="1800" dirty="0" smtClean="0">
                          <a:latin typeface="Times New Roman" pitchFamily="18" charset="0"/>
                          <a:cs typeface="Times New Roman" pitchFamily="18" charset="0"/>
                        </a:rPr>
                        <a:t>Hırvatistan</a:t>
                      </a:r>
                      <a:endParaRPr lang="tr-TR" sz="1800" dirty="0">
                        <a:latin typeface="Times New Roman" pitchFamily="18" charset="0"/>
                        <a:cs typeface="Times New Roman" pitchFamily="18" charset="0"/>
                      </a:endParaRPr>
                    </a:p>
                  </a:txBody>
                  <a:tcPr marL="91439" marR="91439" marT="45715" marB="45715"/>
                </a:tc>
                <a:tc>
                  <a:txBody>
                    <a:bodyPr/>
                    <a:lstStyle/>
                    <a:p>
                      <a:r>
                        <a:rPr lang="tr-TR" sz="1000" kern="1200" baseline="0" dirty="0" smtClean="0">
                          <a:solidFill>
                            <a:schemeClr val="dk1"/>
                          </a:solidFill>
                          <a:latin typeface="Times New Roman" pitchFamily="18" charset="0"/>
                          <a:ea typeface="+mn-ea"/>
                          <a:cs typeface="Times New Roman" pitchFamily="18" charset="0"/>
                        </a:rPr>
                        <a:t>192 Polis</a:t>
                      </a:r>
                    </a:p>
                    <a:p>
                      <a:r>
                        <a:rPr lang="en-US" sz="1000" kern="1200" baseline="0" dirty="0" smtClean="0">
                          <a:solidFill>
                            <a:schemeClr val="dk1"/>
                          </a:solidFill>
                          <a:latin typeface="Times New Roman" pitchFamily="18" charset="0"/>
                          <a:ea typeface="+mn-ea"/>
                          <a:cs typeface="Times New Roman" pitchFamily="18" charset="0"/>
                        </a:rPr>
                        <a:t>193 </a:t>
                      </a:r>
                      <a:r>
                        <a:rPr lang="tr-TR" sz="1000" kern="1200" baseline="0" dirty="0" smtClean="0">
                          <a:solidFill>
                            <a:schemeClr val="dk1"/>
                          </a:solidFill>
                          <a:latin typeface="Times New Roman" pitchFamily="18" charset="0"/>
                          <a:ea typeface="+mn-ea"/>
                          <a:cs typeface="Times New Roman" pitchFamily="18" charset="0"/>
                        </a:rPr>
                        <a:t>İtfaiye</a:t>
                      </a:r>
                      <a:endParaRPr lang="en-US" sz="1000" kern="1200" baseline="0" dirty="0" smtClean="0">
                        <a:solidFill>
                          <a:schemeClr val="dk1"/>
                        </a:solidFill>
                        <a:latin typeface="Times New Roman" pitchFamily="18" charset="0"/>
                        <a:ea typeface="+mn-ea"/>
                        <a:cs typeface="Times New Roman" pitchFamily="18" charset="0"/>
                      </a:endParaRPr>
                    </a:p>
                    <a:p>
                      <a:r>
                        <a:rPr lang="en-US" sz="1000" kern="1200" baseline="0" dirty="0" smtClean="0">
                          <a:solidFill>
                            <a:schemeClr val="dk1"/>
                          </a:solidFill>
                          <a:latin typeface="Times New Roman" pitchFamily="18" charset="0"/>
                          <a:ea typeface="+mn-ea"/>
                          <a:cs typeface="Times New Roman" pitchFamily="18" charset="0"/>
                        </a:rPr>
                        <a:t>194 </a:t>
                      </a:r>
                      <a:r>
                        <a:rPr lang="en-US" sz="1000" kern="1200" baseline="0" dirty="0" err="1" smtClean="0">
                          <a:solidFill>
                            <a:schemeClr val="dk1"/>
                          </a:solidFill>
                          <a:latin typeface="Times New Roman" pitchFamily="18" charset="0"/>
                          <a:ea typeface="+mn-ea"/>
                          <a:cs typeface="Times New Roman" pitchFamily="18" charset="0"/>
                        </a:rPr>
                        <a:t>Ambulan</a:t>
                      </a:r>
                      <a:r>
                        <a:rPr lang="tr-TR" sz="1000" kern="1200" baseline="0" dirty="0" smtClean="0">
                          <a:solidFill>
                            <a:schemeClr val="dk1"/>
                          </a:solidFill>
                          <a:latin typeface="Times New Roman" pitchFamily="18" charset="0"/>
                          <a:ea typeface="+mn-ea"/>
                          <a:cs typeface="Times New Roman" pitchFamily="18" charset="0"/>
                        </a:rPr>
                        <a:t>s</a:t>
                      </a:r>
                      <a:endParaRPr lang="en-US" sz="1000" kern="1200" baseline="0" dirty="0" smtClean="0">
                        <a:solidFill>
                          <a:schemeClr val="dk1"/>
                        </a:solidFill>
                        <a:latin typeface="Times New Roman" pitchFamily="18" charset="0"/>
                        <a:ea typeface="+mn-ea"/>
                        <a:cs typeface="Times New Roman" pitchFamily="18" charset="0"/>
                      </a:endParaRPr>
                    </a:p>
                    <a:p>
                      <a:r>
                        <a:rPr lang="fr-FR" sz="1000" kern="1200" baseline="0" dirty="0" smtClean="0">
                          <a:solidFill>
                            <a:schemeClr val="dk1"/>
                          </a:solidFill>
                          <a:latin typeface="Times New Roman" pitchFamily="18" charset="0"/>
                          <a:ea typeface="+mn-ea"/>
                          <a:cs typeface="Times New Roman" pitchFamily="18" charset="0"/>
                        </a:rPr>
                        <a:t>195 </a:t>
                      </a:r>
                      <a:r>
                        <a:rPr lang="tr-TR" sz="1000" kern="1200" baseline="0" dirty="0" smtClean="0">
                          <a:solidFill>
                            <a:schemeClr val="dk1"/>
                          </a:solidFill>
                          <a:latin typeface="Times New Roman" pitchFamily="18" charset="0"/>
                          <a:ea typeface="+mn-ea"/>
                          <a:cs typeface="Times New Roman" pitchFamily="18" charset="0"/>
                        </a:rPr>
                        <a:t>Sahil Güvenlik</a:t>
                      </a:r>
                      <a:endParaRPr lang="fr-FR" sz="1000" kern="1200" baseline="0" dirty="0" smtClean="0">
                        <a:solidFill>
                          <a:schemeClr val="dk1"/>
                        </a:solidFill>
                        <a:latin typeface="Times New Roman" pitchFamily="18" charset="0"/>
                        <a:ea typeface="+mn-ea"/>
                        <a:cs typeface="Times New Roman" pitchFamily="18" charset="0"/>
                      </a:endParaRPr>
                    </a:p>
                    <a:p>
                      <a:r>
                        <a:rPr lang="en-US" sz="1000" kern="1200" baseline="0" dirty="0" smtClean="0">
                          <a:solidFill>
                            <a:schemeClr val="dk1"/>
                          </a:solidFill>
                          <a:latin typeface="Times New Roman" pitchFamily="18" charset="0"/>
                          <a:ea typeface="+mn-ea"/>
                          <a:cs typeface="Times New Roman" pitchFamily="18" charset="0"/>
                        </a:rPr>
                        <a:t>1987 </a:t>
                      </a:r>
                      <a:r>
                        <a:rPr lang="tr-TR" sz="1000" kern="1200" baseline="0" dirty="0" smtClean="0">
                          <a:solidFill>
                            <a:schemeClr val="dk1"/>
                          </a:solidFill>
                          <a:latin typeface="Times New Roman" pitchFamily="18" charset="0"/>
                          <a:ea typeface="+mn-ea"/>
                          <a:cs typeface="Times New Roman" pitchFamily="18" charset="0"/>
                        </a:rPr>
                        <a:t>Yol Asistanı</a:t>
                      </a:r>
                      <a:endParaRPr lang="tr-TR" sz="1000" dirty="0">
                        <a:latin typeface="Times New Roman" pitchFamily="18" charset="0"/>
                        <a:cs typeface="Times New Roman" pitchFamily="18" charset="0"/>
                      </a:endParaRPr>
                    </a:p>
                  </a:txBody>
                  <a:tcPr marL="91439" marR="91439" marT="45715" marB="45715"/>
                </a:tc>
                <a:tc>
                  <a:txBody>
                    <a:bodyPr/>
                    <a:lstStyle/>
                    <a:p>
                      <a:r>
                        <a:rPr lang="tr-TR" sz="1000" dirty="0" smtClean="0">
                          <a:latin typeface="Times New Roman" pitchFamily="18" charset="0"/>
                          <a:cs typeface="Times New Roman" pitchFamily="18" charset="0"/>
                        </a:rPr>
                        <a:t>Mevcut çağrı merkezlerinde 112 çağrılarına</a:t>
                      </a:r>
                      <a:r>
                        <a:rPr lang="tr-TR" sz="1000" baseline="0" dirty="0" smtClean="0">
                          <a:latin typeface="Times New Roman" pitchFamily="18" charset="0"/>
                          <a:cs typeface="Times New Roman" pitchFamily="18" charset="0"/>
                        </a:rPr>
                        <a:t> cevap veriliyor. Sadece 112 kullanılması için çalışmalar devam ediyor.</a:t>
                      </a:r>
                      <a:endParaRPr lang="tr-TR" sz="1000" dirty="0">
                        <a:latin typeface="Times New Roman" pitchFamily="18" charset="0"/>
                        <a:cs typeface="Times New Roman" pitchFamily="18" charset="0"/>
                      </a:endParaRPr>
                    </a:p>
                  </a:txBody>
                  <a:tcPr marL="91439" marR="91439" marT="45715" marB="45715"/>
                </a:tc>
              </a:tr>
              <a:tr h="903159">
                <a:tc>
                  <a:txBody>
                    <a:bodyPr/>
                    <a:lstStyle/>
                    <a:p>
                      <a:r>
                        <a:rPr lang="tr-TR" sz="1800" dirty="0" smtClean="0">
                          <a:latin typeface="Times New Roman" pitchFamily="18" charset="0"/>
                          <a:cs typeface="Times New Roman" pitchFamily="18" charset="0"/>
                        </a:rPr>
                        <a:t>Kıbrıs</a:t>
                      </a:r>
                      <a:endParaRPr lang="tr-TR" sz="1800" dirty="0">
                        <a:latin typeface="Times New Roman" pitchFamily="18" charset="0"/>
                        <a:cs typeface="Times New Roman" pitchFamily="18" charset="0"/>
                      </a:endParaRPr>
                    </a:p>
                  </a:txBody>
                  <a:tcPr marL="91439" marR="91439" marT="45715" marB="45715"/>
                </a:tc>
                <a:tc>
                  <a:txBody>
                    <a:bodyPr/>
                    <a:lstStyle/>
                    <a:p>
                      <a:r>
                        <a:rPr lang="tr-TR" sz="1000" dirty="0" smtClean="0">
                          <a:latin typeface="Times New Roman" pitchFamily="18" charset="0"/>
                          <a:cs typeface="Times New Roman" pitchFamily="18" charset="0"/>
                        </a:rPr>
                        <a:t>199 Ulusal Acil Çağrı Numarası</a:t>
                      </a:r>
                      <a:endParaRPr lang="tr-TR" sz="1000" dirty="0">
                        <a:latin typeface="Times New Roman" pitchFamily="18" charset="0"/>
                        <a:cs typeface="Times New Roman" pitchFamily="18" charset="0"/>
                      </a:endParaRPr>
                    </a:p>
                  </a:txBody>
                  <a:tcPr marL="91439" marR="91439" marT="45715" marB="45715"/>
                </a:tc>
                <a:tc>
                  <a:txBody>
                    <a:bodyPr/>
                    <a:lstStyle/>
                    <a:p>
                      <a:r>
                        <a:rPr lang="tr-TR" sz="1000" b="0" dirty="0" smtClean="0">
                          <a:latin typeface="Times New Roman" pitchFamily="18" charset="0"/>
                          <a:cs typeface="Times New Roman" pitchFamily="18" charset="0"/>
                        </a:rPr>
                        <a:t>2013 yılı</a:t>
                      </a:r>
                      <a:r>
                        <a:rPr lang="tr-TR" sz="1000" b="0" baseline="0" dirty="0" smtClean="0">
                          <a:latin typeface="Times New Roman" pitchFamily="18" charset="0"/>
                          <a:cs typeface="Times New Roman" pitchFamily="18" charset="0"/>
                        </a:rPr>
                        <a:t> sonunda 112 Tek Acil Çağrı Numarası için çalışmalar başlatıldı. Polis kontrolünde bulunan 6 adet 199 çağrı merkezinin 112 Tek Acil Çağrı Merkezi’ne dönüştürülmesi planlanıyor.</a:t>
                      </a:r>
                      <a:endParaRPr lang="tr-TR" sz="1000" b="0" dirty="0">
                        <a:latin typeface="Times New Roman" pitchFamily="18" charset="0"/>
                        <a:cs typeface="Times New Roman" pitchFamily="18" charset="0"/>
                      </a:endParaRPr>
                    </a:p>
                  </a:txBody>
                  <a:tcPr marL="91439" marR="91439" marT="45715" marB="45715"/>
                </a:tc>
              </a:tr>
              <a:tr h="806756">
                <a:tc>
                  <a:txBody>
                    <a:bodyPr/>
                    <a:lstStyle/>
                    <a:p>
                      <a:r>
                        <a:rPr lang="tr-TR" sz="1800" dirty="0" smtClean="0">
                          <a:latin typeface="Times New Roman" pitchFamily="18" charset="0"/>
                          <a:cs typeface="Times New Roman" pitchFamily="18" charset="0"/>
                        </a:rPr>
                        <a:t>Çek Cumhuriyeti</a:t>
                      </a:r>
                      <a:endParaRPr lang="tr-TR" sz="1800" dirty="0">
                        <a:latin typeface="Times New Roman" pitchFamily="18" charset="0"/>
                        <a:cs typeface="Times New Roman" pitchFamily="18" charset="0"/>
                      </a:endParaRPr>
                    </a:p>
                  </a:txBody>
                  <a:tcPr marL="91439" marR="91439" marT="45715" marB="45715"/>
                </a:tc>
                <a:tc>
                  <a:txBody>
                    <a:bodyPr/>
                    <a:lstStyle/>
                    <a:p>
                      <a:r>
                        <a:rPr lang="en-US" sz="1000" kern="1200" baseline="0" dirty="0" smtClean="0">
                          <a:solidFill>
                            <a:schemeClr val="dk1"/>
                          </a:solidFill>
                          <a:latin typeface="Times New Roman" pitchFamily="18" charset="0"/>
                          <a:ea typeface="+mn-ea"/>
                          <a:cs typeface="Times New Roman" pitchFamily="18" charset="0"/>
                        </a:rPr>
                        <a:t>150 </a:t>
                      </a:r>
                      <a:r>
                        <a:rPr lang="tr-TR" sz="1000" kern="1200" baseline="0" dirty="0" smtClean="0">
                          <a:solidFill>
                            <a:schemeClr val="dk1"/>
                          </a:solidFill>
                          <a:latin typeface="Times New Roman" pitchFamily="18" charset="0"/>
                          <a:ea typeface="+mn-ea"/>
                          <a:cs typeface="Times New Roman" pitchFamily="18" charset="0"/>
                        </a:rPr>
                        <a:t>İtfaiye ve Kurtarma</a:t>
                      </a:r>
                      <a:endParaRPr lang="en-US" sz="1000" kern="1200" baseline="0" dirty="0" smtClean="0">
                        <a:solidFill>
                          <a:schemeClr val="dk1"/>
                        </a:solidFill>
                        <a:latin typeface="Times New Roman" pitchFamily="18" charset="0"/>
                        <a:ea typeface="+mn-ea"/>
                        <a:cs typeface="Times New Roman" pitchFamily="18" charset="0"/>
                      </a:endParaRPr>
                    </a:p>
                    <a:p>
                      <a:r>
                        <a:rPr lang="tr-TR" sz="1000" kern="1200" baseline="0" dirty="0" smtClean="0">
                          <a:solidFill>
                            <a:schemeClr val="dk1"/>
                          </a:solidFill>
                          <a:latin typeface="Times New Roman" pitchFamily="18" charset="0"/>
                          <a:ea typeface="+mn-ea"/>
                          <a:cs typeface="Times New Roman" pitchFamily="18" charset="0"/>
                        </a:rPr>
                        <a:t>155 Ambulans</a:t>
                      </a:r>
                    </a:p>
                    <a:p>
                      <a:r>
                        <a:rPr lang="tr-TR" sz="1000" kern="1200" baseline="0" dirty="0" smtClean="0">
                          <a:solidFill>
                            <a:schemeClr val="dk1"/>
                          </a:solidFill>
                          <a:latin typeface="Times New Roman" pitchFamily="18" charset="0"/>
                          <a:ea typeface="+mn-ea"/>
                          <a:cs typeface="Times New Roman" pitchFamily="18" charset="0"/>
                        </a:rPr>
                        <a:t>156 Zabıta</a:t>
                      </a:r>
                    </a:p>
                    <a:p>
                      <a:r>
                        <a:rPr lang="tr-TR" sz="1000" kern="1200" baseline="0" smtClean="0">
                          <a:solidFill>
                            <a:schemeClr val="dk1"/>
                          </a:solidFill>
                          <a:latin typeface="Times New Roman" pitchFamily="18" charset="0"/>
                          <a:ea typeface="+mn-ea"/>
                          <a:cs typeface="Times New Roman" pitchFamily="18" charset="0"/>
                        </a:rPr>
                        <a:t>158 Polis</a:t>
                      </a:r>
                      <a:endParaRPr lang="tr-TR" sz="1000" dirty="0">
                        <a:latin typeface="Times New Roman" pitchFamily="18" charset="0"/>
                        <a:cs typeface="Times New Roman" pitchFamily="18" charset="0"/>
                      </a:endParaRPr>
                    </a:p>
                  </a:txBody>
                  <a:tcPr marL="91439" marR="91439" marT="45715" marB="45715"/>
                </a:tc>
                <a:tc>
                  <a:txBody>
                    <a:bodyPr/>
                    <a:lstStyle/>
                    <a:p>
                      <a:r>
                        <a:rPr lang="tr-TR" sz="1000" dirty="0" smtClean="0">
                          <a:latin typeface="Times New Roman" pitchFamily="18" charset="0"/>
                          <a:cs typeface="Times New Roman" pitchFamily="18" charset="0"/>
                        </a:rPr>
                        <a:t>112</a:t>
                      </a:r>
                      <a:r>
                        <a:rPr lang="tr-TR" sz="1000" baseline="0" dirty="0" smtClean="0">
                          <a:latin typeface="Times New Roman" pitchFamily="18" charset="0"/>
                          <a:cs typeface="Times New Roman" pitchFamily="18" charset="0"/>
                        </a:rPr>
                        <a:t> çağrıları, 150 İtfaiye ve Kurtarma numarasına aktarılıyor. Tüm kurumların ortak bir yazılımla 112 numarası altında birleşmesi planlanıyor.</a:t>
                      </a:r>
                      <a:endParaRPr lang="tr-TR" sz="1000" dirty="0">
                        <a:latin typeface="Times New Roman" pitchFamily="18" charset="0"/>
                        <a:cs typeface="Times New Roman" pitchFamily="18" charset="0"/>
                      </a:endParaRPr>
                    </a:p>
                  </a:txBody>
                  <a:tcPr marL="91439" marR="91439" marT="45715" marB="45715"/>
                </a:tc>
              </a:tr>
              <a:tr h="350313">
                <a:tc>
                  <a:txBody>
                    <a:bodyPr/>
                    <a:lstStyle/>
                    <a:p>
                      <a:r>
                        <a:rPr lang="tr-TR" sz="1800" dirty="0" smtClean="0">
                          <a:solidFill>
                            <a:schemeClr val="tx1"/>
                          </a:solidFill>
                          <a:latin typeface="Times New Roman" pitchFamily="18" charset="0"/>
                          <a:cs typeface="Times New Roman" pitchFamily="18" charset="0"/>
                        </a:rPr>
                        <a:t>Danimarka</a:t>
                      </a:r>
                      <a:endParaRPr lang="tr-TR" sz="1800" dirty="0">
                        <a:solidFill>
                          <a:schemeClr val="tx1"/>
                        </a:solidFill>
                        <a:latin typeface="Times New Roman" pitchFamily="18" charset="0"/>
                        <a:cs typeface="Times New Roman" pitchFamily="18" charset="0"/>
                      </a:endParaRPr>
                    </a:p>
                  </a:txBody>
                  <a:tcPr marL="91439" marR="91439" marT="45715" marB="45715">
                    <a:solidFill>
                      <a:srgbClr val="FFFF00"/>
                    </a:solidFill>
                  </a:tcPr>
                </a:tc>
                <a:tc>
                  <a:txBody>
                    <a:bodyPr/>
                    <a:lstStyle/>
                    <a:p>
                      <a:r>
                        <a:rPr lang="tr-TR" sz="1000" dirty="0" smtClean="0">
                          <a:latin typeface="Times New Roman" pitchFamily="18" charset="0"/>
                          <a:cs typeface="Times New Roman" pitchFamily="18" charset="0"/>
                        </a:rPr>
                        <a:t>112 Tek Acil Çağrı Numarası</a:t>
                      </a:r>
                      <a:endParaRPr lang="tr-TR" sz="1000" dirty="0">
                        <a:latin typeface="Times New Roman" pitchFamily="18" charset="0"/>
                        <a:cs typeface="Times New Roman" pitchFamily="18" charset="0"/>
                      </a:endParaRPr>
                    </a:p>
                  </a:txBody>
                  <a:tcPr marL="91439" marR="91439" marT="45715" marB="45715">
                    <a:solidFill>
                      <a:srgbClr val="FFFF00"/>
                    </a:solidFill>
                  </a:tcPr>
                </a:tc>
                <a:tc>
                  <a:txBody>
                    <a:bodyPr/>
                    <a:lstStyle/>
                    <a:p>
                      <a:r>
                        <a:rPr lang="tr-TR" sz="1000" dirty="0" smtClean="0">
                          <a:latin typeface="Times New Roman" pitchFamily="18" charset="0"/>
                          <a:cs typeface="Times New Roman" pitchFamily="18" charset="0"/>
                        </a:rPr>
                        <a:t>Ulusal</a:t>
                      </a:r>
                      <a:endParaRPr lang="tr-TR" sz="1000" dirty="0">
                        <a:latin typeface="Times New Roman" pitchFamily="18" charset="0"/>
                        <a:cs typeface="Times New Roman" pitchFamily="18" charset="0"/>
                      </a:endParaRPr>
                    </a:p>
                  </a:txBody>
                  <a:tcPr marL="91439" marR="91439" marT="45715" marB="45715">
                    <a:solidFill>
                      <a:srgbClr val="FFFF00"/>
                    </a:solidFill>
                  </a:tcPr>
                </a:tc>
              </a:tr>
              <a:tr h="571439">
                <a:tc>
                  <a:txBody>
                    <a:bodyPr/>
                    <a:lstStyle/>
                    <a:p>
                      <a:r>
                        <a:rPr lang="tr-TR" sz="1800" dirty="0" err="1" smtClean="0">
                          <a:latin typeface="Times New Roman" pitchFamily="18" charset="0"/>
                          <a:cs typeface="Times New Roman" pitchFamily="18" charset="0"/>
                        </a:rPr>
                        <a:t>Estonya</a:t>
                      </a:r>
                      <a:endParaRPr lang="tr-TR" sz="1800" dirty="0">
                        <a:latin typeface="Times New Roman" pitchFamily="18" charset="0"/>
                        <a:cs typeface="Times New Roman" pitchFamily="18" charset="0"/>
                      </a:endParaRPr>
                    </a:p>
                  </a:txBody>
                  <a:tcPr marL="91439" marR="91439" marT="45715" marB="45715">
                    <a:solidFill>
                      <a:srgbClr val="FFFF00"/>
                    </a:solidFill>
                  </a:tcPr>
                </a:tc>
                <a:tc>
                  <a:txBody>
                    <a:bodyPr/>
                    <a:lstStyle/>
                    <a:p>
                      <a:r>
                        <a:rPr lang="tr-TR" sz="1000" dirty="0" smtClean="0">
                          <a:latin typeface="Times New Roman" pitchFamily="18" charset="0"/>
                          <a:cs typeface="Times New Roman" pitchFamily="18" charset="0"/>
                        </a:rPr>
                        <a:t>112 Tek Acil Çağrı Numarası</a:t>
                      </a:r>
                      <a:endParaRPr lang="tr-TR" sz="1000" dirty="0">
                        <a:latin typeface="Times New Roman" pitchFamily="18" charset="0"/>
                        <a:cs typeface="Times New Roman" pitchFamily="18" charset="0"/>
                      </a:endParaRPr>
                    </a:p>
                  </a:txBody>
                  <a:tcPr marL="91439" marR="91439" marT="45715" marB="45715">
                    <a:solidFill>
                      <a:srgbClr val="FFFF00"/>
                    </a:solidFill>
                  </a:tcPr>
                </a:tc>
                <a:tc>
                  <a:txBody>
                    <a:bodyPr/>
                    <a:lstStyle/>
                    <a:p>
                      <a:r>
                        <a:rPr lang="tr-TR" sz="1000" dirty="0" smtClean="0">
                          <a:latin typeface="Times New Roman" pitchFamily="18" charset="0"/>
                          <a:cs typeface="Times New Roman" pitchFamily="18" charset="0"/>
                        </a:rPr>
                        <a:t>11</a:t>
                      </a:r>
                      <a:r>
                        <a:rPr lang="tr-TR" sz="1000" baseline="0" dirty="0" smtClean="0">
                          <a:latin typeface="Times New Roman" pitchFamily="18" charset="0"/>
                          <a:cs typeface="Times New Roman" pitchFamily="18" charset="0"/>
                        </a:rPr>
                        <a:t> Şubat </a:t>
                      </a:r>
                      <a:r>
                        <a:rPr lang="tr-TR" sz="1000" dirty="0" smtClean="0">
                          <a:latin typeface="Times New Roman" pitchFamily="18" charset="0"/>
                          <a:cs typeface="Times New Roman" pitchFamily="18" charset="0"/>
                        </a:rPr>
                        <a:t>2015</a:t>
                      </a:r>
                      <a:r>
                        <a:rPr lang="tr-TR" sz="1000" baseline="0" dirty="0" smtClean="0">
                          <a:latin typeface="Times New Roman" pitchFamily="18" charset="0"/>
                          <a:cs typeface="Times New Roman" pitchFamily="18" charset="0"/>
                        </a:rPr>
                        <a:t> </a:t>
                      </a:r>
                      <a:r>
                        <a:rPr lang="tr-TR" sz="1000" dirty="0" smtClean="0">
                          <a:latin typeface="Times New Roman" pitchFamily="18" charset="0"/>
                          <a:cs typeface="Times New Roman" pitchFamily="18" charset="0"/>
                        </a:rPr>
                        <a:t>itibari ile 110 Polis numarası 112  Tek Acil Çağrı Numarası numarası</a:t>
                      </a:r>
                      <a:r>
                        <a:rPr lang="tr-TR" sz="1000" baseline="0" dirty="0" smtClean="0">
                          <a:latin typeface="Times New Roman" pitchFamily="18" charset="0"/>
                          <a:cs typeface="Times New Roman" pitchFamily="18" charset="0"/>
                        </a:rPr>
                        <a:t> olarak değiştirilmiştir.</a:t>
                      </a:r>
                      <a:endParaRPr lang="tr-TR" sz="1000" dirty="0">
                        <a:latin typeface="Times New Roman" pitchFamily="18" charset="0"/>
                        <a:cs typeface="Times New Roman" pitchFamily="18" charset="0"/>
                      </a:endParaRPr>
                    </a:p>
                  </a:txBody>
                  <a:tcPr marL="91439" marR="91439" marT="45715" marB="45715">
                    <a:solidFill>
                      <a:srgbClr val="FFFF00"/>
                    </a:solidFill>
                  </a:tcPr>
                </a:tc>
              </a:tr>
            </a:tbl>
          </a:graphicData>
        </a:graphic>
      </p:graphicFrame>
    </p:spTree>
    <p:extLst>
      <p:ext uri="{BB962C8B-B14F-4D97-AF65-F5344CB8AC3E}">
        <p14:creationId xmlns:p14="http://schemas.microsoft.com/office/powerpoint/2010/main" val="31587167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50" name="3 Dikdörtgen"/>
          <p:cNvSpPr>
            <a:spLocks noChangeArrowheads="1"/>
          </p:cNvSpPr>
          <p:nvPr/>
        </p:nvSpPr>
        <p:spPr bwMode="auto">
          <a:xfrm>
            <a:off x="1000125" y="6429375"/>
            <a:ext cx="42830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sz="1100">
                <a:cs typeface="Times New Roman" pitchFamily="18" charset="0"/>
              </a:rPr>
              <a:t>* EENA’ nın Avrupa’da 112 organizasyon yapısı belgesinden alınmıştır.</a:t>
            </a:r>
          </a:p>
        </p:txBody>
      </p:sp>
      <p:graphicFrame>
        <p:nvGraphicFramePr>
          <p:cNvPr id="5" name="1 Tablo"/>
          <p:cNvGraphicFramePr>
            <a:graphicFrameLocks noGrp="1"/>
          </p:cNvGraphicFramePr>
          <p:nvPr>
            <p:extLst>
              <p:ext uri="{D42A27DB-BD31-4B8C-83A1-F6EECF244321}">
                <p14:modId xmlns:p14="http://schemas.microsoft.com/office/powerpoint/2010/main" val="599219026"/>
              </p:ext>
            </p:extLst>
          </p:nvPr>
        </p:nvGraphicFramePr>
        <p:xfrm>
          <a:off x="323528" y="1628800"/>
          <a:ext cx="8424936" cy="4621324"/>
        </p:xfrm>
        <a:graphic>
          <a:graphicData uri="http://schemas.openxmlformats.org/drawingml/2006/table">
            <a:tbl>
              <a:tblPr firstRow="1" bandRow="1">
                <a:tableStyleId>{5C22544A-7EE6-4342-B048-85BDC9FD1C3A}</a:tableStyleId>
              </a:tblPr>
              <a:tblGrid>
                <a:gridCol w="2808312"/>
                <a:gridCol w="2808312"/>
                <a:gridCol w="2808312"/>
              </a:tblGrid>
              <a:tr h="326435">
                <a:tc>
                  <a:txBody>
                    <a:bodyPr/>
                    <a:lstStyle/>
                    <a:p>
                      <a:r>
                        <a:rPr lang="tr-TR" sz="1800" b="0" dirty="0" smtClean="0">
                          <a:solidFill>
                            <a:schemeClr val="tx1"/>
                          </a:solidFill>
                          <a:latin typeface="Times New Roman" pitchFamily="18" charset="0"/>
                          <a:cs typeface="Times New Roman" pitchFamily="18" charset="0"/>
                        </a:rPr>
                        <a:t>Finlandiya</a:t>
                      </a:r>
                      <a:endParaRPr lang="tr-TR" sz="1800" b="0" dirty="0">
                        <a:solidFill>
                          <a:schemeClr val="tx1"/>
                        </a:solidFill>
                        <a:latin typeface="Times New Roman" pitchFamily="18" charset="0"/>
                        <a:cs typeface="Times New Roman" pitchFamily="18" charset="0"/>
                      </a:endParaRPr>
                    </a:p>
                  </a:txBody>
                  <a:tcPr marL="91439" marR="91439" marT="45719" marB="45719">
                    <a:solidFill>
                      <a:srgbClr val="FFFF00"/>
                    </a:solidFill>
                  </a:tcPr>
                </a:tc>
                <a:tc>
                  <a:txBody>
                    <a:bodyPr/>
                    <a:lstStyle/>
                    <a:p>
                      <a:r>
                        <a:rPr lang="tr-TR" sz="1000" b="0" dirty="0" smtClean="0">
                          <a:solidFill>
                            <a:schemeClr val="tx1"/>
                          </a:solidFill>
                          <a:latin typeface="Times New Roman" pitchFamily="18" charset="0"/>
                          <a:cs typeface="Times New Roman" pitchFamily="18" charset="0"/>
                        </a:rPr>
                        <a:t>112 Tek Acil Çağrı Numarası</a:t>
                      </a:r>
                      <a:endParaRPr lang="tr-TR" sz="1000" b="0" dirty="0">
                        <a:solidFill>
                          <a:schemeClr val="tx1"/>
                        </a:solidFill>
                        <a:latin typeface="Times New Roman" pitchFamily="18" charset="0"/>
                        <a:cs typeface="Times New Roman" pitchFamily="18" charset="0"/>
                      </a:endParaRPr>
                    </a:p>
                  </a:txBody>
                  <a:tcPr marL="91439" marR="91439" marT="45719" marB="45719">
                    <a:solidFill>
                      <a:srgbClr val="FFFF00"/>
                    </a:solidFill>
                  </a:tcPr>
                </a:tc>
                <a:tc>
                  <a:txBody>
                    <a:bodyPr/>
                    <a:lstStyle/>
                    <a:p>
                      <a:r>
                        <a:rPr lang="tr-TR" sz="1000" b="0" dirty="0" smtClean="0">
                          <a:solidFill>
                            <a:schemeClr val="tx1"/>
                          </a:solidFill>
                          <a:latin typeface="Times New Roman" pitchFamily="18" charset="0"/>
                          <a:cs typeface="Times New Roman" pitchFamily="18" charset="0"/>
                        </a:rPr>
                        <a:t>Ulusal</a:t>
                      </a:r>
                      <a:endParaRPr lang="tr-TR" sz="1000" b="0" dirty="0">
                        <a:solidFill>
                          <a:schemeClr val="tx1"/>
                        </a:solidFill>
                        <a:latin typeface="Times New Roman" pitchFamily="18" charset="0"/>
                        <a:cs typeface="Times New Roman" pitchFamily="18" charset="0"/>
                      </a:endParaRPr>
                    </a:p>
                  </a:txBody>
                  <a:tcPr marL="91439" marR="91439" marT="45719" marB="45719">
                    <a:solidFill>
                      <a:srgbClr val="FFFF00"/>
                    </a:solidFill>
                  </a:tcPr>
                </a:tc>
              </a:tr>
              <a:tr h="470451">
                <a:tc>
                  <a:txBody>
                    <a:bodyPr/>
                    <a:lstStyle/>
                    <a:p>
                      <a:r>
                        <a:rPr lang="tr-TR" sz="1800" b="0" dirty="0" smtClean="0">
                          <a:solidFill>
                            <a:schemeClr val="tx1"/>
                          </a:solidFill>
                          <a:latin typeface="Times New Roman" pitchFamily="18" charset="0"/>
                          <a:cs typeface="Times New Roman" pitchFamily="18" charset="0"/>
                        </a:rPr>
                        <a:t>Gürcistan</a:t>
                      </a:r>
                      <a:endParaRPr lang="tr-TR" sz="1800" b="0" dirty="0">
                        <a:solidFill>
                          <a:schemeClr val="tx1"/>
                        </a:solidFill>
                        <a:latin typeface="Times New Roman" pitchFamily="18" charset="0"/>
                        <a:cs typeface="Times New Roman" pitchFamily="18" charset="0"/>
                      </a:endParaRPr>
                    </a:p>
                  </a:txBody>
                  <a:tcPr marL="91439" marR="91439" marT="45719" marB="45719">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000" b="0" dirty="0" smtClean="0">
                          <a:solidFill>
                            <a:schemeClr val="tx1"/>
                          </a:solidFill>
                          <a:latin typeface="Times New Roman" pitchFamily="18" charset="0"/>
                          <a:cs typeface="Times New Roman" pitchFamily="18" charset="0"/>
                        </a:rPr>
                        <a:t>112 Tek Acil Çağrı Numarası</a:t>
                      </a:r>
                    </a:p>
                    <a:p>
                      <a:endParaRPr lang="tr-TR" sz="1000" b="0" dirty="0">
                        <a:solidFill>
                          <a:schemeClr val="tx1"/>
                        </a:solidFill>
                        <a:latin typeface="Times New Roman" pitchFamily="18" charset="0"/>
                        <a:cs typeface="Times New Roman" pitchFamily="18" charset="0"/>
                      </a:endParaRPr>
                    </a:p>
                  </a:txBody>
                  <a:tcPr marL="91439" marR="91439" marT="45719" marB="45719">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000" b="0" dirty="0" smtClean="0">
                          <a:solidFill>
                            <a:schemeClr val="tx1"/>
                          </a:solidFill>
                          <a:latin typeface="Times New Roman" pitchFamily="18" charset="0"/>
                          <a:cs typeface="Times New Roman" pitchFamily="18" charset="0"/>
                        </a:rPr>
                        <a:t>Ulusal</a:t>
                      </a:r>
                    </a:p>
                    <a:p>
                      <a:endParaRPr lang="tr-TR" sz="1000" b="0" dirty="0">
                        <a:solidFill>
                          <a:schemeClr val="tx1"/>
                        </a:solidFill>
                        <a:latin typeface="Times New Roman" pitchFamily="18" charset="0"/>
                        <a:cs typeface="Times New Roman" pitchFamily="18" charset="0"/>
                      </a:endParaRPr>
                    </a:p>
                  </a:txBody>
                  <a:tcPr marL="91439" marR="91439" marT="45719" marB="45719">
                    <a:solidFill>
                      <a:srgbClr val="FFFF00"/>
                    </a:solidFill>
                  </a:tcPr>
                </a:tc>
              </a:tr>
              <a:tr h="1211560">
                <a:tc>
                  <a:txBody>
                    <a:bodyPr/>
                    <a:lstStyle/>
                    <a:p>
                      <a:r>
                        <a:rPr lang="tr-TR" sz="1800" dirty="0" smtClean="0">
                          <a:latin typeface="Times New Roman" pitchFamily="18" charset="0"/>
                          <a:cs typeface="Times New Roman" pitchFamily="18" charset="0"/>
                        </a:rPr>
                        <a:t>Fransa</a:t>
                      </a:r>
                      <a:endParaRPr lang="tr-TR" sz="1800" dirty="0">
                        <a:latin typeface="Times New Roman" pitchFamily="18" charset="0"/>
                        <a:cs typeface="Times New Roman" pitchFamily="18" charset="0"/>
                      </a:endParaRPr>
                    </a:p>
                  </a:txBody>
                  <a:tcPr marL="91439" marR="91439" marT="45719" marB="45719"/>
                </a:tc>
                <a:tc>
                  <a:txBody>
                    <a:bodyPr/>
                    <a:lstStyle/>
                    <a:p>
                      <a:r>
                        <a:rPr lang="en-US" sz="1000" kern="1200" baseline="0" dirty="0" smtClean="0">
                          <a:solidFill>
                            <a:schemeClr val="dk1"/>
                          </a:solidFill>
                          <a:latin typeface="Times New Roman" pitchFamily="18" charset="0"/>
                          <a:ea typeface="+mn-ea"/>
                          <a:cs typeface="Times New Roman" pitchFamily="18" charset="0"/>
                        </a:rPr>
                        <a:t>15 </a:t>
                      </a:r>
                      <a:r>
                        <a:rPr lang="tr-TR" sz="1000" kern="1200" baseline="0" dirty="0" smtClean="0">
                          <a:solidFill>
                            <a:schemeClr val="dk1"/>
                          </a:solidFill>
                          <a:latin typeface="Times New Roman" pitchFamily="18" charset="0"/>
                          <a:ea typeface="+mn-ea"/>
                          <a:cs typeface="Times New Roman" pitchFamily="18" charset="0"/>
                        </a:rPr>
                        <a:t>Ambulans</a:t>
                      </a:r>
                      <a:endParaRPr lang="en-US" sz="1000" kern="1200" baseline="0" dirty="0" smtClean="0">
                        <a:solidFill>
                          <a:schemeClr val="dk1"/>
                        </a:solidFill>
                        <a:latin typeface="Times New Roman" pitchFamily="18" charset="0"/>
                        <a:ea typeface="+mn-ea"/>
                        <a:cs typeface="Times New Roman" pitchFamily="18" charset="0"/>
                      </a:endParaRPr>
                    </a:p>
                    <a:p>
                      <a:r>
                        <a:rPr lang="tr-TR" sz="1000" kern="1200" baseline="0" dirty="0" smtClean="0">
                          <a:solidFill>
                            <a:schemeClr val="dk1"/>
                          </a:solidFill>
                          <a:latin typeface="Times New Roman" pitchFamily="18" charset="0"/>
                          <a:ea typeface="+mn-ea"/>
                          <a:cs typeface="Times New Roman" pitchFamily="18" charset="0"/>
                        </a:rPr>
                        <a:t>17 Polis</a:t>
                      </a:r>
                    </a:p>
                    <a:p>
                      <a:r>
                        <a:rPr lang="en-US" sz="1000" kern="1200" baseline="0" dirty="0" smtClean="0">
                          <a:solidFill>
                            <a:schemeClr val="dk1"/>
                          </a:solidFill>
                          <a:latin typeface="Times New Roman" pitchFamily="18" charset="0"/>
                          <a:ea typeface="+mn-ea"/>
                          <a:cs typeface="Times New Roman" pitchFamily="18" charset="0"/>
                        </a:rPr>
                        <a:t>18 </a:t>
                      </a:r>
                      <a:r>
                        <a:rPr lang="tr-TR" sz="1000" kern="1200" baseline="0" dirty="0" smtClean="0">
                          <a:solidFill>
                            <a:schemeClr val="dk1"/>
                          </a:solidFill>
                          <a:latin typeface="Times New Roman" pitchFamily="18" charset="0"/>
                          <a:ea typeface="+mn-ea"/>
                          <a:cs typeface="Times New Roman" pitchFamily="18" charset="0"/>
                        </a:rPr>
                        <a:t>İtfaiye ve Kurtarma</a:t>
                      </a:r>
                      <a:endParaRPr lang="en-US" sz="1000" kern="1200" baseline="0" dirty="0" smtClean="0">
                        <a:solidFill>
                          <a:schemeClr val="dk1"/>
                        </a:solidFill>
                        <a:latin typeface="Times New Roman" pitchFamily="18" charset="0"/>
                        <a:ea typeface="+mn-ea"/>
                        <a:cs typeface="Times New Roman" pitchFamily="18" charset="0"/>
                      </a:endParaRPr>
                    </a:p>
                    <a:p>
                      <a:r>
                        <a:rPr lang="en-US" sz="1000" kern="1200" baseline="0" dirty="0" smtClean="0">
                          <a:solidFill>
                            <a:schemeClr val="dk1"/>
                          </a:solidFill>
                          <a:latin typeface="Times New Roman" pitchFamily="18" charset="0"/>
                          <a:ea typeface="+mn-ea"/>
                          <a:cs typeface="Times New Roman" pitchFamily="18" charset="0"/>
                        </a:rPr>
                        <a:t>114 </a:t>
                      </a:r>
                      <a:r>
                        <a:rPr lang="tr-TR" sz="1000" kern="1200" baseline="0" dirty="0" smtClean="0">
                          <a:solidFill>
                            <a:schemeClr val="dk1"/>
                          </a:solidFill>
                          <a:latin typeface="Times New Roman" pitchFamily="18" charset="0"/>
                          <a:ea typeface="+mn-ea"/>
                          <a:cs typeface="Times New Roman" pitchFamily="18" charset="0"/>
                        </a:rPr>
                        <a:t>Engelliler</a:t>
                      </a:r>
                      <a:endParaRPr lang="en-US" sz="1000" kern="1200" baseline="0" dirty="0" smtClean="0">
                        <a:solidFill>
                          <a:schemeClr val="dk1"/>
                        </a:solidFill>
                        <a:latin typeface="Times New Roman" pitchFamily="18" charset="0"/>
                        <a:ea typeface="+mn-ea"/>
                        <a:cs typeface="Times New Roman" pitchFamily="18" charset="0"/>
                      </a:endParaRPr>
                    </a:p>
                    <a:p>
                      <a:r>
                        <a:rPr lang="tr-TR" sz="1000" kern="1200" baseline="0" dirty="0" smtClean="0">
                          <a:solidFill>
                            <a:schemeClr val="dk1"/>
                          </a:solidFill>
                          <a:latin typeface="Times New Roman" pitchFamily="18" charset="0"/>
                          <a:ea typeface="+mn-ea"/>
                          <a:cs typeface="Times New Roman" pitchFamily="18" charset="0"/>
                        </a:rPr>
                        <a:t>115 Sosyal Acil Yardım Hattı</a:t>
                      </a:r>
                    </a:p>
                    <a:p>
                      <a:r>
                        <a:rPr lang="tr-TR" sz="1000" kern="1200" baseline="0" dirty="0" smtClean="0">
                          <a:solidFill>
                            <a:schemeClr val="dk1"/>
                          </a:solidFill>
                          <a:latin typeface="Times New Roman" pitchFamily="18" charset="0"/>
                          <a:ea typeface="+mn-ea"/>
                          <a:cs typeface="Times New Roman" pitchFamily="18" charset="0"/>
                        </a:rPr>
                        <a:t>119 Çocuk Yardım Hattı</a:t>
                      </a:r>
                    </a:p>
                    <a:p>
                      <a:r>
                        <a:rPr lang="tr-TR" sz="1000" kern="1200" baseline="0" dirty="0" smtClean="0">
                          <a:solidFill>
                            <a:schemeClr val="dk1"/>
                          </a:solidFill>
                          <a:latin typeface="Times New Roman" pitchFamily="18" charset="0"/>
                          <a:ea typeface="+mn-ea"/>
                          <a:cs typeface="Times New Roman" pitchFamily="18" charset="0"/>
                        </a:rPr>
                        <a:t>116 000 Kayıp Çocuk</a:t>
                      </a:r>
                      <a:endParaRPr lang="tr-TR" sz="1000" dirty="0">
                        <a:latin typeface="Times New Roman" pitchFamily="18" charset="0"/>
                        <a:cs typeface="Times New Roman" pitchFamily="18" charset="0"/>
                      </a:endParaRPr>
                    </a:p>
                  </a:txBody>
                  <a:tcPr marL="91439" marR="91439" marT="45719" marB="45719"/>
                </a:tc>
                <a:tc>
                  <a:txBody>
                    <a:bodyPr/>
                    <a:lstStyle/>
                    <a:p>
                      <a:r>
                        <a:rPr lang="tr-TR" sz="1000" dirty="0" smtClean="0">
                          <a:latin typeface="Times New Roman" pitchFamily="18" charset="0"/>
                          <a:cs typeface="Times New Roman" pitchFamily="18" charset="0"/>
                        </a:rPr>
                        <a:t>112 çağrıları</a:t>
                      </a:r>
                      <a:r>
                        <a:rPr lang="tr-TR" sz="1000" baseline="0" dirty="0" smtClean="0">
                          <a:latin typeface="Times New Roman" pitchFamily="18" charset="0"/>
                          <a:cs typeface="Times New Roman" pitchFamily="18" charset="0"/>
                        </a:rPr>
                        <a:t> Ambulans ve İtfaiye operatörleri tarafından karşılanıyor. Ülke çapında bulunan 400’ den fazla çağrı merkezinden sadece 98’i 112 çağrılarını karşılayabiliyor.</a:t>
                      </a:r>
                      <a:endParaRPr lang="tr-TR" sz="1000" dirty="0">
                        <a:latin typeface="Times New Roman" pitchFamily="18" charset="0"/>
                        <a:cs typeface="Times New Roman" pitchFamily="18" charset="0"/>
                      </a:endParaRPr>
                    </a:p>
                  </a:txBody>
                  <a:tcPr marL="91439" marR="91439" marT="45719" marB="45719"/>
                </a:tc>
              </a:tr>
              <a:tr h="470451">
                <a:tc>
                  <a:txBody>
                    <a:bodyPr/>
                    <a:lstStyle/>
                    <a:p>
                      <a:r>
                        <a:rPr lang="tr-TR" sz="1800" dirty="0" smtClean="0">
                          <a:latin typeface="Times New Roman" pitchFamily="18" charset="0"/>
                          <a:cs typeface="Times New Roman" pitchFamily="18" charset="0"/>
                        </a:rPr>
                        <a:t>Almanya</a:t>
                      </a:r>
                      <a:endParaRPr lang="tr-TR" sz="1800" dirty="0">
                        <a:latin typeface="Times New Roman" pitchFamily="18" charset="0"/>
                        <a:cs typeface="Times New Roman" pitchFamily="18" charset="0"/>
                      </a:endParaRPr>
                    </a:p>
                  </a:txBody>
                  <a:tcPr marL="91439" marR="91439" marT="45719" marB="45719"/>
                </a:tc>
                <a:tc>
                  <a:txBody>
                    <a:bodyPr/>
                    <a:lstStyle/>
                    <a:p>
                      <a:r>
                        <a:rPr lang="tr-TR" sz="1000" kern="1200" baseline="0" dirty="0" smtClean="0">
                          <a:solidFill>
                            <a:schemeClr val="dk1"/>
                          </a:solidFill>
                          <a:latin typeface="Times New Roman" pitchFamily="18" charset="0"/>
                          <a:ea typeface="+mn-ea"/>
                          <a:cs typeface="Times New Roman" pitchFamily="18" charset="0"/>
                        </a:rPr>
                        <a:t>110 Polis</a:t>
                      </a:r>
                      <a:endParaRPr lang="tr-TR" sz="1000" dirty="0">
                        <a:latin typeface="Times New Roman" pitchFamily="18" charset="0"/>
                        <a:cs typeface="Times New Roman" pitchFamily="18" charset="0"/>
                      </a:endParaRPr>
                    </a:p>
                  </a:txBody>
                  <a:tcPr marL="91439" marR="91439" marT="45719" marB="45719"/>
                </a:tc>
                <a:tc>
                  <a:txBody>
                    <a:bodyPr/>
                    <a:lstStyle/>
                    <a:p>
                      <a:r>
                        <a:rPr lang="tr-TR" sz="1000" b="0" dirty="0" smtClean="0">
                          <a:latin typeface="Times New Roman" pitchFamily="18" charset="0"/>
                          <a:cs typeface="Times New Roman" pitchFamily="18" charset="0"/>
                        </a:rPr>
                        <a:t>110 çağrıları Polis,112 çağrıları İtfaiye operatörleri tarafından karşılanıyor. </a:t>
                      </a:r>
                      <a:endParaRPr lang="tr-TR" sz="1000" b="0" dirty="0">
                        <a:latin typeface="Times New Roman" pitchFamily="18" charset="0"/>
                        <a:cs typeface="Times New Roman" pitchFamily="18" charset="0"/>
                      </a:endParaRPr>
                    </a:p>
                  </a:txBody>
                  <a:tcPr marL="91439" marR="91439" marT="45719" marB="45719"/>
                </a:tc>
              </a:tr>
              <a:tr h="731508">
                <a:tc>
                  <a:txBody>
                    <a:bodyPr/>
                    <a:lstStyle/>
                    <a:p>
                      <a:r>
                        <a:rPr lang="tr-TR" sz="1800" dirty="0" smtClean="0">
                          <a:latin typeface="Times New Roman" pitchFamily="18" charset="0"/>
                          <a:cs typeface="Times New Roman" pitchFamily="18" charset="0"/>
                        </a:rPr>
                        <a:t>Yunanistan</a:t>
                      </a:r>
                      <a:endParaRPr lang="tr-TR" sz="1800" dirty="0">
                        <a:latin typeface="Times New Roman" pitchFamily="18" charset="0"/>
                        <a:cs typeface="Times New Roman" pitchFamily="18" charset="0"/>
                      </a:endParaRPr>
                    </a:p>
                  </a:txBody>
                  <a:tcPr marL="91439" marR="91439" marT="45719" marB="45719"/>
                </a:tc>
                <a:tc>
                  <a:txBody>
                    <a:bodyPr/>
                    <a:lstStyle/>
                    <a:p>
                      <a:r>
                        <a:rPr lang="tr-TR" sz="1000" kern="1200" baseline="0" dirty="0" smtClean="0">
                          <a:solidFill>
                            <a:schemeClr val="dk1"/>
                          </a:solidFill>
                          <a:latin typeface="Times New Roman" pitchFamily="18" charset="0"/>
                          <a:ea typeface="+mn-ea"/>
                          <a:cs typeface="Times New Roman" pitchFamily="18" charset="0"/>
                        </a:rPr>
                        <a:t>166 Ambulans</a:t>
                      </a:r>
                    </a:p>
                    <a:p>
                      <a:r>
                        <a:rPr lang="tr-TR" sz="1000" kern="1200" baseline="0" dirty="0" smtClean="0">
                          <a:solidFill>
                            <a:schemeClr val="dk1"/>
                          </a:solidFill>
                          <a:latin typeface="Times New Roman" pitchFamily="18" charset="0"/>
                          <a:ea typeface="+mn-ea"/>
                          <a:cs typeface="Times New Roman" pitchFamily="18" charset="0"/>
                        </a:rPr>
                        <a:t>100 Polis</a:t>
                      </a:r>
                    </a:p>
                    <a:p>
                      <a:r>
                        <a:rPr lang="tr-TR" sz="1000" kern="1200" baseline="0" dirty="0" smtClean="0">
                          <a:solidFill>
                            <a:schemeClr val="dk1"/>
                          </a:solidFill>
                          <a:latin typeface="Times New Roman" pitchFamily="18" charset="0"/>
                          <a:ea typeface="+mn-ea"/>
                          <a:cs typeface="Times New Roman" pitchFamily="18" charset="0"/>
                        </a:rPr>
                        <a:t>199 İtfaiye</a:t>
                      </a:r>
                    </a:p>
                    <a:p>
                      <a:r>
                        <a:rPr lang="tr-TR" sz="1000" kern="1200" baseline="0" dirty="0" smtClean="0">
                          <a:solidFill>
                            <a:schemeClr val="dk1"/>
                          </a:solidFill>
                          <a:latin typeface="Times New Roman" pitchFamily="18" charset="0"/>
                          <a:ea typeface="+mn-ea"/>
                          <a:cs typeface="Times New Roman" pitchFamily="18" charset="0"/>
                        </a:rPr>
                        <a:t>108 Sahil Güvenlik</a:t>
                      </a:r>
                      <a:endParaRPr lang="tr-TR" sz="1000" dirty="0">
                        <a:latin typeface="Times New Roman" pitchFamily="18" charset="0"/>
                        <a:cs typeface="Times New Roman" pitchFamily="18" charset="0"/>
                      </a:endParaRPr>
                    </a:p>
                  </a:txBody>
                  <a:tcPr marL="91439" marR="91439" marT="45719" marB="45719"/>
                </a:tc>
                <a:tc>
                  <a:txBody>
                    <a:bodyPr/>
                    <a:lstStyle/>
                    <a:p>
                      <a:r>
                        <a:rPr lang="tr-TR" sz="1000" dirty="0" smtClean="0">
                          <a:latin typeface="Times New Roman" pitchFamily="18" charset="0"/>
                          <a:cs typeface="Times New Roman" pitchFamily="18" charset="0"/>
                        </a:rPr>
                        <a:t>Atina’da tek bir 112 Acil Çağrı Merkezi bulunuyor.</a:t>
                      </a:r>
                      <a:r>
                        <a:rPr lang="tr-TR" sz="1000" baseline="0" dirty="0" smtClean="0">
                          <a:latin typeface="Times New Roman" pitchFamily="18" charset="0"/>
                          <a:cs typeface="Times New Roman" pitchFamily="18" charset="0"/>
                        </a:rPr>
                        <a:t> Çağrıyı lokaldeki ilgili acil yardım birimine aktararak hizmet veriyor.</a:t>
                      </a:r>
                      <a:endParaRPr lang="tr-TR" sz="1000" dirty="0">
                        <a:latin typeface="Times New Roman" pitchFamily="18" charset="0"/>
                        <a:cs typeface="Times New Roman" pitchFamily="18" charset="0"/>
                      </a:endParaRPr>
                    </a:p>
                  </a:txBody>
                  <a:tcPr marL="91439" marR="91439" marT="45719" marB="45719"/>
                </a:tc>
              </a:tr>
              <a:tr h="646146">
                <a:tc>
                  <a:txBody>
                    <a:bodyPr/>
                    <a:lstStyle/>
                    <a:p>
                      <a:r>
                        <a:rPr lang="tr-TR" sz="1800" dirty="0" smtClean="0">
                          <a:latin typeface="Times New Roman" pitchFamily="18" charset="0"/>
                          <a:cs typeface="Times New Roman" pitchFamily="18" charset="0"/>
                        </a:rPr>
                        <a:t>Macaristan</a:t>
                      </a:r>
                      <a:endParaRPr lang="tr-TR" sz="1800" dirty="0">
                        <a:latin typeface="Times New Roman" pitchFamily="18" charset="0"/>
                        <a:cs typeface="Times New Roman" pitchFamily="18" charset="0"/>
                      </a:endParaRPr>
                    </a:p>
                  </a:txBody>
                  <a:tcPr marL="91439" marR="91439" marT="45719" marB="45719"/>
                </a:tc>
                <a:tc>
                  <a:txBody>
                    <a:bodyPr/>
                    <a:lstStyle/>
                    <a:p>
                      <a:r>
                        <a:rPr lang="tr-TR" sz="1000" kern="1200" baseline="0" dirty="0" smtClean="0">
                          <a:solidFill>
                            <a:schemeClr val="dk1"/>
                          </a:solidFill>
                          <a:latin typeface="Times New Roman" pitchFamily="18" charset="0"/>
                          <a:ea typeface="+mn-ea"/>
                          <a:cs typeface="Times New Roman" pitchFamily="18" charset="0"/>
                        </a:rPr>
                        <a:t>104 Ambulans</a:t>
                      </a:r>
                    </a:p>
                    <a:p>
                      <a:r>
                        <a:rPr lang="tr-TR" sz="1000" kern="1200" baseline="0" dirty="0" smtClean="0">
                          <a:solidFill>
                            <a:schemeClr val="dk1"/>
                          </a:solidFill>
                          <a:latin typeface="Times New Roman" pitchFamily="18" charset="0"/>
                          <a:ea typeface="+mn-ea"/>
                          <a:cs typeface="Times New Roman" pitchFamily="18" charset="0"/>
                        </a:rPr>
                        <a:t>105 İtfaiye</a:t>
                      </a:r>
                    </a:p>
                    <a:p>
                      <a:r>
                        <a:rPr lang="tr-TR" sz="1000" kern="1200" baseline="0" dirty="0" smtClean="0">
                          <a:solidFill>
                            <a:schemeClr val="dk1"/>
                          </a:solidFill>
                          <a:latin typeface="Times New Roman" pitchFamily="18" charset="0"/>
                          <a:ea typeface="+mn-ea"/>
                          <a:cs typeface="Times New Roman" pitchFamily="18" charset="0"/>
                        </a:rPr>
                        <a:t>107 Polis</a:t>
                      </a:r>
                      <a:endParaRPr lang="tr-TR" sz="1000" dirty="0">
                        <a:latin typeface="Times New Roman" pitchFamily="18" charset="0"/>
                        <a:cs typeface="Times New Roman" pitchFamily="18" charset="0"/>
                      </a:endParaRPr>
                    </a:p>
                  </a:txBody>
                  <a:tcPr marL="91439" marR="91439" marT="45719" marB="4571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000" dirty="0" smtClean="0">
                          <a:latin typeface="Times New Roman" panose="02020603050405020304" pitchFamily="18" charset="0"/>
                          <a:cs typeface="Times New Roman" panose="02020603050405020304" pitchFamily="18" charset="0"/>
                        </a:rPr>
                        <a:t>112 Çağrıları Polis operatörleri tarafından karşılanıyor.</a:t>
                      </a:r>
                      <a:r>
                        <a:rPr lang="tr-TR" sz="1000" baseline="0" dirty="0" smtClean="0">
                          <a:latin typeface="Times New Roman" pitchFamily="18" charset="0"/>
                          <a:cs typeface="Times New Roman" pitchFamily="18" charset="0"/>
                        </a:rPr>
                        <a:t> Ülke çapında bulunan 60 çağrı merkezinden sadece 20’si 112 çağrılarını karşılayabiliyor.</a:t>
                      </a:r>
                      <a:endParaRPr lang="tr-TR" sz="1000" dirty="0" smtClean="0">
                        <a:latin typeface="Times New Roman" pitchFamily="18" charset="0"/>
                        <a:cs typeface="Times New Roman" pitchFamily="18" charset="0"/>
                      </a:endParaRPr>
                    </a:p>
                    <a:p>
                      <a:endParaRPr lang="tr-TR" sz="1800" dirty="0"/>
                    </a:p>
                  </a:txBody>
                  <a:tcPr marL="91439" marR="91439" marT="45719" marB="45719"/>
                </a:tc>
              </a:tr>
              <a:tr h="324147">
                <a:tc>
                  <a:txBody>
                    <a:bodyPr/>
                    <a:lstStyle/>
                    <a:p>
                      <a:r>
                        <a:rPr lang="tr-TR" sz="1800" dirty="0" smtClean="0">
                          <a:solidFill>
                            <a:schemeClr val="tx1"/>
                          </a:solidFill>
                          <a:latin typeface="Times New Roman" pitchFamily="18" charset="0"/>
                          <a:cs typeface="Times New Roman" pitchFamily="18" charset="0"/>
                        </a:rPr>
                        <a:t>İzlanda</a:t>
                      </a:r>
                      <a:endParaRPr lang="tr-TR" sz="1800" dirty="0">
                        <a:solidFill>
                          <a:schemeClr val="tx1"/>
                        </a:solidFill>
                        <a:latin typeface="Times New Roman" pitchFamily="18" charset="0"/>
                        <a:cs typeface="Times New Roman" pitchFamily="18" charset="0"/>
                      </a:endParaRPr>
                    </a:p>
                  </a:txBody>
                  <a:tcPr marL="91439" marR="91439" marT="45719" marB="45719">
                    <a:solidFill>
                      <a:srgbClr val="FFFF00"/>
                    </a:solidFill>
                  </a:tcPr>
                </a:tc>
                <a:tc>
                  <a:txBody>
                    <a:bodyPr/>
                    <a:lstStyle/>
                    <a:p>
                      <a:r>
                        <a:rPr lang="tr-TR" sz="1000" b="0" dirty="0" smtClean="0">
                          <a:solidFill>
                            <a:schemeClr val="tx1"/>
                          </a:solidFill>
                          <a:latin typeface="Times New Roman" pitchFamily="18" charset="0"/>
                          <a:cs typeface="Times New Roman" pitchFamily="18" charset="0"/>
                        </a:rPr>
                        <a:t>112 Tek Acil Çağrı Numarası</a:t>
                      </a:r>
                      <a:endParaRPr lang="tr-TR" sz="1000" b="0" dirty="0">
                        <a:solidFill>
                          <a:schemeClr val="tx1"/>
                        </a:solidFill>
                        <a:latin typeface="Times New Roman" pitchFamily="18" charset="0"/>
                        <a:cs typeface="Times New Roman" pitchFamily="18" charset="0"/>
                      </a:endParaRPr>
                    </a:p>
                  </a:txBody>
                  <a:tcPr marL="91439" marR="91439" marT="45719" marB="45719">
                    <a:solidFill>
                      <a:srgbClr val="FFFF00"/>
                    </a:solidFill>
                  </a:tcPr>
                </a:tc>
                <a:tc>
                  <a:txBody>
                    <a:bodyPr/>
                    <a:lstStyle/>
                    <a:p>
                      <a:r>
                        <a:rPr lang="tr-TR" sz="1000" b="0" dirty="0" smtClean="0">
                          <a:solidFill>
                            <a:schemeClr val="tx1"/>
                          </a:solidFill>
                          <a:latin typeface="Times New Roman" pitchFamily="18" charset="0"/>
                          <a:cs typeface="Times New Roman" pitchFamily="18" charset="0"/>
                        </a:rPr>
                        <a:t>Ulusal. Ülke çapında sadece 2 çağrı merkezi bulunuyor.</a:t>
                      </a:r>
                      <a:endParaRPr lang="tr-TR" sz="1000" b="0" dirty="0">
                        <a:solidFill>
                          <a:schemeClr val="tx1"/>
                        </a:solidFill>
                        <a:latin typeface="Times New Roman" pitchFamily="18" charset="0"/>
                        <a:cs typeface="Times New Roman" pitchFamily="18" charset="0"/>
                      </a:endParaRPr>
                    </a:p>
                  </a:txBody>
                  <a:tcPr marL="91439" marR="91439" marT="45719" marB="45719">
                    <a:solidFill>
                      <a:srgbClr val="FFFF00"/>
                    </a:solidFill>
                  </a:tcPr>
                </a:tc>
              </a:tr>
            </a:tbl>
          </a:graphicData>
        </a:graphic>
      </p:graphicFrame>
    </p:spTree>
    <p:extLst>
      <p:ext uri="{BB962C8B-B14F-4D97-AF65-F5344CB8AC3E}">
        <p14:creationId xmlns:p14="http://schemas.microsoft.com/office/powerpoint/2010/main" val="4081805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72" name="5 Dikdörtgen"/>
          <p:cNvSpPr>
            <a:spLocks noChangeArrowheads="1"/>
          </p:cNvSpPr>
          <p:nvPr/>
        </p:nvSpPr>
        <p:spPr bwMode="auto">
          <a:xfrm>
            <a:off x="928688" y="6286500"/>
            <a:ext cx="42830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sz="1100">
                <a:cs typeface="Times New Roman" pitchFamily="18" charset="0"/>
              </a:rPr>
              <a:t>* EENA’ nın Avrupa’da 112 organizasyon yapısı belgesinden alınmıştır.</a:t>
            </a:r>
          </a:p>
        </p:txBody>
      </p:sp>
      <p:graphicFrame>
        <p:nvGraphicFramePr>
          <p:cNvPr id="6" name="Tablo 5"/>
          <p:cNvGraphicFramePr>
            <a:graphicFrameLocks noGrp="1"/>
          </p:cNvGraphicFramePr>
          <p:nvPr>
            <p:extLst>
              <p:ext uri="{D42A27DB-BD31-4B8C-83A1-F6EECF244321}">
                <p14:modId xmlns:p14="http://schemas.microsoft.com/office/powerpoint/2010/main" val="2884575731"/>
              </p:ext>
            </p:extLst>
          </p:nvPr>
        </p:nvGraphicFramePr>
        <p:xfrm>
          <a:off x="395535" y="1665938"/>
          <a:ext cx="8280921" cy="3346779"/>
        </p:xfrm>
        <a:graphic>
          <a:graphicData uri="http://schemas.openxmlformats.org/drawingml/2006/table">
            <a:tbl>
              <a:tblPr firstRow="1" bandRow="1">
                <a:tableStyleId>{5C22544A-7EE6-4342-B048-85BDC9FD1C3A}</a:tableStyleId>
              </a:tblPr>
              <a:tblGrid>
                <a:gridCol w="2760307"/>
                <a:gridCol w="2760307"/>
                <a:gridCol w="2760307"/>
              </a:tblGrid>
              <a:tr h="686878">
                <a:tc>
                  <a:txBody>
                    <a:bodyPr/>
                    <a:lstStyle/>
                    <a:p>
                      <a:r>
                        <a:rPr lang="tr-TR" sz="1800" b="0" dirty="0" smtClean="0">
                          <a:solidFill>
                            <a:schemeClr val="tx1"/>
                          </a:solidFill>
                          <a:latin typeface="Times New Roman" pitchFamily="18" charset="0"/>
                          <a:cs typeface="Times New Roman" pitchFamily="18" charset="0"/>
                        </a:rPr>
                        <a:t>İtalya</a:t>
                      </a:r>
                      <a:endParaRPr lang="tr-TR" sz="1800" b="0" dirty="0">
                        <a:solidFill>
                          <a:schemeClr val="tx1"/>
                        </a:solidFill>
                        <a:latin typeface="Times New Roman" pitchFamily="18" charset="0"/>
                        <a:cs typeface="Times New Roman" pitchFamily="18" charset="0"/>
                      </a:endParaRPr>
                    </a:p>
                  </a:txBody>
                  <a:tcPr marL="91439" marR="91439" marT="45729" marB="45729">
                    <a:solidFill>
                      <a:schemeClr val="accent3">
                        <a:lumMod val="20000"/>
                        <a:lumOff val="80000"/>
                      </a:schemeClr>
                    </a:solidFill>
                  </a:tcPr>
                </a:tc>
                <a:tc>
                  <a:txBody>
                    <a:bodyPr/>
                    <a:lstStyle/>
                    <a:p>
                      <a:pPr marL="0" algn="l" defTabSz="914400" rtl="0" eaLnBrk="1" latinLnBrk="0" hangingPunct="1"/>
                      <a:r>
                        <a:rPr lang="en-US" sz="1100" b="0" kern="1200" dirty="0" smtClean="0">
                          <a:solidFill>
                            <a:schemeClr val="tx1"/>
                          </a:solidFill>
                          <a:latin typeface="Times New Roman" panose="02020603050405020304" pitchFamily="18" charset="0"/>
                          <a:ea typeface="+mn-ea"/>
                          <a:cs typeface="Times New Roman" panose="02020603050405020304" pitchFamily="18" charset="0"/>
                        </a:rPr>
                        <a:t>118 </a:t>
                      </a:r>
                      <a:r>
                        <a:rPr lang="tr-TR" sz="1100" b="0" kern="1200" dirty="0" smtClean="0">
                          <a:solidFill>
                            <a:schemeClr val="tx1"/>
                          </a:solidFill>
                          <a:latin typeface="Times New Roman" panose="02020603050405020304" pitchFamily="18" charset="0"/>
                          <a:ea typeface="+mn-ea"/>
                          <a:cs typeface="Times New Roman" panose="02020603050405020304" pitchFamily="18" charset="0"/>
                        </a:rPr>
                        <a:t>A</a:t>
                      </a:r>
                      <a:r>
                        <a:rPr lang="en-US" sz="1100" b="0" kern="1200" dirty="0" err="1" smtClean="0">
                          <a:solidFill>
                            <a:schemeClr val="tx1"/>
                          </a:solidFill>
                          <a:latin typeface="Times New Roman" panose="02020603050405020304" pitchFamily="18" charset="0"/>
                          <a:ea typeface="+mn-ea"/>
                          <a:cs typeface="Times New Roman" panose="02020603050405020304" pitchFamily="18" charset="0"/>
                        </a:rPr>
                        <a:t>mbulan</a:t>
                      </a:r>
                      <a:r>
                        <a:rPr lang="tr-TR" sz="1100" b="0" kern="1200" dirty="0" smtClean="0">
                          <a:solidFill>
                            <a:schemeClr val="tx1"/>
                          </a:solidFill>
                          <a:latin typeface="Times New Roman" panose="02020603050405020304" pitchFamily="18" charset="0"/>
                          <a:ea typeface="+mn-ea"/>
                          <a:cs typeface="Times New Roman" panose="02020603050405020304" pitchFamily="18" charset="0"/>
                        </a:rPr>
                        <a:t>s</a:t>
                      </a:r>
                      <a:endParaRPr lang="en-US" sz="1100" b="0" kern="1200" dirty="0" smtClean="0">
                        <a:solidFill>
                          <a:schemeClr val="tx1"/>
                        </a:solidFill>
                        <a:latin typeface="Times New Roman" panose="02020603050405020304" pitchFamily="18" charset="0"/>
                        <a:ea typeface="+mn-ea"/>
                        <a:cs typeface="Times New Roman" panose="02020603050405020304" pitchFamily="18" charset="0"/>
                      </a:endParaRPr>
                    </a:p>
                    <a:p>
                      <a:pPr marL="0" algn="l" defTabSz="914400" rtl="0" eaLnBrk="1" latinLnBrk="0" hangingPunct="1"/>
                      <a:r>
                        <a:rPr lang="en-US" sz="1100" b="0" kern="1200" dirty="0" smtClean="0">
                          <a:solidFill>
                            <a:schemeClr val="tx1"/>
                          </a:solidFill>
                          <a:latin typeface="Times New Roman" panose="02020603050405020304" pitchFamily="18" charset="0"/>
                          <a:ea typeface="+mn-ea"/>
                          <a:cs typeface="Times New Roman" panose="02020603050405020304" pitchFamily="18" charset="0"/>
                        </a:rPr>
                        <a:t>113 </a:t>
                      </a:r>
                      <a:r>
                        <a:rPr lang="tr-TR" sz="1100" b="0" kern="1200" dirty="0" smtClean="0">
                          <a:solidFill>
                            <a:schemeClr val="tx1"/>
                          </a:solidFill>
                          <a:latin typeface="Times New Roman" panose="02020603050405020304" pitchFamily="18" charset="0"/>
                          <a:ea typeface="+mn-ea"/>
                          <a:cs typeface="Times New Roman" panose="02020603050405020304" pitchFamily="18" charset="0"/>
                        </a:rPr>
                        <a:t>P</a:t>
                      </a:r>
                      <a:r>
                        <a:rPr lang="en-US" sz="1100" b="0" kern="1200" dirty="0" err="1" smtClean="0">
                          <a:solidFill>
                            <a:schemeClr val="tx1"/>
                          </a:solidFill>
                          <a:latin typeface="Times New Roman" panose="02020603050405020304" pitchFamily="18" charset="0"/>
                          <a:ea typeface="+mn-ea"/>
                          <a:cs typeface="Times New Roman" panose="02020603050405020304" pitchFamily="18" charset="0"/>
                        </a:rPr>
                        <a:t>oli</a:t>
                      </a:r>
                      <a:r>
                        <a:rPr lang="tr-TR" sz="1100" b="0" kern="1200" dirty="0" smtClean="0">
                          <a:solidFill>
                            <a:schemeClr val="tx1"/>
                          </a:solidFill>
                          <a:latin typeface="Times New Roman" panose="02020603050405020304" pitchFamily="18" charset="0"/>
                          <a:ea typeface="+mn-ea"/>
                          <a:cs typeface="Times New Roman" panose="02020603050405020304" pitchFamily="18" charset="0"/>
                        </a:rPr>
                        <a:t>s</a:t>
                      </a:r>
                      <a:endParaRPr lang="en-US" sz="1100" b="0" kern="1200" dirty="0" smtClean="0">
                        <a:solidFill>
                          <a:schemeClr val="tx1"/>
                        </a:solidFill>
                        <a:latin typeface="Times New Roman" panose="02020603050405020304" pitchFamily="18" charset="0"/>
                        <a:ea typeface="+mn-ea"/>
                        <a:cs typeface="Times New Roman" panose="02020603050405020304" pitchFamily="18" charset="0"/>
                      </a:endParaRPr>
                    </a:p>
                    <a:p>
                      <a:pPr marL="0" algn="l" defTabSz="914400" rtl="0" eaLnBrk="1" latinLnBrk="0" hangingPunct="1"/>
                      <a:r>
                        <a:rPr lang="tr-TR" sz="1100" b="0" kern="1200" dirty="0" smtClean="0">
                          <a:solidFill>
                            <a:schemeClr val="tx1"/>
                          </a:solidFill>
                          <a:latin typeface="Times New Roman" panose="02020603050405020304" pitchFamily="18" charset="0"/>
                          <a:ea typeface="+mn-ea"/>
                          <a:cs typeface="Times New Roman" panose="02020603050405020304" pitchFamily="18" charset="0"/>
                        </a:rPr>
                        <a:t>115 İtfaiye</a:t>
                      </a:r>
                      <a:endParaRPr lang="tr-TR" sz="1100" b="0" kern="1200" dirty="0">
                        <a:solidFill>
                          <a:schemeClr val="tx1"/>
                        </a:solidFill>
                        <a:latin typeface="Times New Roman" panose="02020603050405020304" pitchFamily="18" charset="0"/>
                        <a:ea typeface="+mn-ea"/>
                        <a:cs typeface="Times New Roman" panose="02020603050405020304" pitchFamily="18" charset="0"/>
                      </a:endParaRPr>
                    </a:p>
                  </a:txBody>
                  <a:tcPr marL="91439" marR="91439" marT="45729" marB="45729">
                    <a:solidFill>
                      <a:schemeClr val="accent3">
                        <a:lumMod val="20000"/>
                        <a:lumOff val="80000"/>
                      </a:schemeClr>
                    </a:solidFill>
                  </a:tcPr>
                </a:tc>
                <a:tc>
                  <a:txBody>
                    <a:bodyPr/>
                    <a:lstStyle/>
                    <a:p>
                      <a:r>
                        <a:rPr lang="tr-TR" sz="1100" b="0" dirty="0" smtClean="0">
                          <a:solidFill>
                            <a:schemeClr val="tx1"/>
                          </a:solidFill>
                          <a:latin typeface="Times New Roman" panose="02020603050405020304" pitchFamily="18" charset="0"/>
                          <a:cs typeface="Times New Roman" panose="02020603050405020304" pitchFamily="18" charset="0"/>
                        </a:rPr>
                        <a:t>112 Çağrıları Jandarma ve Polis operatörleri tarafından karşılanıyor. </a:t>
                      </a:r>
                      <a:r>
                        <a:rPr lang="tr-TR" sz="1100" b="0" dirty="0" err="1" smtClean="0">
                          <a:solidFill>
                            <a:schemeClr val="tx1"/>
                          </a:solidFill>
                          <a:latin typeface="Times New Roman" panose="02020603050405020304" pitchFamily="18" charset="0"/>
                          <a:cs typeface="Times New Roman" panose="02020603050405020304" pitchFamily="18" charset="0"/>
                        </a:rPr>
                        <a:t>Varese</a:t>
                      </a:r>
                      <a:r>
                        <a:rPr lang="tr-TR" sz="1100" b="0" dirty="0" smtClean="0">
                          <a:solidFill>
                            <a:schemeClr val="tx1"/>
                          </a:solidFill>
                          <a:latin typeface="Times New Roman" panose="02020603050405020304" pitchFamily="18" charset="0"/>
                          <a:cs typeface="Times New Roman" panose="02020603050405020304" pitchFamily="18" charset="0"/>
                        </a:rPr>
                        <a:t> şehrinde 112 pilot uygulaması</a:t>
                      </a:r>
                      <a:r>
                        <a:rPr lang="tr-TR" sz="1100" b="0" baseline="0" dirty="0" smtClean="0">
                          <a:solidFill>
                            <a:schemeClr val="tx1"/>
                          </a:solidFill>
                          <a:latin typeface="Times New Roman" panose="02020603050405020304" pitchFamily="18" charset="0"/>
                          <a:cs typeface="Times New Roman" panose="02020603050405020304" pitchFamily="18" charset="0"/>
                        </a:rPr>
                        <a:t> devam ediyor.</a:t>
                      </a:r>
                      <a:endParaRPr lang="tr-TR" sz="1100" b="0" dirty="0">
                        <a:solidFill>
                          <a:schemeClr val="tx1"/>
                        </a:solidFill>
                        <a:latin typeface="Times New Roman" panose="02020603050405020304" pitchFamily="18" charset="0"/>
                        <a:cs typeface="Times New Roman" panose="02020603050405020304" pitchFamily="18" charset="0"/>
                      </a:endParaRPr>
                    </a:p>
                  </a:txBody>
                  <a:tcPr marL="91439" marR="91439" marT="45729" marB="45729">
                    <a:solidFill>
                      <a:schemeClr val="accent3">
                        <a:lumMod val="20000"/>
                        <a:lumOff val="80000"/>
                      </a:schemeClr>
                    </a:solidFill>
                  </a:tcPr>
                </a:tc>
              </a:tr>
              <a:tr h="746311">
                <a:tc>
                  <a:txBody>
                    <a:bodyPr/>
                    <a:lstStyle/>
                    <a:p>
                      <a:r>
                        <a:rPr lang="tr-TR" sz="1800" dirty="0" smtClean="0">
                          <a:latin typeface="Times New Roman" pitchFamily="18" charset="0"/>
                          <a:cs typeface="Times New Roman" pitchFamily="18" charset="0"/>
                        </a:rPr>
                        <a:t>Kosova</a:t>
                      </a:r>
                      <a:endParaRPr lang="tr-TR" sz="1800" dirty="0">
                        <a:latin typeface="Times New Roman" pitchFamily="18" charset="0"/>
                        <a:cs typeface="Times New Roman" pitchFamily="18" charset="0"/>
                      </a:endParaRPr>
                    </a:p>
                  </a:txBody>
                  <a:tcPr marL="91439" marR="91439" marT="45729" marB="45729"/>
                </a:tc>
                <a:tc>
                  <a:txBody>
                    <a:bodyPr/>
                    <a:lstStyle/>
                    <a:p>
                      <a:r>
                        <a:rPr lang="en-US" sz="11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192/092 (GSM/ </a:t>
                      </a:r>
                      <a:r>
                        <a:rPr lang="tr-TR" sz="11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Sabit</a:t>
                      </a:r>
                      <a:r>
                        <a:rPr lang="en-US" sz="11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a:t>
                      </a:r>
                      <a:r>
                        <a:rPr lang="tr-TR" sz="11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sz="1100" b="0" i="0" u="none" strike="noStrike" kern="1200" baseline="0" dirty="0" err="1" smtClean="0">
                          <a:solidFill>
                            <a:schemeClr val="dk1"/>
                          </a:solidFill>
                          <a:latin typeface="Times New Roman" panose="02020603050405020304" pitchFamily="18" charset="0"/>
                          <a:ea typeface="+mn-ea"/>
                          <a:cs typeface="Times New Roman" panose="02020603050405020304" pitchFamily="18" charset="0"/>
                        </a:rPr>
                        <a:t>Poli</a:t>
                      </a:r>
                      <a:r>
                        <a:rPr lang="tr-TR" sz="11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s</a:t>
                      </a:r>
                      <a:endParaRPr lang="en-US" sz="11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endParaRPr>
                    </a:p>
                    <a:p>
                      <a:r>
                        <a:rPr lang="en-US" sz="11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193/093 (GSM / </a:t>
                      </a:r>
                      <a:r>
                        <a:rPr lang="tr-TR" sz="11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Sabit) İtfaiye ve Kurtarma</a:t>
                      </a:r>
                      <a:endParaRPr lang="en-US" sz="11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endParaRPr>
                    </a:p>
                    <a:p>
                      <a:r>
                        <a:rPr lang="en-US" sz="11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194/094 (GSM / </a:t>
                      </a:r>
                      <a:r>
                        <a:rPr lang="tr-TR" sz="11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Sabit</a:t>
                      </a:r>
                      <a:r>
                        <a:rPr lang="en-US" sz="11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 </a:t>
                      </a:r>
                      <a:r>
                        <a:rPr lang="tr-TR" sz="11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Ambulans</a:t>
                      </a:r>
                      <a:endParaRPr lang="tr-TR" sz="1100" dirty="0">
                        <a:latin typeface="Times New Roman" panose="02020603050405020304" pitchFamily="18" charset="0"/>
                        <a:cs typeface="Times New Roman" panose="02020603050405020304" pitchFamily="18" charset="0"/>
                      </a:endParaRPr>
                    </a:p>
                  </a:txBody>
                  <a:tcPr marL="91439" marR="91439" marT="45729" marB="45729"/>
                </a:tc>
                <a:tc>
                  <a:txBody>
                    <a:bodyPr/>
                    <a:lstStyle/>
                    <a:p>
                      <a:r>
                        <a:rPr lang="tr-TR" sz="1100" dirty="0" smtClean="0">
                          <a:latin typeface="Times New Roman" panose="02020603050405020304" pitchFamily="18" charset="0"/>
                          <a:cs typeface="Times New Roman" panose="02020603050405020304" pitchFamily="18" charset="0"/>
                        </a:rPr>
                        <a:t>112 çağrılarını alması için oluşturulan 5 bölgesel çağrı merkezi bulunuyor.</a:t>
                      </a:r>
                      <a:r>
                        <a:rPr lang="tr-TR" sz="1100" baseline="0" dirty="0" smtClean="0">
                          <a:latin typeface="Times New Roman" panose="02020603050405020304" pitchFamily="18" charset="0"/>
                          <a:cs typeface="Times New Roman" panose="02020603050405020304" pitchFamily="18" charset="0"/>
                        </a:rPr>
                        <a:t> Gerekli bilgiler alındıktan sonra çağrı ilgili çağrı merkezine aktarılıyor.</a:t>
                      </a:r>
                      <a:endParaRPr lang="tr-TR" sz="1100" dirty="0">
                        <a:latin typeface="Times New Roman" panose="02020603050405020304" pitchFamily="18" charset="0"/>
                        <a:cs typeface="Times New Roman" panose="02020603050405020304" pitchFamily="18" charset="0"/>
                      </a:endParaRPr>
                    </a:p>
                  </a:txBody>
                  <a:tcPr marL="91439" marR="91439" marT="45729" marB="45729"/>
                </a:tc>
              </a:tr>
              <a:tr h="987388">
                <a:tc>
                  <a:txBody>
                    <a:bodyPr/>
                    <a:lstStyle/>
                    <a:p>
                      <a:r>
                        <a:rPr lang="tr-TR" sz="1800" dirty="0" smtClean="0">
                          <a:latin typeface="Times New Roman" pitchFamily="18" charset="0"/>
                          <a:cs typeface="Times New Roman" pitchFamily="18" charset="0"/>
                        </a:rPr>
                        <a:t>Letonya</a:t>
                      </a:r>
                      <a:endParaRPr lang="tr-TR" sz="1800" dirty="0">
                        <a:latin typeface="Times New Roman" pitchFamily="18" charset="0"/>
                        <a:cs typeface="Times New Roman" pitchFamily="18" charset="0"/>
                      </a:endParaRPr>
                    </a:p>
                  </a:txBody>
                  <a:tcPr marL="91439" marR="91439" marT="45729" marB="45729"/>
                </a:tc>
                <a:tc>
                  <a:txBody>
                    <a:bodyPr/>
                    <a:lstStyle/>
                    <a:p>
                      <a:r>
                        <a:rPr lang="tr-TR" sz="11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110 Polis</a:t>
                      </a:r>
                    </a:p>
                    <a:p>
                      <a:r>
                        <a:rPr lang="tr-TR" sz="11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113 Ambulans</a:t>
                      </a:r>
                    </a:p>
                    <a:p>
                      <a:r>
                        <a:rPr lang="tr-TR" sz="11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114 Doğalgaz</a:t>
                      </a:r>
                      <a:endParaRPr lang="tr-TR" sz="1100" dirty="0">
                        <a:latin typeface="Times New Roman" panose="02020603050405020304" pitchFamily="18" charset="0"/>
                        <a:cs typeface="Times New Roman" panose="02020603050405020304" pitchFamily="18" charset="0"/>
                      </a:endParaRPr>
                    </a:p>
                  </a:txBody>
                  <a:tcPr marL="91439" marR="91439" marT="45729" marB="45729"/>
                </a:tc>
                <a:tc>
                  <a:txBody>
                    <a:bodyPr/>
                    <a:lstStyle/>
                    <a:p>
                      <a:r>
                        <a:rPr lang="tr-TR" sz="1100" dirty="0" smtClean="0">
                          <a:latin typeface="Times New Roman" panose="02020603050405020304" pitchFamily="18" charset="0"/>
                          <a:cs typeface="Times New Roman" panose="02020603050405020304" pitchFamily="18" charset="0"/>
                        </a:rPr>
                        <a:t>112 çağrıları</a:t>
                      </a:r>
                      <a:r>
                        <a:rPr lang="tr-TR" sz="1100" baseline="0" dirty="0" smtClean="0">
                          <a:latin typeface="Times New Roman" panose="02020603050405020304" pitchFamily="18" charset="0"/>
                          <a:cs typeface="Times New Roman" panose="02020603050405020304" pitchFamily="18" charset="0"/>
                        </a:rPr>
                        <a:t> İtfaiye operatörleri tarafından karşılanıyor. (112 aynı zamanda İtfaiye numarası) İtfaiye çağrılarına direkt müdahale edilirken diğer çağrılar ilgili çağrı merkezlerine aktarılıyor.</a:t>
                      </a:r>
                      <a:endParaRPr lang="tr-TR" sz="1100" dirty="0">
                        <a:latin typeface="Times New Roman" panose="02020603050405020304" pitchFamily="18" charset="0"/>
                        <a:cs typeface="Times New Roman" panose="02020603050405020304" pitchFamily="18" charset="0"/>
                      </a:endParaRPr>
                    </a:p>
                  </a:txBody>
                  <a:tcPr marL="91439" marR="91439" marT="45729" marB="45729"/>
                </a:tc>
              </a:tr>
              <a:tr h="910495">
                <a:tc>
                  <a:txBody>
                    <a:bodyPr/>
                    <a:lstStyle/>
                    <a:p>
                      <a:r>
                        <a:rPr lang="tr-TR" sz="1800" dirty="0" smtClean="0">
                          <a:solidFill>
                            <a:schemeClr val="tx1"/>
                          </a:solidFill>
                          <a:latin typeface="Times New Roman" pitchFamily="18" charset="0"/>
                          <a:cs typeface="Times New Roman" pitchFamily="18" charset="0"/>
                        </a:rPr>
                        <a:t>Litvanya</a:t>
                      </a:r>
                      <a:endParaRPr lang="tr-TR" sz="1800" dirty="0">
                        <a:solidFill>
                          <a:schemeClr val="tx1"/>
                        </a:solidFill>
                        <a:latin typeface="Times New Roman" pitchFamily="18" charset="0"/>
                        <a:cs typeface="Times New Roman" pitchFamily="18" charset="0"/>
                      </a:endParaRPr>
                    </a:p>
                  </a:txBody>
                  <a:tcPr marL="91439" marR="91439" marT="45729" marB="45729">
                    <a:solidFill>
                      <a:srgbClr val="FFFF00"/>
                    </a:solidFill>
                  </a:tcPr>
                </a:tc>
                <a:tc>
                  <a:txBody>
                    <a:bodyPr/>
                    <a:lstStyle/>
                    <a:p>
                      <a:r>
                        <a:rPr lang="tr-TR" sz="1100" b="0" dirty="0" smtClean="0">
                          <a:solidFill>
                            <a:schemeClr val="tx1"/>
                          </a:solidFill>
                          <a:latin typeface="Times New Roman" pitchFamily="18" charset="0"/>
                          <a:cs typeface="Times New Roman" pitchFamily="18" charset="0"/>
                        </a:rPr>
                        <a:t>112 Tek Acil Çağrı Numarası</a:t>
                      </a:r>
                      <a:endParaRPr lang="tr-TR" sz="1100" b="0" dirty="0">
                        <a:solidFill>
                          <a:schemeClr val="tx1"/>
                        </a:solidFill>
                        <a:latin typeface="Times New Roman" pitchFamily="18" charset="0"/>
                        <a:cs typeface="Times New Roman" pitchFamily="18" charset="0"/>
                      </a:endParaRPr>
                    </a:p>
                  </a:txBody>
                  <a:tcPr marL="91439" marR="91439" marT="45729" marB="45729">
                    <a:solidFill>
                      <a:srgbClr val="FFFF00"/>
                    </a:solidFill>
                  </a:tcPr>
                </a:tc>
                <a:tc>
                  <a:txBody>
                    <a:bodyPr/>
                    <a:lstStyle/>
                    <a:p>
                      <a:r>
                        <a:rPr lang="tr-TR" sz="1100" b="0" dirty="0" smtClean="0">
                          <a:solidFill>
                            <a:schemeClr val="tx1"/>
                          </a:solidFill>
                          <a:latin typeface="Times New Roman" pitchFamily="18" charset="0"/>
                          <a:cs typeface="Times New Roman" pitchFamily="18" charset="0"/>
                        </a:rPr>
                        <a:t>Ulusallaşmış</a:t>
                      </a:r>
                      <a:endParaRPr lang="tr-TR" sz="1100" b="0" dirty="0">
                        <a:solidFill>
                          <a:schemeClr val="tx1"/>
                        </a:solidFill>
                        <a:latin typeface="Times New Roman" pitchFamily="18" charset="0"/>
                        <a:cs typeface="Times New Roman" pitchFamily="18" charset="0"/>
                      </a:endParaRPr>
                    </a:p>
                  </a:txBody>
                  <a:tcPr marL="91439" marR="91439" marT="45729" marB="45729">
                    <a:solidFill>
                      <a:srgbClr val="FFFF00"/>
                    </a:solidFill>
                  </a:tcPr>
                </a:tc>
              </a:tr>
            </a:tbl>
          </a:graphicData>
        </a:graphic>
      </p:graphicFrame>
      <p:graphicFrame>
        <p:nvGraphicFramePr>
          <p:cNvPr id="7" name="Tablo 6"/>
          <p:cNvGraphicFramePr>
            <a:graphicFrameLocks noGrp="1"/>
          </p:cNvGraphicFramePr>
          <p:nvPr>
            <p:extLst>
              <p:ext uri="{D42A27DB-BD31-4B8C-83A1-F6EECF244321}">
                <p14:modId xmlns:p14="http://schemas.microsoft.com/office/powerpoint/2010/main" val="1197483813"/>
              </p:ext>
            </p:extLst>
          </p:nvPr>
        </p:nvGraphicFramePr>
        <p:xfrm>
          <a:off x="395536" y="5013176"/>
          <a:ext cx="8208912" cy="731838"/>
        </p:xfrm>
        <a:graphic>
          <a:graphicData uri="http://schemas.openxmlformats.org/drawingml/2006/table">
            <a:tbl>
              <a:tblPr firstRow="1" bandRow="1">
                <a:tableStyleId>{5C22544A-7EE6-4342-B048-85BDC9FD1C3A}</a:tableStyleId>
              </a:tblPr>
              <a:tblGrid>
                <a:gridCol w="2736304"/>
                <a:gridCol w="2736304"/>
                <a:gridCol w="2736304"/>
              </a:tblGrid>
              <a:tr h="731838">
                <a:tc>
                  <a:txBody>
                    <a:bodyPr/>
                    <a:lstStyle/>
                    <a:p>
                      <a:r>
                        <a:rPr lang="tr-TR" sz="1800" b="0" dirty="0" smtClean="0">
                          <a:solidFill>
                            <a:schemeClr val="tx1"/>
                          </a:solidFill>
                          <a:latin typeface="Times New Roman" pitchFamily="18" charset="0"/>
                          <a:cs typeface="Times New Roman" pitchFamily="18" charset="0"/>
                        </a:rPr>
                        <a:t>Lüksemburg</a:t>
                      </a:r>
                      <a:endParaRPr lang="tr-TR" sz="1800" b="0" dirty="0">
                        <a:solidFill>
                          <a:schemeClr val="tx1"/>
                        </a:solidFill>
                        <a:latin typeface="Times New Roman" pitchFamily="18" charset="0"/>
                        <a:cs typeface="Times New Roman" pitchFamily="18" charset="0"/>
                      </a:endParaRPr>
                    </a:p>
                  </a:txBody>
                  <a:tcPr marL="91439" marR="91439" marT="45740" marB="45740">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b="0" kern="1200" dirty="0" smtClean="0">
                          <a:solidFill>
                            <a:schemeClr val="tx1"/>
                          </a:solidFill>
                          <a:latin typeface="Times New Roman" pitchFamily="18" charset="0"/>
                          <a:ea typeface="+mn-ea"/>
                          <a:cs typeface="Times New Roman" pitchFamily="18" charset="0"/>
                        </a:rPr>
                        <a:t>113 Polis</a:t>
                      </a:r>
                    </a:p>
                    <a:p>
                      <a:pPr marL="0" algn="l" defTabSz="914400" rtl="0" eaLnBrk="1" latinLnBrk="0" hangingPunct="1"/>
                      <a:endParaRPr lang="tr-TR" sz="1100" b="0" kern="1200" dirty="0">
                        <a:solidFill>
                          <a:schemeClr val="tx1"/>
                        </a:solidFill>
                        <a:latin typeface="Times New Roman" pitchFamily="18" charset="0"/>
                        <a:ea typeface="+mn-ea"/>
                        <a:cs typeface="Times New Roman" pitchFamily="18" charset="0"/>
                      </a:endParaRPr>
                    </a:p>
                  </a:txBody>
                  <a:tcPr marL="91439" marR="91439" marT="45740" marB="45740">
                    <a:solidFill>
                      <a:schemeClr val="accent3">
                        <a:lumMod val="20000"/>
                        <a:lumOff val="80000"/>
                      </a:schemeClr>
                    </a:solidFill>
                  </a:tcPr>
                </a:tc>
                <a:tc>
                  <a:txBody>
                    <a:bodyPr/>
                    <a:lstStyle/>
                    <a:p>
                      <a:pPr marL="0" algn="l" defTabSz="914400" rtl="0" eaLnBrk="1" latinLnBrk="0" hangingPunct="1"/>
                      <a:r>
                        <a:rPr lang="tr-TR" sz="1100" b="0" kern="1200" noProof="0" dirty="0" smtClean="0">
                          <a:solidFill>
                            <a:schemeClr val="tx1"/>
                          </a:solidFill>
                          <a:latin typeface="Times New Roman" panose="02020603050405020304" pitchFamily="18" charset="0"/>
                          <a:ea typeface="+mn-ea"/>
                          <a:cs typeface="Times New Roman" panose="02020603050405020304" pitchFamily="18" charset="0"/>
                        </a:rPr>
                        <a:t>Ülke çapında sadece 1 tane 112 Acil Çağrı Merkezi oluşturulmuş. Polisi ilgilendiren çağrılar 113 çağrı merkezine aktarılıyor.</a:t>
                      </a:r>
                      <a:endParaRPr lang="tr-TR" sz="1100" b="0" kern="1200" dirty="0">
                        <a:solidFill>
                          <a:schemeClr val="tx1"/>
                        </a:solidFill>
                        <a:latin typeface="Times New Roman" panose="02020603050405020304" pitchFamily="18" charset="0"/>
                        <a:ea typeface="+mn-ea"/>
                        <a:cs typeface="Times New Roman" panose="02020603050405020304" pitchFamily="18" charset="0"/>
                      </a:endParaRPr>
                    </a:p>
                  </a:txBody>
                  <a:tcPr marL="91439" marR="91439" marT="45740" marB="45740">
                    <a:solidFill>
                      <a:schemeClr val="accent3">
                        <a:lumMod val="20000"/>
                        <a:lumOff val="80000"/>
                      </a:schemeClr>
                    </a:solidFill>
                  </a:tcPr>
                </a:tc>
              </a:tr>
            </a:tbl>
          </a:graphicData>
        </a:graphic>
      </p:graphicFrame>
    </p:spTree>
    <p:extLst>
      <p:ext uri="{BB962C8B-B14F-4D97-AF65-F5344CB8AC3E}">
        <p14:creationId xmlns:p14="http://schemas.microsoft.com/office/powerpoint/2010/main" val="13836416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02" name="3 Dikdörtgen"/>
          <p:cNvSpPr>
            <a:spLocks noChangeArrowheads="1"/>
          </p:cNvSpPr>
          <p:nvPr/>
        </p:nvSpPr>
        <p:spPr bwMode="auto">
          <a:xfrm>
            <a:off x="857250" y="6500813"/>
            <a:ext cx="42830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sz="1100">
                <a:cs typeface="Times New Roman" pitchFamily="18" charset="0"/>
              </a:rPr>
              <a:t>* EENA’ nın Avrupa’da 112 organizasyon yapısı belgesinden alınmıştır.</a:t>
            </a:r>
          </a:p>
          <a:p>
            <a:r>
              <a:rPr lang="tr-TR" sz="1100">
                <a:cs typeface="Times New Roman" pitchFamily="18" charset="0"/>
              </a:rPr>
              <a:t>.</a:t>
            </a:r>
          </a:p>
        </p:txBody>
      </p:sp>
      <p:graphicFrame>
        <p:nvGraphicFramePr>
          <p:cNvPr id="5" name="1 Tablo"/>
          <p:cNvGraphicFramePr>
            <a:graphicFrameLocks noGrp="1"/>
          </p:cNvGraphicFramePr>
          <p:nvPr>
            <p:extLst>
              <p:ext uri="{D42A27DB-BD31-4B8C-83A1-F6EECF244321}">
                <p14:modId xmlns:p14="http://schemas.microsoft.com/office/powerpoint/2010/main" val="3489277639"/>
              </p:ext>
            </p:extLst>
          </p:nvPr>
        </p:nvGraphicFramePr>
        <p:xfrm>
          <a:off x="323528" y="1207771"/>
          <a:ext cx="8568951" cy="5597472"/>
        </p:xfrm>
        <a:graphic>
          <a:graphicData uri="http://schemas.openxmlformats.org/drawingml/2006/table">
            <a:tbl>
              <a:tblPr firstRow="1" bandRow="1">
                <a:tableStyleId>{5C22544A-7EE6-4342-B048-85BDC9FD1C3A}</a:tableStyleId>
              </a:tblPr>
              <a:tblGrid>
                <a:gridCol w="2856317"/>
                <a:gridCol w="2856317"/>
                <a:gridCol w="2856317"/>
              </a:tblGrid>
              <a:tr h="710524">
                <a:tc>
                  <a:txBody>
                    <a:bodyPr/>
                    <a:lstStyle/>
                    <a:p>
                      <a:r>
                        <a:rPr lang="tr-TR" sz="1800" b="0" dirty="0" smtClean="0">
                          <a:solidFill>
                            <a:schemeClr val="tx1"/>
                          </a:solidFill>
                          <a:latin typeface="Times New Roman" pitchFamily="18" charset="0"/>
                          <a:cs typeface="Times New Roman" pitchFamily="18" charset="0"/>
                        </a:rPr>
                        <a:t>Makedonya</a:t>
                      </a:r>
                      <a:endParaRPr lang="tr-TR" sz="1800" b="0" dirty="0">
                        <a:solidFill>
                          <a:schemeClr val="tx1"/>
                        </a:solidFill>
                        <a:latin typeface="Times New Roman" pitchFamily="18" charset="0"/>
                        <a:cs typeface="Times New Roman" pitchFamily="18" charset="0"/>
                      </a:endParaRPr>
                    </a:p>
                  </a:txBody>
                  <a:tcPr marL="91439" marR="91439" marT="45721" marB="45721">
                    <a:solidFill>
                      <a:schemeClr val="accent3">
                        <a:lumMod val="20000"/>
                        <a:lumOff val="80000"/>
                      </a:schemeClr>
                    </a:solidFill>
                  </a:tcPr>
                </a:tc>
                <a:tc>
                  <a:txBody>
                    <a:bodyPr/>
                    <a:lstStyle/>
                    <a:p>
                      <a:r>
                        <a:rPr lang="tr-TR" sz="11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192 Polis</a:t>
                      </a:r>
                    </a:p>
                    <a:p>
                      <a:r>
                        <a:rPr lang="en-US" sz="11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193 </a:t>
                      </a:r>
                      <a:r>
                        <a:rPr lang="tr-TR" sz="11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İtfaiye</a:t>
                      </a:r>
                      <a:endParaRPr lang="en-US" sz="11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endParaRPr>
                    </a:p>
                    <a:p>
                      <a:r>
                        <a:rPr lang="en-US" sz="11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194 </a:t>
                      </a:r>
                      <a:r>
                        <a:rPr lang="tr-TR" sz="11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Ambulans</a:t>
                      </a:r>
                      <a:endParaRPr lang="en-US" sz="11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endParaRPr>
                    </a:p>
                    <a:p>
                      <a:r>
                        <a:rPr lang="tr-TR" sz="11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195 Afet-Kriz</a:t>
                      </a:r>
                    </a:p>
                  </a:txBody>
                  <a:tcPr marL="91439" marR="91439" marT="45721" marB="45721">
                    <a:solidFill>
                      <a:schemeClr val="accent3">
                        <a:lumMod val="20000"/>
                        <a:lumOff val="80000"/>
                      </a:schemeClr>
                    </a:solidFill>
                  </a:tcPr>
                </a:tc>
                <a:tc>
                  <a:txBody>
                    <a:bodyPr/>
                    <a:lstStyle/>
                    <a:p>
                      <a:r>
                        <a:rPr lang="tr-TR" sz="1100" b="0" dirty="0" smtClean="0">
                          <a:solidFill>
                            <a:schemeClr val="tx1"/>
                          </a:solidFill>
                          <a:latin typeface="Times New Roman" panose="02020603050405020304" pitchFamily="18" charset="0"/>
                          <a:cs typeface="Times New Roman" panose="02020603050405020304" pitchFamily="18" charset="0"/>
                        </a:rPr>
                        <a:t>112 henüz</a:t>
                      </a:r>
                      <a:r>
                        <a:rPr lang="tr-TR" sz="1100" b="0" baseline="0" dirty="0" smtClean="0">
                          <a:solidFill>
                            <a:schemeClr val="tx1"/>
                          </a:solidFill>
                          <a:latin typeface="Times New Roman" panose="02020603050405020304" pitchFamily="18" charset="0"/>
                          <a:cs typeface="Times New Roman" panose="02020603050405020304" pitchFamily="18" charset="0"/>
                        </a:rPr>
                        <a:t> planlanma aşamasında.</a:t>
                      </a:r>
                      <a:endParaRPr lang="tr-TR" sz="1100" b="0" dirty="0">
                        <a:solidFill>
                          <a:schemeClr val="tx1"/>
                        </a:solidFill>
                        <a:latin typeface="Times New Roman" panose="02020603050405020304" pitchFamily="18" charset="0"/>
                        <a:cs typeface="Times New Roman" panose="02020603050405020304" pitchFamily="18" charset="0"/>
                      </a:endParaRPr>
                    </a:p>
                  </a:txBody>
                  <a:tcPr marL="91439" marR="91439" marT="45721" marB="45721">
                    <a:solidFill>
                      <a:schemeClr val="accent3">
                        <a:lumMod val="20000"/>
                        <a:lumOff val="80000"/>
                      </a:schemeClr>
                    </a:solidFill>
                  </a:tcPr>
                </a:tc>
              </a:tr>
              <a:tr h="554209">
                <a:tc>
                  <a:txBody>
                    <a:bodyPr/>
                    <a:lstStyle/>
                    <a:p>
                      <a:r>
                        <a:rPr lang="tr-TR" sz="1800" dirty="0" smtClean="0">
                          <a:latin typeface="Times New Roman" pitchFamily="18" charset="0"/>
                          <a:cs typeface="Times New Roman" pitchFamily="18" charset="0"/>
                        </a:rPr>
                        <a:t>Malta</a:t>
                      </a:r>
                      <a:endParaRPr lang="tr-TR" sz="1800" dirty="0">
                        <a:latin typeface="Times New Roman" pitchFamily="18" charset="0"/>
                        <a:cs typeface="Times New Roman" pitchFamily="18" charset="0"/>
                      </a:endParaRPr>
                    </a:p>
                  </a:txBody>
                  <a:tcPr marL="91439" marR="91439" marT="45721" marB="45721"/>
                </a:tc>
                <a:tc>
                  <a:txBody>
                    <a:bodyPr/>
                    <a:lstStyle/>
                    <a:p>
                      <a:r>
                        <a:rPr lang="tr-TR" sz="11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199 Acil Durum</a:t>
                      </a:r>
                    </a:p>
                    <a:p>
                      <a:r>
                        <a:rPr lang="tr-TR" sz="11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191 Polis</a:t>
                      </a:r>
                    </a:p>
                    <a:p>
                      <a:r>
                        <a:rPr lang="tr-TR" sz="11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196 Ambulans</a:t>
                      </a:r>
                      <a:endParaRPr lang="tr-TR" sz="1100" dirty="0">
                        <a:latin typeface="Times New Roman" panose="02020603050405020304" pitchFamily="18" charset="0"/>
                        <a:cs typeface="Times New Roman" panose="02020603050405020304" pitchFamily="18" charset="0"/>
                      </a:endParaRPr>
                    </a:p>
                  </a:txBody>
                  <a:tcPr marL="91439" marR="91439" marT="45721" marB="45721"/>
                </a:tc>
                <a:tc>
                  <a:txBody>
                    <a:bodyPr/>
                    <a:lstStyle/>
                    <a:p>
                      <a:r>
                        <a:rPr lang="tr-TR" sz="1100" dirty="0" smtClean="0">
                          <a:latin typeface="Times New Roman" panose="02020603050405020304" pitchFamily="18" charset="0"/>
                          <a:cs typeface="Times New Roman" panose="02020603050405020304" pitchFamily="18" charset="0"/>
                        </a:rPr>
                        <a:t>112 çağrıları polis operatörleri (191) tarafından karşılanıyor ve ilgili çağrı merkezine aktarılıyor.</a:t>
                      </a:r>
                      <a:endParaRPr lang="tr-TR" sz="1100" dirty="0">
                        <a:latin typeface="Times New Roman" panose="02020603050405020304" pitchFamily="18" charset="0"/>
                        <a:cs typeface="Times New Roman" panose="02020603050405020304" pitchFamily="18" charset="0"/>
                      </a:endParaRPr>
                    </a:p>
                  </a:txBody>
                  <a:tcPr marL="91439" marR="91439" marT="45721" marB="45721"/>
                </a:tc>
              </a:tr>
              <a:tr h="554209">
                <a:tc>
                  <a:txBody>
                    <a:bodyPr/>
                    <a:lstStyle/>
                    <a:p>
                      <a:r>
                        <a:rPr lang="tr-TR" sz="1800" dirty="0" smtClean="0">
                          <a:latin typeface="Times New Roman" pitchFamily="18" charset="0"/>
                          <a:cs typeface="Times New Roman" pitchFamily="18" charset="0"/>
                        </a:rPr>
                        <a:t>Moldova</a:t>
                      </a:r>
                      <a:endParaRPr lang="tr-TR" sz="1800" dirty="0">
                        <a:latin typeface="Times New Roman" pitchFamily="18" charset="0"/>
                        <a:cs typeface="Times New Roman" pitchFamily="18" charset="0"/>
                      </a:endParaRPr>
                    </a:p>
                  </a:txBody>
                  <a:tcPr marL="91439" marR="91439" marT="45721" marB="45721"/>
                </a:tc>
                <a:tc>
                  <a:txBody>
                    <a:bodyPr/>
                    <a:lstStyle/>
                    <a:p>
                      <a:r>
                        <a:rPr lang="tr-TR" sz="11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901 İtfaiye</a:t>
                      </a:r>
                    </a:p>
                    <a:p>
                      <a:r>
                        <a:rPr lang="tr-TR" sz="11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902 Polis</a:t>
                      </a:r>
                    </a:p>
                    <a:p>
                      <a:r>
                        <a:rPr lang="tr-TR" sz="11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903 Ambulans</a:t>
                      </a:r>
                      <a:endParaRPr lang="tr-TR" sz="1100" dirty="0">
                        <a:latin typeface="Times New Roman" panose="02020603050405020304" pitchFamily="18" charset="0"/>
                        <a:cs typeface="Times New Roman" panose="02020603050405020304" pitchFamily="18" charset="0"/>
                      </a:endParaRPr>
                    </a:p>
                  </a:txBody>
                  <a:tcPr marL="91439" marR="91439" marT="45721" marB="4572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112 çağrıları polis operatörleri (902) tarafından karşılanıyor ve ilgili çağrı merkezine aktarılıyor.</a:t>
                      </a:r>
                    </a:p>
                  </a:txBody>
                  <a:tcPr marL="91439" marR="91439" marT="45721" marB="45721"/>
                </a:tc>
              </a:tr>
              <a:tr h="710524">
                <a:tc>
                  <a:txBody>
                    <a:bodyPr/>
                    <a:lstStyle/>
                    <a:p>
                      <a:r>
                        <a:rPr lang="tr-TR" sz="1800" dirty="0" smtClean="0">
                          <a:solidFill>
                            <a:schemeClr val="tx1"/>
                          </a:solidFill>
                          <a:latin typeface="Times New Roman" pitchFamily="18" charset="0"/>
                          <a:cs typeface="Times New Roman" pitchFamily="18" charset="0"/>
                        </a:rPr>
                        <a:t>Karadağ</a:t>
                      </a:r>
                      <a:endParaRPr lang="tr-TR" sz="1800" dirty="0">
                        <a:solidFill>
                          <a:schemeClr val="tx1"/>
                        </a:solidFill>
                        <a:latin typeface="Times New Roman" pitchFamily="18" charset="0"/>
                        <a:cs typeface="Times New Roman" pitchFamily="18" charset="0"/>
                      </a:endParaRPr>
                    </a:p>
                  </a:txBody>
                  <a:tcPr marL="91439" marR="91439" marT="45721" marB="4572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122 Polis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tr-TR"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23</a:t>
                      </a:r>
                      <a:r>
                        <a:rPr kumimoji="0" lang="en-US"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İtfaiye</a:t>
                      </a:r>
                      <a:endParaRPr kumimoji="0" lang="en-US"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tr-TR"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24</a:t>
                      </a:r>
                      <a:r>
                        <a:rPr kumimoji="0" lang="en-US"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Ambulans</a:t>
                      </a:r>
                      <a:endParaRPr kumimoji="0" lang="en-US"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marL="91439" marR="91439" marT="45721" marB="45721"/>
                </a:tc>
                <a:tc>
                  <a:txBody>
                    <a:bodyPr/>
                    <a:lstStyle/>
                    <a:p>
                      <a:r>
                        <a:rPr kumimoji="0" lang="tr-TR" sz="11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112 henüz planlanma aşamasında. 112 aranırsa çağrı, İçişleri Bakanlığındaki geçici çağrı merkezi tarafından ilgili  çağrı merkezine aktarılıyor.</a:t>
                      </a:r>
                      <a:endParaRPr lang="tr-TR" sz="1800" dirty="0"/>
                    </a:p>
                  </a:txBody>
                  <a:tcPr marL="91439" marR="91439" marT="45721" marB="45721"/>
                </a:tc>
              </a:tr>
              <a:tr h="431098">
                <a:tc>
                  <a:txBody>
                    <a:bodyPr/>
                    <a:lstStyle/>
                    <a:p>
                      <a:r>
                        <a:rPr lang="tr-TR" sz="1800" dirty="0" smtClean="0">
                          <a:solidFill>
                            <a:schemeClr val="tx1"/>
                          </a:solidFill>
                          <a:latin typeface="Times New Roman" pitchFamily="18" charset="0"/>
                          <a:cs typeface="Times New Roman" pitchFamily="18" charset="0"/>
                        </a:rPr>
                        <a:t>Hollanda</a:t>
                      </a:r>
                      <a:endParaRPr lang="tr-TR" sz="1800" dirty="0">
                        <a:solidFill>
                          <a:schemeClr val="tx1"/>
                        </a:solidFill>
                        <a:latin typeface="Times New Roman" pitchFamily="18" charset="0"/>
                        <a:cs typeface="Times New Roman" pitchFamily="18" charset="0"/>
                      </a:endParaRPr>
                    </a:p>
                  </a:txBody>
                  <a:tcPr marL="91439" marR="91439" marT="45721" marB="45721">
                    <a:solidFill>
                      <a:srgbClr val="FFFF00"/>
                    </a:solidFill>
                  </a:tcPr>
                </a:tc>
                <a:tc>
                  <a:txBody>
                    <a:bodyPr/>
                    <a:lstStyle/>
                    <a:p>
                      <a:r>
                        <a:rPr lang="tr-TR" sz="1100" b="0" dirty="0" smtClean="0">
                          <a:solidFill>
                            <a:schemeClr val="tx1"/>
                          </a:solidFill>
                          <a:latin typeface="Times New Roman" pitchFamily="18" charset="0"/>
                          <a:cs typeface="Times New Roman" pitchFamily="18" charset="0"/>
                        </a:rPr>
                        <a:t>112 Tek Acil Çağrı Numarası</a:t>
                      </a:r>
                      <a:endParaRPr lang="tr-TR" sz="1100" b="0" dirty="0">
                        <a:solidFill>
                          <a:schemeClr val="tx1"/>
                        </a:solidFill>
                        <a:latin typeface="Times New Roman" pitchFamily="18" charset="0"/>
                        <a:cs typeface="Times New Roman" pitchFamily="18" charset="0"/>
                      </a:endParaRPr>
                    </a:p>
                  </a:txBody>
                  <a:tcPr marL="91439" marR="91439" marT="45721" marB="45721">
                    <a:solidFill>
                      <a:srgbClr val="FFFF00"/>
                    </a:solidFill>
                  </a:tcPr>
                </a:tc>
                <a:tc>
                  <a:txBody>
                    <a:bodyPr/>
                    <a:lstStyle/>
                    <a:p>
                      <a:r>
                        <a:rPr lang="tr-TR" sz="1100" b="0" dirty="0" smtClean="0">
                          <a:solidFill>
                            <a:schemeClr val="tx1"/>
                          </a:solidFill>
                          <a:latin typeface="Times New Roman" pitchFamily="18" charset="0"/>
                          <a:cs typeface="Times New Roman" pitchFamily="18" charset="0"/>
                        </a:rPr>
                        <a:t>Ulusal</a:t>
                      </a:r>
                      <a:endParaRPr lang="tr-TR" sz="1100" b="0" dirty="0">
                        <a:solidFill>
                          <a:schemeClr val="tx1"/>
                        </a:solidFill>
                        <a:latin typeface="Times New Roman" pitchFamily="18" charset="0"/>
                        <a:cs typeface="Times New Roman" pitchFamily="18" charset="0"/>
                      </a:endParaRPr>
                    </a:p>
                  </a:txBody>
                  <a:tcPr marL="91439" marR="91439" marT="45721" marB="45721">
                    <a:solidFill>
                      <a:srgbClr val="FFFF00"/>
                    </a:solidFill>
                  </a:tcPr>
                </a:tc>
              </a:tr>
              <a:tr h="710524">
                <a:tc>
                  <a:txBody>
                    <a:bodyPr/>
                    <a:lstStyle/>
                    <a:p>
                      <a:r>
                        <a:rPr lang="tr-TR" sz="1800" dirty="0" smtClean="0">
                          <a:latin typeface="Times New Roman" pitchFamily="18" charset="0"/>
                          <a:cs typeface="Times New Roman" pitchFamily="18" charset="0"/>
                        </a:rPr>
                        <a:t>Norveç</a:t>
                      </a:r>
                      <a:endParaRPr lang="tr-TR" sz="1800" dirty="0">
                        <a:latin typeface="Times New Roman" pitchFamily="18" charset="0"/>
                        <a:cs typeface="Times New Roman" pitchFamily="18" charset="0"/>
                      </a:endParaRPr>
                    </a:p>
                  </a:txBody>
                  <a:tcPr marL="91439" marR="91439" marT="45721" marB="45721"/>
                </a:tc>
                <a:tc>
                  <a:txBody>
                    <a:bodyPr/>
                    <a:lstStyle/>
                    <a:p>
                      <a:r>
                        <a:rPr lang="en-US" sz="11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110 </a:t>
                      </a:r>
                      <a:r>
                        <a:rPr lang="tr-TR" sz="11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İtfaiye</a:t>
                      </a:r>
                    </a:p>
                    <a:p>
                      <a:r>
                        <a:rPr lang="tr-TR" sz="11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113 Sağlık</a:t>
                      </a:r>
                      <a:endParaRPr lang="tr-TR" sz="1100" dirty="0">
                        <a:latin typeface="Times New Roman" panose="02020603050405020304" pitchFamily="18" charset="0"/>
                        <a:cs typeface="Times New Roman" panose="02020603050405020304" pitchFamily="18" charset="0"/>
                      </a:endParaRPr>
                    </a:p>
                  </a:txBody>
                  <a:tcPr marL="91439" marR="91439"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latin typeface="Times New Roman" panose="02020603050405020304" pitchFamily="18" charset="0"/>
                          <a:cs typeface="Times New Roman" panose="02020603050405020304" pitchFamily="18" charset="0"/>
                        </a:rPr>
                        <a:t>112 çağrıları polis (112) operatörleri tarafından karşılanıyor ve ilgili çağrı merkezine aktarılıyor. </a:t>
                      </a:r>
                      <a:r>
                        <a:rPr lang="tr-TR" sz="1100" dirty="0" err="1" smtClean="0">
                          <a:latin typeface="Times New Roman" panose="02020603050405020304" pitchFamily="18" charset="0"/>
                          <a:cs typeface="Times New Roman" panose="02020603050405020304" pitchFamily="18" charset="0"/>
                        </a:rPr>
                        <a:t>Drammen</a:t>
                      </a:r>
                      <a:r>
                        <a:rPr lang="tr-TR" sz="1100" dirty="0" smtClean="0">
                          <a:latin typeface="Times New Roman" panose="02020603050405020304" pitchFamily="18" charset="0"/>
                          <a:cs typeface="Times New Roman" panose="02020603050405020304" pitchFamily="18" charset="0"/>
                        </a:rPr>
                        <a:t> şehrinde 112 pilot uygulaması devam ediyor.</a:t>
                      </a:r>
                    </a:p>
                  </a:txBody>
                  <a:tcPr marL="91439" marR="91439" marT="45721" marB="45721"/>
                </a:tc>
              </a:tr>
              <a:tr h="866839">
                <a:tc>
                  <a:txBody>
                    <a:bodyPr/>
                    <a:lstStyle/>
                    <a:p>
                      <a:r>
                        <a:rPr lang="tr-TR" sz="1800" dirty="0" smtClean="0">
                          <a:latin typeface="Times New Roman" pitchFamily="18" charset="0"/>
                          <a:cs typeface="Times New Roman" pitchFamily="18" charset="0"/>
                        </a:rPr>
                        <a:t>Polonya</a:t>
                      </a:r>
                      <a:endParaRPr lang="tr-TR" sz="1800" dirty="0">
                        <a:latin typeface="Times New Roman" pitchFamily="18" charset="0"/>
                        <a:cs typeface="Times New Roman" pitchFamily="18" charset="0"/>
                      </a:endParaRPr>
                    </a:p>
                  </a:txBody>
                  <a:tcPr marL="91439" marR="91439" marT="45721" marB="45721"/>
                </a:tc>
                <a:tc>
                  <a:txBody>
                    <a:bodyPr/>
                    <a:lstStyle/>
                    <a:p>
                      <a:r>
                        <a:rPr lang="tr-TR" sz="11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999 Ambulans</a:t>
                      </a:r>
                    </a:p>
                    <a:p>
                      <a:r>
                        <a:rPr lang="tr-TR" sz="11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998 İtfaiye</a:t>
                      </a:r>
                    </a:p>
                    <a:p>
                      <a:r>
                        <a:rPr lang="tr-TR" sz="11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997 Polis</a:t>
                      </a:r>
                      <a:endParaRPr lang="tr-TR" sz="1100" dirty="0">
                        <a:latin typeface="Times New Roman" panose="02020603050405020304" pitchFamily="18" charset="0"/>
                        <a:cs typeface="Times New Roman" panose="02020603050405020304" pitchFamily="18" charset="0"/>
                      </a:endParaRPr>
                    </a:p>
                  </a:txBody>
                  <a:tcPr marL="91439" marR="91439" marT="45721" marB="45721"/>
                </a:tc>
                <a:tc>
                  <a:txBody>
                    <a:bodyPr/>
                    <a:lstStyle/>
                    <a:p>
                      <a:r>
                        <a:rPr lang="tr-TR" sz="1100" dirty="0" smtClean="0">
                          <a:latin typeface="Times New Roman" panose="02020603050405020304" pitchFamily="18" charset="0"/>
                          <a:cs typeface="Times New Roman" panose="02020603050405020304" pitchFamily="18" charset="0"/>
                        </a:rPr>
                        <a:t>GSM hatlarından gelen 112 çağrıları Polis operatörleri (997), sabit hatlardan gelen 112 çağrıları ise İtfaiye operatörleri (998) tarafından karşılanıyor ve ilgili çağrı</a:t>
                      </a:r>
                      <a:r>
                        <a:rPr lang="tr-TR" sz="1100" baseline="0" dirty="0" smtClean="0">
                          <a:latin typeface="Times New Roman" panose="02020603050405020304" pitchFamily="18" charset="0"/>
                          <a:cs typeface="Times New Roman" panose="02020603050405020304" pitchFamily="18" charset="0"/>
                        </a:rPr>
                        <a:t> merkezlerine aktarılıyor.</a:t>
                      </a:r>
                      <a:endParaRPr lang="tr-TR" sz="1100" dirty="0">
                        <a:latin typeface="Times New Roman" panose="02020603050405020304" pitchFamily="18" charset="0"/>
                        <a:cs typeface="Times New Roman" panose="02020603050405020304" pitchFamily="18" charset="0"/>
                      </a:endParaRPr>
                    </a:p>
                  </a:txBody>
                  <a:tcPr marL="91439" marR="91439" marT="45721" marB="45721"/>
                </a:tc>
              </a:tr>
              <a:tr h="710524">
                <a:tc>
                  <a:txBody>
                    <a:bodyPr/>
                    <a:lstStyle/>
                    <a:p>
                      <a:r>
                        <a:rPr lang="tr-TR" sz="1800" dirty="0" smtClean="0">
                          <a:latin typeface="Times New Roman" pitchFamily="18" charset="0"/>
                          <a:cs typeface="Times New Roman" pitchFamily="18" charset="0"/>
                        </a:rPr>
                        <a:t>Portekiz</a:t>
                      </a:r>
                      <a:endParaRPr lang="tr-TR" sz="1800" dirty="0">
                        <a:latin typeface="Times New Roman" pitchFamily="18" charset="0"/>
                        <a:cs typeface="Times New Roman" pitchFamily="18" charset="0"/>
                      </a:endParaRPr>
                    </a:p>
                  </a:txBody>
                  <a:tcPr marL="91439" marR="91439" marT="45721" marB="45721"/>
                </a:tc>
                <a:tc>
                  <a:txBody>
                    <a:bodyPr/>
                    <a:lstStyle/>
                    <a:p>
                      <a:pPr marL="0" algn="l" defTabSz="914400" rtl="0" eaLnBrk="1" latinLnBrk="0" hangingPunct="1"/>
                      <a:r>
                        <a:rPr lang="tr-TR" sz="11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112 Tek Acil Çağrı Numarası</a:t>
                      </a:r>
                      <a:endParaRPr lang="tr-TR" sz="1100" b="0" i="0" u="none" strike="noStrike" kern="1200" baseline="0" dirty="0">
                        <a:solidFill>
                          <a:schemeClr val="dk1"/>
                        </a:solidFill>
                        <a:latin typeface="Times New Roman" panose="02020603050405020304" pitchFamily="18" charset="0"/>
                        <a:ea typeface="+mn-ea"/>
                        <a:cs typeface="Times New Roman" panose="02020603050405020304" pitchFamily="18" charset="0"/>
                      </a:endParaRPr>
                    </a:p>
                  </a:txBody>
                  <a:tcPr marL="91439" marR="91439" marT="45721" marB="45721"/>
                </a:tc>
                <a:tc>
                  <a:txBody>
                    <a:bodyPr/>
                    <a:lstStyle/>
                    <a:p>
                      <a:r>
                        <a:rPr lang="tr-TR" sz="1100" dirty="0" smtClean="0">
                          <a:latin typeface="Times New Roman" panose="02020603050405020304" pitchFamily="18" charset="0"/>
                          <a:cs typeface="Times New Roman" panose="02020603050405020304" pitchFamily="18" charset="0"/>
                        </a:rPr>
                        <a:t>Ülke</a:t>
                      </a:r>
                      <a:r>
                        <a:rPr lang="tr-TR" sz="1100" baseline="0" dirty="0" smtClean="0">
                          <a:latin typeface="Times New Roman" panose="02020603050405020304" pitchFamily="18" charset="0"/>
                          <a:cs typeface="Times New Roman" panose="02020603050405020304" pitchFamily="18" charset="0"/>
                        </a:rPr>
                        <a:t> çapında konuşlanmış 14 acil çağrı merkezinde 112 çağrıları karşılanıyor ve acil müdahale kurumlarının lokalde bulunan ilgili çağrı merkezlerine çağrı aktarılıyor.</a:t>
                      </a:r>
                      <a:endParaRPr lang="tr-TR" sz="1100" dirty="0">
                        <a:latin typeface="Times New Roman" panose="02020603050405020304" pitchFamily="18" charset="0"/>
                        <a:cs typeface="Times New Roman" panose="02020603050405020304" pitchFamily="18" charset="0"/>
                      </a:endParaRPr>
                    </a:p>
                  </a:txBody>
                  <a:tcPr marL="91439" marR="91439" marT="45721" marB="45721"/>
                </a:tc>
              </a:tr>
            </a:tbl>
          </a:graphicData>
        </a:graphic>
      </p:graphicFrame>
    </p:spTree>
    <p:extLst>
      <p:ext uri="{BB962C8B-B14F-4D97-AF65-F5344CB8AC3E}">
        <p14:creationId xmlns:p14="http://schemas.microsoft.com/office/powerpoint/2010/main" val="34089440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20" name="5 Dikdörtgen"/>
          <p:cNvSpPr>
            <a:spLocks noChangeArrowheads="1"/>
          </p:cNvSpPr>
          <p:nvPr/>
        </p:nvSpPr>
        <p:spPr bwMode="auto">
          <a:xfrm>
            <a:off x="857250" y="6500813"/>
            <a:ext cx="42830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sz="1100" dirty="0">
                <a:cs typeface="Times New Roman" pitchFamily="18" charset="0"/>
              </a:rPr>
              <a:t>* </a:t>
            </a:r>
            <a:r>
              <a:rPr lang="tr-TR" sz="1100" dirty="0" smtClean="0">
                <a:cs typeface="Times New Roman" pitchFamily="18" charset="0"/>
              </a:rPr>
              <a:t>EEN’ </a:t>
            </a:r>
            <a:r>
              <a:rPr lang="tr-TR" sz="1100" dirty="0" err="1">
                <a:cs typeface="Times New Roman" pitchFamily="18" charset="0"/>
              </a:rPr>
              <a:t>nın</a:t>
            </a:r>
            <a:r>
              <a:rPr lang="tr-TR" sz="1100" dirty="0">
                <a:cs typeface="Times New Roman" pitchFamily="18" charset="0"/>
              </a:rPr>
              <a:t> Avrupa’da 112 organizasyon yapısı belgesinden alınmıştır.</a:t>
            </a:r>
          </a:p>
          <a:p>
            <a:r>
              <a:rPr lang="tr-TR" sz="1100" dirty="0">
                <a:cs typeface="Times New Roman" pitchFamily="18" charset="0"/>
              </a:rPr>
              <a:t>.</a:t>
            </a:r>
          </a:p>
        </p:txBody>
      </p:sp>
      <p:graphicFrame>
        <p:nvGraphicFramePr>
          <p:cNvPr id="7" name="1 Tablo"/>
          <p:cNvGraphicFramePr>
            <a:graphicFrameLocks noGrp="1"/>
          </p:cNvGraphicFramePr>
          <p:nvPr>
            <p:extLst>
              <p:ext uri="{D42A27DB-BD31-4B8C-83A1-F6EECF244321}">
                <p14:modId xmlns:p14="http://schemas.microsoft.com/office/powerpoint/2010/main" val="2180075569"/>
              </p:ext>
            </p:extLst>
          </p:nvPr>
        </p:nvGraphicFramePr>
        <p:xfrm>
          <a:off x="323528" y="1916832"/>
          <a:ext cx="8510142" cy="3141732"/>
        </p:xfrm>
        <a:graphic>
          <a:graphicData uri="http://schemas.openxmlformats.org/drawingml/2006/table">
            <a:tbl>
              <a:tblPr firstRow="1" bandRow="1">
                <a:tableStyleId>{5C22544A-7EE6-4342-B048-85BDC9FD1C3A}</a:tableStyleId>
              </a:tblPr>
              <a:tblGrid>
                <a:gridCol w="2836714"/>
                <a:gridCol w="2836714"/>
                <a:gridCol w="2836714"/>
              </a:tblGrid>
              <a:tr h="1008112">
                <a:tc>
                  <a:txBody>
                    <a:bodyPr/>
                    <a:lstStyle/>
                    <a:p>
                      <a:r>
                        <a:rPr lang="tr-TR" sz="1800" b="0" dirty="0" smtClean="0">
                          <a:solidFill>
                            <a:schemeClr val="tx1"/>
                          </a:solidFill>
                          <a:latin typeface="Times New Roman" pitchFamily="18" charset="0"/>
                          <a:cs typeface="Times New Roman" pitchFamily="18" charset="0"/>
                        </a:rPr>
                        <a:t>Slovakya</a:t>
                      </a:r>
                      <a:endParaRPr lang="tr-TR" sz="1800" b="0" dirty="0">
                        <a:solidFill>
                          <a:schemeClr val="tx1"/>
                        </a:solidFill>
                        <a:latin typeface="Times New Roman" pitchFamily="18" charset="0"/>
                        <a:cs typeface="Times New Roman" pitchFamily="18" charset="0"/>
                      </a:endParaRPr>
                    </a:p>
                  </a:txBody>
                  <a:tcPr marL="91438" marR="91438" marT="45725" marB="45725">
                    <a:solidFill>
                      <a:schemeClr val="accent3">
                        <a:lumMod val="20000"/>
                        <a:lumOff val="80000"/>
                      </a:schemeClr>
                    </a:solidFill>
                  </a:tcPr>
                </a:tc>
                <a:tc>
                  <a:txBody>
                    <a:bodyPr/>
                    <a:lstStyle/>
                    <a:p>
                      <a:r>
                        <a:rPr lang="en-US" sz="11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150  </a:t>
                      </a:r>
                      <a:r>
                        <a:rPr lang="tr-TR" sz="11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İtfaiye ve kurtarma</a:t>
                      </a:r>
                      <a:endParaRPr lang="en-US" sz="11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endParaRPr>
                    </a:p>
                    <a:p>
                      <a:r>
                        <a:rPr lang="tr-TR" sz="11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155 Ambulans</a:t>
                      </a:r>
                    </a:p>
                    <a:p>
                      <a:r>
                        <a:rPr lang="tr-TR" sz="11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158 Polis</a:t>
                      </a:r>
                    </a:p>
                    <a:p>
                      <a:r>
                        <a:rPr lang="en-US" sz="11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18 300 </a:t>
                      </a:r>
                      <a:r>
                        <a:rPr lang="tr-TR" sz="11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 Dağ Arama Kurtarma</a:t>
                      </a:r>
                      <a:endParaRPr lang="tr-TR" sz="1100" dirty="0">
                        <a:solidFill>
                          <a:schemeClr val="tx1"/>
                        </a:solidFill>
                        <a:latin typeface="Times New Roman" panose="02020603050405020304" pitchFamily="18" charset="0"/>
                        <a:cs typeface="Times New Roman" panose="02020603050405020304" pitchFamily="18" charset="0"/>
                      </a:endParaRPr>
                    </a:p>
                  </a:txBody>
                  <a:tcPr marL="91438" marR="91438" marT="45725" marB="45725">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112 çağrıları sağlık ve itfaiye operatörleri tarafından karşılanıyor ve ilgili çağrı merkezine aktarılıyor. </a:t>
                      </a:r>
                      <a:endParaRPr kumimoji="0" lang="tr-TR" sz="1800" b="0" i="0" u="none" strike="noStrike" kern="1200" cap="none" spc="0" normalizeH="0" baseline="0" noProof="0" dirty="0" smtClean="0">
                        <a:ln>
                          <a:noFill/>
                        </a:ln>
                        <a:solidFill>
                          <a:schemeClr val="tx1"/>
                        </a:solidFill>
                        <a:effectLst/>
                        <a:uLnTx/>
                        <a:uFillTx/>
                        <a:latin typeface="+mn-lt"/>
                      </a:endParaRPr>
                    </a:p>
                    <a:p>
                      <a:endParaRPr lang="tr-TR" sz="1800" dirty="0">
                        <a:solidFill>
                          <a:schemeClr val="tx1"/>
                        </a:solidFill>
                      </a:endParaRPr>
                    </a:p>
                  </a:txBody>
                  <a:tcPr marL="91438" marR="91438" marT="45725" marB="45725">
                    <a:solidFill>
                      <a:schemeClr val="accent3">
                        <a:lumMod val="20000"/>
                        <a:lumOff val="80000"/>
                      </a:schemeClr>
                    </a:solidFill>
                  </a:tcPr>
                </a:tc>
              </a:tr>
              <a:tr h="648072">
                <a:tc>
                  <a:txBody>
                    <a:bodyPr/>
                    <a:lstStyle/>
                    <a:p>
                      <a:r>
                        <a:rPr lang="tr-TR" sz="1800" dirty="0" smtClean="0">
                          <a:latin typeface="Times New Roman" pitchFamily="18" charset="0"/>
                          <a:cs typeface="Times New Roman" pitchFamily="18" charset="0"/>
                        </a:rPr>
                        <a:t>Slovenya</a:t>
                      </a:r>
                      <a:endParaRPr lang="tr-TR" sz="1800" dirty="0">
                        <a:latin typeface="Times New Roman" pitchFamily="18" charset="0"/>
                        <a:cs typeface="Times New Roman" pitchFamily="18" charset="0"/>
                      </a:endParaRPr>
                    </a:p>
                  </a:txBody>
                  <a:tcPr marL="91438" marR="91438"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113 Polis</a:t>
                      </a:r>
                    </a:p>
                    <a:p>
                      <a:endParaRPr lang="tr-TR" sz="1800" dirty="0"/>
                    </a:p>
                  </a:txBody>
                  <a:tcPr marL="91438" marR="91438"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112 çağrıları itfaiye operatörleri tarafından karşılanıyor ve ilgili çağrı merkezine aktarılıyor. </a:t>
                      </a:r>
                      <a:endParaRPr kumimoji="0" lang="tr-TR" sz="1800" b="0" i="0" u="none" strike="noStrike" kern="1200" cap="none" spc="0" normalizeH="0" baseline="0" noProof="0" dirty="0" smtClean="0">
                        <a:ln>
                          <a:noFill/>
                        </a:ln>
                        <a:solidFill>
                          <a:prstClr val="black"/>
                        </a:solidFill>
                        <a:effectLst/>
                        <a:uLnTx/>
                        <a:uFillTx/>
                        <a:latin typeface="+mn-lt"/>
                      </a:endParaRPr>
                    </a:p>
                    <a:p>
                      <a:endParaRPr lang="tr-TR" sz="1800" dirty="0"/>
                    </a:p>
                  </a:txBody>
                  <a:tcPr marL="91438" marR="91438" marT="45725" marB="45725"/>
                </a:tc>
              </a:tr>
              <a:tr h="1187242">
                <a:tc>
                  <a:txBody>
                    <a:bodyPr/>
                    <a:lstStyle/>
                    <a:p>
                      <a:pPr marL="0" algn="l" defTabSz="914400" rtl="0" eaLnBrk="1" latinLnBrk="0" hangingPunct="1"/>
                      <a:r>
                        <a:rPr lang="tr-TR" sz="1800" b="0" kern="1200" dirty="0" smtClean="0">
                          <a:solidFill>
                            <a:schemeClr val="tx1"/>
                          </a:solidFill>
                          <a:latin typeface="Times New Roman" pitchFamily="18" charset="0"/>
                          <a:ea typeface="+mn-ea"/>
                          <a:cs typeface="Times New Roman" pitchFamily="18" charset="0"/>
                        </a:rPr>
                        <a:t>İspanya</a:t>
                      </a:r>
                      <a:endParaRPr lang="tr-TR" sz="1800" b="0" kern="1200" dirty="0">
                        <a:solidFill>
                          <a:schemeClr val="tx1"/>
                        </a:solidFill>
                        <a:latin typeface="Times New Roman" pitchFamily="18" charset="0"/>
                        <a:ea typeface="+mn-ea"/>
                        <a:cs typeface="Times New Roman" pitchFamily="18" charset="0"/>
                      </a:endParaRPr>
                    </a:p>
                  </a:txBody>
                  <a:tcPr marL="91438" marR="91438" marT="45725" marB="45725">
                    <a:solidFill>
                      <a:schemeClr val="accent3">
                        <a:lumMod val="20000"/>
                        <a:lumOff val="80000"/>
                      </a:schemeClr>
                    </a:solidFill>
                  </a:tcPr>
                </a:tc>
                <a:tc>
                  <a:txBody>
                    <a:bodyPr/>
                    <a:lstStyle/>
                    <a:p>
                      <a:pPr marL="0" algn="l" defTabSz="914400" rtl="0" eaLnBrk="1" latinLnBrk="0" hangingPunct="1"/>
                      <a:r>
                        <a:rPr lang="tr-TR" sz="11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062 Sivil Savunma</a:t>
                      </a:r>
                    </a:p>
                    <a:p>
                      <a:pPr marL="0" algn="l" defTabSz="914400" rtl="0" eaLnBrk="1" latinLnBrk="0" hangingPunct="1"/>
                      <a:r>
                        <a:rPr lang="tr-TR" sz="11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091 Ulusal Polis</a:t>
                      </a:r>
                    </a:p>
                    <a:p>
                      <a:pPr marL="0" algn="l" defTabSz="914400" rtl="0" eaLnBrk="1" latinLnBrk="0" hangingPunct="1"/>
                      <a:r>
                        <a:rPr lang="en-US" sz="11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092 Lo</a:t>
                      </a:r>
                      <a:r>
                        <a:rPr lang="tr-TR" sz="11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k</a:t>
                      </a:r>
                      <a:r>
                        <a:rPr lang="en-US" sz="11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al </a:t>
                      </a:r>
                      <a:r>
                        <a:rPr lang="tr-TR" sz="11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P</a:t>
                      </a:r>
                      <a:r>
                        <a:rPr lang="en-US" sz="1100" b="0" i="0" u="none" strike="noStrike" kern="1200" baseline="0" dirty="0" err="1" smtClean="0">
                          <a:solidFill>
                            <a:schemeClr val="tx1"/>
                          </a:solidFill>
                          <a:latin typeface="Times New Roman" panose="02020603050405020304" pitchFamily="18" charset="0"/>
                          <a:ea typeface="+mn-ea"/>
                          <a:cs typeface="Times New Roman" panose="02020603050405020304" pitchFamily="18" charset="0"/>
                        </a:rPr>
                        <a:t>oli</a:t>
                      </a:r>
                      <a:r>
                        <a:rPr lang="tr-TR" sz="11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s</a:t>
                      </a:r>
                    </a:p>
                    <a:p>
                      <a:pPr marL="0" algn="l" defTabSz="914400" rtl="0" eaLnBrk="1" latinLnBrk="0" hangingPunct="1"/>
                      <a:r>
                        <a:rPr lang="en-US" sz="11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061 </a:t>
                      </a:r>
                      <a:r>
                        <a:rPr lang="tr-TR" sz="11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Ambulans</a:t>
                      </a:r>
                      <a:endParaRPr lang="en-US" sz="11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endParaRPr>
                    </a:p>
                    <a:p>
                      <a:pPr marL="0" algn="l" defTabSz="914400" rtl="0" eaLnBrk="1" latinLnBrk="0" hangingPunct="1"/>
                      <a:r>
                        <a:rPr lang="en-US" sz="11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080 </a:t>
                      </a:r>
                      <a:r>
                        <a:rPr lang="tr-TR" sz="11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İtfaiye </a:t>
                      </a:r>
                      <a:r>
                        <a:rPr lang="en-US" sz="11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a:t>
                      </a:r>
                      <a:r>
                        <a:rPr lang="tr-TR" sz="11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Lokal</a:t>
                      </a:r>
                      <a:r>
                        <a:rPr lang="en-US" sz="11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a:t>
                      </a:r>
                    </a:p>
                    <a:p>
                      <a:pPr marL="0" algn="l" defTabSz="914400" rtl="0" eaLnBrk="1" latinLnBrk="0" hangingPunct="1"/>
                      <a:r>
                        <a:rPr lang="en-US" sz="11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085 </a:t>
                      </a:r>
                      <a:r>
                        <a:rPr lang="tr-TR" sz="11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İtfaiye (Bölgesel)</a:t>
                      </a:r>
                      <a:endParaRPr lang="en-US" sz="11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endParaRPr>
                    </a:p>
                    <a:p>
                      <a:pPr marL="0" algn="l" defTabSz="914400" rtl="0" eaLnBrk="1" latinLnBrk="0" hangingPunct="1"/>
                      <a:r>
                        <a:rPr lang="en-US" sz="11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900 202 202 </a:t>
                      </a:r>
                      <a:r>
                        <a:rPr lang="tr-TR" sz="11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Ulusal Sahil Güvenlik</a:t>
                      </a:r>
                      <a:endParaRPr lang="tr-TR" sz="1100" b="0"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91438" marR="91438" marT="45725" marB="45725">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100" b="0" i="0" u="none" strike="noStrike" kern="1200" baseline="0" noProof="0" dirty="0" smtClean="0">
                          <a:solidFill>
                            <a:schemeClr val="tx1"/>
                          </a:solidFill>
                          <a:latin typeface="Times New Roman" panose="02020603050405020304" pitchFamily="18" charset="0"/>
                          <a:ea typeface="+mn-ea"/>
                          <a:cs typeface="Times New Roman" panose="02020603050405020304" pitchFamily="18" charset="0"/>
                        </a:rPr>
                        <a:t>Ülke çapında konuşlanmış 66 acil çağrı merkezinde 112 çağrıları karşılanıyor ve acil müdahale kurumlarının lokalde bulunan ilgili çağrı merkezlerine çağrı aktarılıyor</a:t>
                      </a:r>
                    </a:p>
                    <a:p>
                      <a:endParaRPr lang="tr-TR" sz="1100" b="0"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91438" marR="91438" marT="45725" marB="45725">
                    <a:solidFill>
                      <a:schemeClr val="accent3">
                        <a:lumMod val="20000"/>
                        <a:lumOff val="80000"/>
                      </a:schemeClr>
                    </a:solidFill>
                  </a:tcPr>
                </a:tc>
              </a:tr>
            </a:tbl>
          </a:graphicData>
        </a:graphic>
      </p:graphicFrame>
      <p:graphicFrame>
        <p:nvGraphicFramePr>
          <p:cNvPr id="2" name="Tablo 1"/>
          <p:cNvGraphicFramePr>
            <a:graphicFrameLocks noGrp="1"/>
          </p:cNvGraphicFramePr>
          <p:nvPr>
            <p:extLst>
              <p:ext uri="{D42A27DB-BD31-4B8C-83A1-F6EECF244321}">
                <p14:modId xmlns:p14="http://schemas.microsoft.com/office/powerpoint/2010/main" val="856011970"/>
              </p:ext>
            </p:extLst>
          </p:nvPr>
        </p:nvGraphicFramePr>
        <p:xfrm>
          <a:off x="395536" y="5085184"/>
          <a:ext cx="8424936" cy="975358"/>
        </p:xfrm>
        <a:graphic>
          <a:graphicData uri="http://schemas.openxmlformats.org/drawingml/2006/table">
            <a:tbl>
              <a:tblPr firstRow="1" bandRow="1">
                <a:tableStyleId>{5C22544A-7EE6-4342-B048-85BDC9FD1C3A}</a:tableStyleId>
              </a:tblPr>
              <a:tblGrid>
                <a:gridCol w="2808312"/>
                <a:gridCol w="2808312"/>
                <a:gridCol w="2808312"/>
              </a:tblGrid>
              <a:tr h="792087">
                <a:tc>
                  <a:txBody>
                    <a:bodyPr/>
                    <a:lstStyle/>
                    <a:p>
                      <a:r>
                        <a:rPr lang="tr-TR" sz="1800" dirty="0" smtClean="0">
                          <a:solidFill>
                            <a:schemeClr val="tx1"/>
                          </a:solidFill>
                          <a:latin typeface="Times New Roman" pitchFamily="18" charset="0"/>
                          <a:cs typeface="Times New Roman" pitchFamily="18" charset="0"/>
                        </a:rPr>
                        <a:t>İrlanda</a:t>
                      </a:r>
                      <a:endParaRPr lang="tr-TR" sz="1800" dirty="0">
                        <a:solidFill>
                          <a:schemeClr val="tx1"/>
                        </a:solidFill>
                        <a:latin typeface="Times New Roman" pitchFamily="18" charset="0"/>
                        <a:cs typeface="Times New Roman" pitchFamily="18" charset="0"/>
                      </a:endParaRPr>
                    </a:p>
                  </a:txBody>
                  <a:tcPr marL="91439" marR="91439" marT="45719" marB="45719">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999 Ulusal Acil Çağrı Numarası</a:t>
                      </a:r>
                    </a:p>
                    <a:p>
                      <a:endParaRPr lang="tr-TR" sz="1800" dirty="0">
                        <a:solidFill>
                          <a:schemeClr val="tx1"/>
                        </a:solidFill>
                      </a:endParaRPr>
                    </a:p>
                  </a:txBody>
                  <a:tcPr marL="91439" marR="91439" marT="45719" marB="45719">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000" baseline="0" dirty="0" smtClean="0">
                          <a:solidFill>
                            <a:schemeClr val="tx1"/>
                          </a:solidFill>
                          <a:latin typeface="Times New Roman" pitchFamily="18" charset="0"/>
                          <a:cs typeface="Times New Roman" pitchFamily="18" charset="0"/>
                        </a:rPr>
                        <a:t>Ülke çapında bulunan 38 çağrı merkezinden sadece 3’ü 112 çağrılarını karşılayabiliyor. Gerekli bilgiler alındıktan sonra çağrı, ilgili çağrı merkezine transfer ediliyor.</a:t>
                      </a:r>
                      <a:endParaRPr lang="tr-TR" sz="1000" dirty="0" smtClean="0">
                        <a:solidFill>
                          <a:schemeClr val="tx1"/>
                        </a:solidFill>
                        <a:latin typeface="Times New Roman" pitchFamily="18" charset="0"/>
                        <a:cs typeface="Times New Roman" pitchFamily="18" charset="0"/>
                      </a:endParaRPr>
                    </a:p>
                    <a:p>
                      <a:endParaRPr lang="tr-TR" sz="1800" dirty="0"/>
                    </a:p>
                  </a:txBody>
                  <a:tcPr marL="91439" marR="91439" marT="45719" marB="45719">
                    <a:solidFill>
                      <a:schemeClr val="accent3">
                        <a:lumMod val="20000"/>
                        <a:lumOff val="80000"/>
                      </a:schemeClr>
                    </a:solidFill>
                  </a:tcPr>
                </a:tc>
              </a:tr>
            </a:tbl>
          </a:graphicData>
        </a:graphic>
      </p:graphicFrame>
    </p:spTree>
    <p:extLst>
      <p:ext uri="{BB962C8B-B14F-4D97-AF65-F5344CB8AC3E}">
        <p14:creationId xmlns:p14="http://schemas.microsoft.com/office/powerpoint/2010/main" val="140892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p:cNvGraphicFramePr>
            <a:graphicFrameLocks noGrp="1"/>
          </p:cNvGraphicFramePr>
          <p:nvPr>
            <p:extLst>
              <p:ext uri="{D42A27DB-BD31-4B8C-83A1-F6EECF244321}">
                <p14:modId xmlns:p14="http://schemas.microsoft.com/office/powerpoint/2010/main" val="1728898402"/>
              </p:ext>
            </p:extLst>
          </p:nvPr>
        </p:nvGraphicFramePr>
        <p:xfrm>
          <a:off x="395536" y="1700808"/>
          <a:ext cx="8424936" cy="2468880"/>
        </p:xfrm>
        <a:graphic>
          <a:graphicData uri="http://schemas.openxmlformats.org/drawingml/2006/table">
            <a:tbl>
              <a:tblPr firstRow="1" bandRow="1">
                <a:tableStyleId>{5C22544A-7EE6-4342-B048-85BDC9FD1C3A}</a:tableStyleId>
              </a:tblPr>
              <a:tblGrid>
                <a:gridCol w="2808312"/>
                <a:gridCol w="2808312"/>
                <a:gridCol w="2808312"/>
              </a:tblGrid>
              <a:tr h="350446">
                <a:tc>
                  <a:txBody>
                    <a:bodyPr/>
                    <a:lstStyle/>
                    <a:p>
                      <a:r>
                        <a:rPr lang="tr-TR" b="0" dirty="0" smtClean="0">
                          <a:solidFill>
                            <a:schemeClr val="tx1"/>
                          </a:solidFill>
                          <a:latin typeface="Times New Roman" pitchFamily="18" charset="0"/>
                          <a:cs typeface="Times New Roman" pitchFamily="18" charset="0"/>
                        </a:rPr>
                        <a:t>İsveç</a:t>
                      </a:r>
                      <a:endParaRPr lang="tr-TR" b="0" dirty="0">
                        <a:solidFill>
                          <a:schemeClr val="tx1"/>
                        </a:solidFill>
                        <a:latin typeface="Times New Roman" pitchFamily="18" charset="0"/>
                        <a:cs typeface="Times New Roman" pitchFamily="18" charset="0"/>
                      </a:endParaRPr>
                    </a:p>
                  </a:txBody>
                  <a:tcPr marL="91439" marR="91439">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05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112 Tek Acil Çağrı Numarası</a:t>
                      </a:r>
                    </a:p>
                    <a:p>
                      <a:endParaRPr lang="tr-TR" dirty="0">
                        <a:solidFill>
                          <a:schemeClr val="tx1"/>
                        </a:solidFill>
                      </a:endParaRPr>
                    </a:p>
                  </a:txBody>
                  <a:tcPr marL="91439" marR="91439">
                    <a:solidFill>
                      <a:srgbClr val="FFFF00"/>
                    </a:solidFill>
                  </a:tcPr>
                </a:tc>
                <a:tc>
                  <a:txBody>
                    <a:bodyPr/>
                    <a:lstStyle/>
                    <a:p>
                      <a:r>
                        <a:rPr lang="tr-TR" sz="1050" b="0" dirty="0" smtClean="0">
                          <a:solidFill>
                            <a:schemeClr val="tx1"/>
                          </a:solidFill>
                          <a:latin typeface="Times New Roman" panose="02020603050405020304" pitchFamily="18" charset="0"/>
                          <a:cs typeface="Times New Roman" panose="02020603050405020304" pitchFamily="18" charset="0"/>
                        </a:rPr>
                        <a:t>Ulusal</a:t>
                      </a:r>
                      <a:endParaRPr lang="tr-TR" sz="1050" b="0" dirty="0">
                        <a:solidFill>
                          <a:schemeClr val="tx1"/>
                        </a:solidFill>
                        <a:latin typeface="Times New Roman" panose="02020603050405020304" pitchFamily="18" charset="0"/>
                        <a:cs typeface="Times New Roman" panose="02020603050405020304" pitchFamily="18" charset="0"/>
                      </a:endParaRPr>
                    </a:p>
                  </a:txBody>
                  <a:tcPr marL="91439" marR="91439">
                    <a:solidFill>
                      <a:srgbClr val="FFFF00"/>
                    </a:solidFill>
                  </a:tcPr>
                </a:tc>
              </a:tr>
              <a:tr h="350446">
                <a:tc>
                  <a:txBody>
                    <a:bodyPr/>
                    <a:lstStyle/>
                    <a:p>
                      <a:r>
                        <a:rPr lang="tr-TR" dirty="0" smtClean="0">
                          <a:latin typeface="Times New Roman" pitchFamily="18" charset="0"/>
                          <a:cs typeface="Times New Roman" pitchFamily="18" charset="0"/>
                        </a:rPr>
                        <a:t>Türkiye</a:t>
                      </a:r>
                      <a:endParaRPr lang="tr-TR" dirty="0">
                        <a:latin typeface="Times New Roman" pitchFamily="18" charset="0"/>
                        <a:cs typeface="Times New Roman" pitchFamily="18" charset="0"/>
                      </a:endParaRPr>
                    </a:p>
                  </a:txBody>
                  <a:tcPr marL="91439" marR="91439"/>
                </a:tc>
                <a:tc>
                  <a:txBody>
                    <a:bodyPr/>
                    <a:lstStyle/>
                    <a:p>
                      <a:r>
                        <a:rPr lang="en-US" sz="105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112 </a:t>
                      </a:r>
                      <a:r>
                        <a:rPr lang="tr-TR" sz="105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Ambulans</a:t>
                      </a:r>
                      <a:endParaRPr lang="en-US" sz="105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endParaRPr>
                    </a:p>
                    <a:p>
                      <a:r>
                        <a:rPr lang="tr-TR" sz="105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155 Polis</a:t>
                      </a:r>
                    </a:p>
                    <a:p>
                      <a:r>
                        <a:rPr lang="tr-TR" sz="105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156 Jandarma</a:t>
                      </a:r>
                    </a:p>
                    <a:p>
                      <a:r>
                        <a:rPr lang="tr-TR" sz="105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110 İtfaiye</a:t>
                      </a:r>
                    </a:p>
                    <a:p>
                      <a:r>
                        <a:rPr lang="tr-TR" sz="105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177 Orman Yangın</a:t>
                      </a:r>
                    </a:p>
                    <a:p>
                      <a:r>
                        <a:rPr lang="tr-TR" sz="105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158 Sahil Güvenlik</a:t>
                      </a:r>
                      <a:endParaRPr lang="tr-TR" sz="1050" dirty="0">
                        <a:latin typeface="Times New Roman" panose="02020603050405020304" pitchFamily="18" charset="0"/>
                        <a:cs typeface="Times New Roman" panose="02020603050405020304" pitchFamily="18" charset="0"/>
                      </a:endParaRPr>
                    </a:p>
                  </a:txBody>
                  <a:tcPr marL="91439" marR="91439"/>
                </a:tc>
                <a:tc>
                  <a:txBody>
                    <a:bodyPr/>
                    <a:lstStyle/>
                    <a:p>
                      <a:r>
                        <a:rPr lang="tr-TR" sz="1050" dirty="0" smtClean="0">
                          <a:latin typeface="Times New Roman" panose="02020603050405020304" pitchFamily="18" charset="0"/>
                          <a:cs typeface="Times New Roman" panose="02020603050405020304" pitchFamily="18" charset="0"/>
                        </a:rPr>
                        <a:t>Antalya ve Isparta pilot uygulamalarının ardından 20 ilde daha olmak </a:t>
                      </a:r>
                      <a:r>
                        <a:rPr lang="tr-TR" sz="1050" smtClean="0">
                          <a:latin typeface="Times New Roman" panose="02020603050405020304" pitchFamily="18" charset="0"/>
                          <a:cs typeface="Times New Roman" panose="02020603050405020304" pitchFamily="18" charset="0"/>
                        </a:rPr>
                        <a:t>üzere 23 </a:t>
                      </a:r>
                      <a:r>
                        <a:rPr lang="tr-TR" sz="1050" dirty="0" smtClean="0">
                          <a:latin typeface="Times New Roman" panose="02020603050405020304" pitchFamily="18" charset="0"/>
                          <a:cs typeface="Times New Roman" panose="02020603050405020304" pitchFamily="18" charset="0"/>
                        </a:rPr>
                        <a:t>ilde 112  Tek Acil</a:t>
                      </a:r>
                      <a:r>
                        <a:rPr lang="tr-TR" sz="1050" baseline="0" dirty="0" smtClean="0">
                          <a:latin typeface="Times New Roman" panose="02020603050405020304" pitchFamily="18" charset="0"/>
                          <a:cs typeface="Times New Roman" panose="02020603050405020304" pitchFamily="18" charset="0"/>
                        </a:rPr>
                        <a:t> Çağrı Merkezleri hizmet vermeye başladı ve 3 ilde daha kısa sürede faaliyete geçmesi planlanıyor</a:t>
                      </a:r>
                      <a:endParaRPr lang="tr-TR" sz="1050" dirty="0">
                        <a:latin typeface="Times New Roman" panose="02020603050405020304" pitchFamily="18" charset="0"/>
                        <a:cs typeface="Times New Roman" panose="02020603050405020304" pitchFamily="18" charset="0"/>
                      </a:endParaRPr>
                    </a:p>
                  </a:txBody>
                  <a:tcPr marL="91439" marR="91439"/>
                </a:tc>
              </a:tr>
              <a:tr h="3504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0" kern="1200" dirty="0" smtClean="0">
                          <a:solidFill>
                            <a:schemeClr val="tx1"/>
                          </a:solidFill>
                          <a:latin typeface="Times New Roman" pitchFamily="18" charset="0"/>
                          <a:ea typeface="+mn-ea"/>
                          <a:cs typeface="Times New Roman" pitchFamily="18" charset="0"/>
                        </a:rPr>
                        <a:t>İngiltere</a:t>
                      </a:r>
                      <a:endParaRPr lang="tr-TR" sz="1800" b="0" kern="1200" dirty="0">
                        <a:solidFill>
                          <a:schemeClr val="tx1"/>
                        </a:solidFill>
                        <a:latin typeface="Times New Roman" pitchFamily="18" charset="0"/>
                        <a:ea typeface="+mn-ea"/>
                        <a:cs typeface="Times New Roman" pitchFamily="18" charset="0"/>
                      </a:endParaRPr>
                    </a:p>
                  </a:txBody>
                  <a:tcPr marL="91439" marR="91439">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050" b="0" i="0" u="none" strike="noStrike" kern="1200" cap="none" spc="0" normalizeH="0" baseline="0" dirty="0" smtClean="0">
                          <a:ln>
                            <a:noFill/>
                          </a:ln>
                          <a:solidFill>
                            <a:schemeClr val="tx1"/>
                          </a:solidFill>
                          <a:effectLst/>
                          <a:uLnTx/>
                          <a:uFillTx/>
                          <a:latin typeface="Times New Roman" pitchFamily="18" charset="0"/>
                          <a:ea typeface="+mn-ea"/>
                          <a:cs typeface="Times New Roman" pitchFamily="18" charset="0"/>
                        </a:rPr>
                        <a:t>999 Ulusal Acil Çağrı Numarası</a:t>
                      </a:r>
                      <a:endParaRPr kumimoji="0" lang="tr-TR" sz="1050" b="0" i="0" u="none" strike="noStrike" kern="1200" cap="none" spc="0" normalizeH="0" baseline="0" dirty="0">
                        <a:ln>
                          <a:noFill/>
                        </a:ln>
                        <a:solidFill>
                          <a:schemeClr val="tx1"/>
                        </a:solidFill>
                        <a:effectLst/>
                        <a:uLnTx/>
                        <a:uFillTx/>
                        <a:latin typeface="Times New Roman" pitchFamily="18" charset="0"/>
                        <a:ea typeface="+mn-ea"/>
                        <a:cs typeface="Times New Roman" pitchFamily="18" charset="0"/>
                      </a:endParaRPr>
                    </a:p>
                  </a:txBody>
                  <a:tcPr marL="91439" marR="91439">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50" b="0" kern="1200" noProof="0" dirty="0" smtClean="0">
                          <a:solidFill>
                            <a:schemeClr val="tx1"/>
                          </a:solidFill>
                          <a:latin typeface="Times New Roman" panose="02020603050405020304" pitchFamily="18" charset="0"/>
                          <a:ea typeface="+mn-ea"/>
                          <a:cs typeface="Times New Roman" panose="02020603050405020304" pitchFamily="18" charset="0"/>
                        </a:rPr>
                        <a:t>Ülke çapında konuşlanmış 9 acil çağrı merkezinde 112 çağrıları karşılanıyor ve acil müdahale kurumlarının lokalde bulunan ilgili çağrı merkezlerine çağrı aktarılıyor</a:t>
                      </a:r>
                    </a:p>
                    <a:p>
                      <a:pPr marL="0" algn="l" defTabSz="914400" rtl="0" eaLnBrk="1" latinLnBrk="0" hangingPunct="1"/>
                      <a:endParaRPr lang="tr-TR" sz="1050" b="0" kern="1200" dirty="0">
                        <a:solidFill>
                          <a:schemeClr val="tx1"/>
                        </a:solidFill>
                        <a:latin typeface="Times New Roman" panose="02020603050405020304" pitchFamily="18" charset="0"/>
                        <a:ea typeface="+mn-ea"/>
                        <a:cs typeface="Times New Roman" panose="02020603050405020304" pitchFamily="18" charset="0"/>
                      </a:endParaRPr>
                    </a:p>
                  </a:txBody>
                  <a:tcPr marL="91439" marR="91439">
                    <a:solidFill>
                      <a:schemeClr val="accent3">
                        <a:lumMod val="20000"/>
                        <a:lumOff val="80000"/>
                      </a:schemeClr>
                    </a:solidFill>
                  </a:tcPr>
                </a:tc>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val="2802441282"/>
              </p:ext>
            </p:extLst>
          </p:nvPr>
        </p:nvGraphicFramePr>
        <p:xfrm>
          <a:off x="395535" y="4221088"/>
          <a:ext cx="8408962" cy="1622425"/>
        </p:xfrm>
        <a:graphic>
          <a:graphicData uri="http://schemas.openxmlformats.org/drawingml/2006/table">
            <a:tbl>
              <a:tblPr firstRow="1" bandRow="1">
                <a:tableStyleId>{5C22544A-7EE6-4342-B048-85BDC9FD1C3A}</a:tableStyleId>
              </a:tblPr>
              <a:tblGrid>
                <a:gridCol w="2888794"/>
                <a:gridCol w="2760084"/>
                <a:gridCol w="2760084"/>
              </a:tblGrid>
              <a:tr h="891191">
                <a:tc>
                  <a:txBody>
                    <a:bodyPr/>
                    <a:lstStyle/>
                    <a:p>
                      <a:r>
                        <a:rPr lang="tr-TR" sz="1800" b="0" dirty="0" smtClean="0">
                          <a:solidFill>
                            <a:schemeClr val="tx1"/>
                          </a:solidFill>
                          <a:latin typeface="Times New Roman" pitchFamily="18" charset="0"/>
                          <a:cs typeface="Times New Roman" pitchFamily="18" charset="0"/>
                        </a:rPr>
                        <a:t>Romanya</a:t>
                      </a:r>
                      <a:endParaRPr lang="tr-TR" sz="1800" b="0" dirty="0">
                        <a:solidFill>
                          <a:schemeClr val="tx1"/>
                        </a:solidFill>
                        <a:latin typeface="Times New Roman" pitchFamily="18" charset="0"/>
                        <a:cs typeface="Times New Roman" pitchFamily="18" charset="0"/>
                      </a:endParaRPr>
                    </a:p>
                  </a:txBody>
                  <a:tcPr marL="91438" marR="91438" marT="45702" marB="45702">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100" b="0" i="0" u="none" strike="noStrike" kern="1200" baseline="0" noProof="0" dirty="0" smtClean="0">
                          <a:solidFill>
                            <a:schemeClr val="tx1"/>
                          </a:solidFill>
                          <a:latin typeface="Times New Roman" panose="02020603050405020304" pitchFamily="18" charset="0"/>
                          <a:ea typeface="+mn-ea"/>
                          <a:cs typeface="Times New Roman" panose="02020603050405020304" pitchFamily="18" charset="0"/>
                        </a:rPr>
                        <a:t>112 Tek Acil Çağrı Numarası</a:t>
                      </a:r>
                    </a:p>
                    <a:p>
                      <a:pPr marL="0" algn="l" defTabSz="914400" rtl="0" eaLnBrk="1" latinLnBrk="0" hangingPunct="1"/>
                      <a:endParaRPr lang="tr-TR" sz="1100" b="0"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91438" marR="91438" marT="45702" marB="45702">
                    <a:solidFill>
                      <a:schemeClr val="accent3">
                        <a:lumMod val="20000"/>
                        <a:lumOff val="80000"/>
                      </a:schemeClr>
                    </a:solidFill>
                  </a:tcPr>
                </a:tc>
                <a:tc>
                  <a:txBody>
                    <a:bodyPr/>
                    <a:lstStyle/>
                    <a:p>
                      <a:r>
                        <a:rPr lang="tr-TR" sz="1100" b="0" i="0" u="none" strike="noStrike" kern="1200" baseline="0" noProof="0" dirty="0" smtClean="0">
                          <a:solidFill>
                            <a:schemeClr val="tx1"/>
                          </a:solidFill>
                          <a:latin typeface="Times New Roman" panose="02020603050405020304" pitchFamily="18" charset="0"/>
                          <a:ea typeface="+mn-ea"/>
                          <a:cs typeface="Times New Roman" panose="02020603050405020304" pitchFamily="18" charset="0"/>
                        </a:rPr>
                        <a:t>Ülke çapında konuşlanmış 41 acil çağrı merkezinde 112 çağrıları karşılanıyor ve acil müdahale kurumlarının lokalde bulunan ilgili çağrı merkezlerine çağrı aktarılıyor</a:t>
                      </a:r>
                      <a:endParaRPr lang="tr-TR" sz="1100" b="0"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91438" marR="91438" marT="45702" marB="45702">
                    <a:solidFill>
                      <a:schemeClr val="accent3">
                        <a:lumMod val="20000"/>
                        <a:lumOff val="80000"/>
                      </a:schemeClr>
                    </a:solidFill>
                  </a:tcPr>
                </a:tc>
              </a:tr>
              <a:tr h="731234">
                <a:tc>
                  <a:txBody>
                    <a:bodyPr/>
                    <a:lstStyle/>
                    <a:p>
                      <a:r>
                        <a:rPr lang="tr-TR" sz="1800" dirty="0" smtClean="0">
                          <a:latin typeface="Times New Roman" pitchFamily="18" charset="0"/>
                          <a:cs typeface="Times New Roman" pitchFamily="18" charset="0"/>
                        </a:rPr>
                        <a:t>Sırbistan</a:t>
                      </a:r>
                      <a:endParaRPr lang="tr-TR" sz="1800" dirty="0">
                        <a:latin typeface="Times New Roman" pitchFamily="18" charset="0"/>
                        <a:cs typeface="Times New Roman" pitchFamily="18" charset="0"/>
                      </a:endParaRPr>
                    </a:p>
                  </a:txBody>
                  <a:tcPr marL="91438" marR="91438" marT="45702" marB="45702"/>
                </a:tc>
                <a:tc>
                  <a:txBody>
                    <a:bodyPr/>
                    <a:lstStyle/>
                    <a:p>
                      <a:r>
                        <a:rPr lang="tr-TR" sz="10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192 Polis</a:t>
                      </a:r>
                    </a:p>
                    <a:p>
                      <a:r>
                        <a:rPr lang="tr-TR" sz="10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193 İtfaiye</a:t>
                      </a:r>
                    </a:p>
                    <a:p>
                      <a:r>
                        <a:rPr lang="tr-TR" sz="10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194 Ambulans</a:t>
                      </a:r>
                    </a:p>
                    <a:p>
                      <a:r>
                        <a:rPr lang="en-US" sz="10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1985 </a:t>
                      </a:r>
                      <a:r>
                        <a:rPr lang="tr-TR" sz="10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Afet-Kriz</a:t>
                      </a:r>
                      <a:endParaRPr lang="tr-TR" sz="1000" dirty="0">
                        <a:latin typeface="Times New Roman" panose="02020603050405020304" pitchFamily="18" charset="0"/>
                        <a:cs typeface="Times New Roman" panose="02020603050405020304" pitchFamily="18" charset="0"/>
                      </a:endParaRPr>
                    </a:p>
                  </a:txBody>
                  <a:tcPr marL="91438" marR="91438" marT="45702" marB="45702"/>
                </a:tc>
                <a:tc>
                  <a:txBody>
                    <a:bodyPr/>
                    <a:lstStyle/>
                    <a:p>
                      <a:r>
                        <a:rPr kumimoji="0" lang="tr-TR" sz="10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112 çağrıları polis  operatörleri tarafından karşılanıyor ve ilgili çağrı merkezine aktarılıyor. </a:t>
                      </a:r>
                      <a:endParaRPr lang="tr-TR" sz="1800" dirty="0"/>
                    </a:p>
                  </a:txBody>
                  <a:tcPr marL="91438" marR="91438" marT="45702" marB="45702"/>
                </a:tc>
              </a:tr>
            </a:tbl>
          </a:graphicData>
        </a:graphic>
      </p:graphicFrame>
    </p:spTree>
    <p:extLst>
      <p:ext uri="{BB962C8B-B14F-4D97-AF65-F5344CB8AC3E}">
        <p14:creationId xmlns:p14="http://schemas.microsoft.com/office/powerpoint/2010/main" val="10187727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r>
              <a:rPr lang="tr-TR" dirty="0"/>
              <a:t>112 Acil Çağrı Hizmetleri’nin  Avrupa Ülkeleri genelinde aynı standartlarda etkin, doğru, kaliteli ve hızlı bir şekilde yürütülebilmesinin sağlanması amacıyla 1999 yılında Brüksel’de kurulmuş bir Sivil Toplum Kuruluşudur. </a:t>
            </a:r>
          </a:p>
          <a:p>
            <a:pPr algn="just"/>
            <a:r>
              <a:rPr lang="tr-TR" dirty="0" smtClean="0"/>
              <a:t>Yaklaşık 1200 </a:t>
            </a:r>
            <a:r>
              <a:rPr lang="tr-TR" dirty="0"/>
              <a:t>üyesi bulunmaktadır.</a:t>
            </a:r>
          </a:p>
          <a:p>
            <a:endParaRPr lang="tr-TR" dirty="0"/>
          </a:p>
        </p:txBody>
      </p:sp>
      <p:sp>
        <p:nvSpPr>
          <p:cNvPr id="2" name="Başlık 1"/>
          <p:cNvSpPr>
            <a:spLocks noGrp="1"/>
          </p:cNvSpPr>
          <p:nvPr>
            <p:ph type="title"/>
          </p:nvPr>
        </p:nvSpPr>
        <p:spPr/>
        <p:txBody>
          <a:bodyPr>
            <a:normAutofit fontScale="90000"/>
          </a:bodyPr>
          <a:lstStyle/>
          <a:p>
            <a:r>
              <a:rPr lang="tr-TR" dirty="0" smtClean="0"/>
              <a:t>EENA(</a:t>
            </a:r>
            <a:r>
              <a:rPr lang="tr-TR" dirty="0" err="1" smtClean="0"/>
              <a:t>European</a:t>
            </a:r>
            <a:r>
              <a:rPr lang="tr-TR" dirty="0" smtClean="0"/>
              <a:t> </a:t>
            </a:r>
            <a:r>
              <a:rPr lang="tr-TR" dirty="0" err="1" smtClean="0"/>
              <a:t>Emergency</a:t>
            </a:r>
            <a:r>
              <a:rPr lang="tr-TR" dirty="0" smtClean="0"/>
              <a:t> </a:t>
            </a:r>
            <a:r>
              <a:rPr lang="tr-TR" dirty="0" err="1" smtClean="0"/>
              <a:t>Number</a:t>
            </a:r>
            <a:r>
              <a:rPr lang="tr-TR" dirty="0" smtClean="0"/>
              <a:t> </a:t>
            </a:r>
            <a:r>
              <a:rPr lang="tr-TR" dirty="0" err="1" smtClean="0"/>
              <a:t>Association</a:t>
            </a:r>
            <a:r>
              <a:rPr lang="tr-TR" dirty="0" smtClean="0"/>
              <a:t>)</a:t>
            </a:r>
            <a:endParaRPr lang="tr-TR" dirty="0"/>
          </a:p>
        </p:txBody>
      </p:sp>
    </p:spTree>
    <p:extLst>
      <p:ext uri="{BB962C8B-B14F-4D97-AF65-F5344CB8AC3E}">
        <p14:creationId xmlns:p14="http://schemas.microsoft.com/office/powerpoint/2010/main" val="7408467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lnSpcReduction="10000"/>
          </a:bodyPr>
          <a:lstStyle/>
          <a:p>
            <a:pPr algn="just"/>
            <a:r>
              <a:rPr lang="tr-TR" dirty="0">
                <a:solidFill>
                  <a:srgbClr val="FF0000"/>
                </a:solidFill>
              </a:rPr>
              <a:t>Avrupa Birliği </a:t>
            </a:r>
            <a:r>
              <a:rPr lang="tr-TR" dirty="0"/>
              <a:t>29 Temmuz 1991 tarihli kararı ile birlik çatısı altındaki tüm ülkelerde 112 hattının “Tek Acil Çağrı Numarası” olarak kullanılmasını öngörmüştür.</a:t>
            </a:r>
          </a:p>
          <a:p>
            <a:pPr algn="just"/>
            <a:r>
              <a:rPr lang="tr-TR" dirty="0" smtClean="0"/>
              <a:t>1991 </a:t>
            </a:r>
            <a:r>
              <a:rPr lang="tr-TR" dirty="0"/>
              <a:t>yılında Avrupa Birliği üyesi ülkeler, 112´yi tüm Avrupa genelinde kullanılabilecek acil servis numarası olarak kabul ettiler. </a:t>
            </a:r>
            <a:endParaRPr lang="tr-TR" dirty="0" smtClean="0"/>
          </a:p>
          <a:p>
            <a:pPr algn="just"/>
            <a:r>
              <a:rPr lang="tr-TR" dirty="0" smtClean="0"/>
              <a:t>112 </a:t>
            </a:r>
            <a:r>
              <a:rPr lang="tr-TR" dirty="0"/>
              <a:t>acil çağrı numarasını tanıtmak için, Avrupa </a:t>
            </a:r>
            <a:r>
              <a:rPr lang="tr-TR" dirty="0" smtClean="0"/>
              <a:t>parlamentosu 11.2</a:t>
            </a:r>
            <a:r>
              <a:rPr lang="tr-TR" dirty="0"/>
              <a:t>. tarihini Euro- acil çağ- </a:t>
            </a:r>
            <a:r>
              <a:rPr lang="tr-TR" dirty="0" err="1"/>
              <a:t>rı</a:t>
            </a:r>
            <a:r>
              <a:rPr lang="tr-TR" dirty="0"/>
              <a:t> günü ilan etti. </a:t>
            </a:r>
          </a:p>
        </p:txBody>
      </p:sp>
      <p:sp>
        <p:nvSpPr>
          <p:cNvPr id="3" name="Başlık 2"/>
          <p:cNvSpPr>
            <a:spLocks noGrp="1"/>
          </p:cNvSpPr>
          <p:nvPr>
            <p:ph type="title"/>
          </p:nvPr>
        </p:nvSpPr>
        <p:spPr/>
        <p:txBody>
          <a:bodyPr/>
          <a:lstStyle/>
          <a:p>
            <a:r>
              <a:rPr lang="tr-TR" dirty="0" smtClean="0"/>
              <a:t>AVRUPA’DA 112</a:t>
            </a:r>
            <a:endParaRPr lang="tr-TR" dirty="0"/>
          </a:p>
        </p:txBody>
      </p:sp>
    </p:spTree>
    <p:extLst>
      <p:ext uri="{BB962C8B-B14F-4D97-AF65-F5344CB8AC3E}">
        <p14:creationId xmlns:p14="http://schemas.microsoft.com/office/powerpoint/2010/main" val="41458338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fontScale="85000" lnSpcReduction="20000"/>
          </a:bodyPr>
          <a:lstStyle/>
          <a:p>
            <a:pPr marL="444500" indent="-382588" algn="just" eaLnBrk="0" hangingPunct="0">
              <a:spcBef>
                <a:spcPts val="750"/>
              </a:spcBef>
              <a:buClr>
                <a:srgbClr val="000000"/>
              </a:buClr>
              <a:buFont typeface="Wingdings" pitchFamily="2" charset="2"/>
              <a:buChar char="ü"/>
              <a:tabLst>
                <a:tab pos="446088"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 pos="9429750" algn="l"/>
              </a:tabLst>
            </a:pPr>
            <a:r>
              <a:rPr lang="tr-TR" dirty="0"/>
              <a:t>Kurumlar arası koordinasyon ve iletişim hızı artmıştır</a:t>
            </a:r>
          </a:p>
          <a:p>
            <a:pPr marL="444500" indent="-382588" algn="just" eaLnBrk="0" hangingPunct="0">
              <a:spcBef>
                <a:spcPts val="750"/>
              </a:spcBef>
              <a:buClr>
                <a:srgbClr val="000000"/>
              </a:buClr>
              <a:buFont typeface="Wingdings" pitchFamily="2" charset="2"/>
              <a:buChar char="ü"/>
              <a:tabLst>
                <a:tab pos="446088"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 pos="9429750" algn="l"/>
              </a:tabLst>
            </a:pPr>
            <a:r>
              <a:rPr lang="tr-TR" dirty="0">
                <a:solidFill>
                  <a:srgbClr val="000000"/>
                </a:solidFill>
              </a:rPr>
              <a:t>Gereksiz çağrıların kurumlara aktarılmadan elenmesi, kurumların sadece asıl görevleriyle ilgilenmelerini sağlamaktadır.</a:t>
            </a:r>
          </a:p>
          <a:p>
            <a:pPr marL="444500" indent="-382588" algn="just" eaLnBrk="0" hangingPunct="0">
              <a:spcBef>
                <a:spcPts val="750"/>
              </a:spcBef>
              <a:buClr>
                <a:srgbClr val="000000"/>
              </a:buClr>
              <a:buFont typeface="Wingdings" pitchFamily="2" charset="2"/>
              <a:buChar char="ü"/>
              <a:tabLst>
                <a:tab pos="446088"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 pos="9429750" algn="l"/>
              </a:tabLst>
            </a:pPr>
            <a:r>
              <a:rPr lang="tr-TR" dirty="0">
                <a:solidFill>
                  <a:srgbClr val="000000"/>
                </a:solidFill>
              </a:rPr>
              <a:t>IP telefonlar sayesinde 112 Acil Çağrı Merkezlerinin iller arası haberleşmesi sağlanmaktadır.</a:t>
            </a:r>
          </a:p>
          <a:p>
            <a:pPr marL="444500" indent="-382588" algn="just" eaLnBrk="0" hangingPunct="0">
              <a:spcBef>
                <a:spcPts val="750"/>
              </a:spcBef>
              <a:buClr>
                <a:srgbClr val="000000"/>
              </a:buClr>
              <a:buFont typeface="Wingdings" pitchFamily="2" charset="2"/>
              <a:buChar char="ü"/>
              <a:tabLst>
                <a:tab pos="446088"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 pos="9429750" algn="l"/>
              </a:tabLst>
            </a:pPr>
            <a:r>
              <a:rPr lang="tr-TR" dirty="0">
                <a:solidFill>
                  <a:srgbClr val="000000"/>
                </a:solidFill>
              </a:rPr>
              <a:t>Olay yerine ulaşan ekiplerin belirttiği ihtiyaca göre Valilik aracılığı ile diğer kurumların desteği sağlanmaktadır.(iş makinesi, helikopter..</a:t>
            </a:r>
            <a:r>
              <a:rPr lang="tr-TR" dirty="0" err="1">
                <a:solidFill>
                  <a:srgbClr val="000000"/>
                </a:solidFill>
              </a:rPr>
              <a:t>vb</a:t>
            </a:r>
            <a:r>
              <a:rPr lang="tr-TR" dirty="0">
                <a:solidFill>
                  <a:srgbClr val="000000"/>
                </a:solidFill>
              </a:rPr>
              <a:t>.)</a:t>
            </a:r>
          </a:p>
          <a:p>
            <a:pPr marL="444500" indent="-382588" algn="just" eaLnBrk="0" hangingPunct="0">
              <a:spcBef>
                <a:spcPts val="750"/>
              </a:spcBef>
              <a:buClr>
                <a:srgbClr val="000000"/>
              </a:buClr>
              <a:buFont typeface="Wingdings" pitchFamily="2" charset="2"/>
              <a:buChar char="ü"/>
              <a:tabLst>
                <a:tab pos="446088"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 pos="9429750" algn="l"/>
              </a:tabLst>
            </a:pPr>
            <a:r>
              <a:rPr lang="tr-TR" dirty="0">
                <a:solidFill>
                  <a:srgbClr val="000000"/>
                </a:solidFill>
              </a:rPr>
              <a:t>Sistem üzerinden konferans görüşme yapılabilmektedir. Ekip- vatandaş -112AÇM veya vatandaş-kurum1 –kurum2 …vb.)</a:t>
            </a:r>
          </a:p>
          <a:p>
            <a:endParaRPr lang="tr-TR" dirty="0"/>
          </a:p>
        </p:txBody>
      </p:sp>
      <p:sp>
        <p:nvSpPr>
          <p:cNvPr id="3" name="Başlık 2"/>
          <p:cNvSpPr>
            <a:spLocks noGrp="1"/>
          </p:cNvSpPr>
          <p:nvPr>
            <p:ph type="title"/>
          </p:nvPr>
        </p:nvSpPr>
        <p:spPr/>
        <p:txBody>
          <a:bodyPr/>
          <a:lstStyle/>
          <a:p>
            <a:r>
              <a:rPr lang="tr-TR" dirty="0" smtClean="0"/>
              <a:t>PROJENİN AVANTAJLARI</a:t>
            </a:r>
            <a:endParaRPr lang="tr-TR" dirty="0"/>
          </a:p>
        </p:txBody>
      </p:sp>
    </p:spTree>
    <p:extLst>
      <p:ext uri="{BB962C8B-B14F-4D97-AF65-F5344CB8AC3E}">
        <p14:creationId xmlns:p14="http://schemas.microsoft.com/office/powerpoint/2010/main" val="14031307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444500" indent="-382588" algn="just" eaLnBrk="0" hangingPunct="0">
              <a:spcBef>
                <a:spcPts val="750"/>
              </a:spcBef>
              <a:buClr>
                <a:srgbClr val="000000"/>
              </a:buClr>
              <a:buFont typeface="Wingdings" pitchFamily="2" charset="2"/>
              <a:buChar char="ü"/>
              <a:tabLst>
                <a:tab pos="446088"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 pos="9429750" algn="l"/>
              </a:tabLst>
            </a:pPr>
            <a:r>
              <a:rPr lang="tr-TR" dirty="0">
                <a:solidFill>
                  <a:srgbClr val="000000"/>
                </a:solidFill>
              </a:rPr>
              <a:t>MOBESE ile görüntü paylaşabilme imkanı vardır.</a:t>
            </a:r>
          </a:p>
          <a:p>
            <a:pPr marL="444500" indent="-382588" algn="just" eaLnBrk="0" hangingPunct="0">
              <a:spcBef>
                <a:spcPts val="750"/>
              </a:spcBef>
              <a:buClr>
                <a:srgbClr val="000000"/>
              </a:buClr>
              <a:buFont typeface="Wingdings" pitchFamily="2" charset="2"/>
              <a:buChar char="ü"/>
              <a:tabLst>
                <a:tab pos="446088"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 pos="9429750" algn="l"/>
              </a:tabLst>
            </a:pPr>
            <a:r>
              <a:rPr lang="tr-TR" dirty="0">
                <a:solidFill>
                  <a:srgbClr val="000000"/>
                </a:solidFill>
              </a:rPr>
              <a:t>Yabancı dilde hizmet verilebilmektedir.</a:t>
            </a:r>
          </a:p>
          <a:p>
            <a:pPr marL="444500" indent="-382588" algn="just" eaLnBrk="0" hangingPunct="0">
              <a:spcBef>
                <a:spcPts val="750"/>
              </a:spcBef>
              <a:buClr>
                <a:srgbClr val="000000"/>
              </a:buClr>
              <a:buFont typeface="Wingdings" pitchFamily="2" charset="2"/>
              <a:buChar char="ü"/>
              <a:tabLst>
                <a:tab pos="446088"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 pos="9429750" algn="l"/>
              </a:tabLst>
            </a:pPr>
            <a:r>
              <a:rPr lang="tr-TR" dirty="0">
                <a:solidFill>
                  <a:srgbClr val="000000"/>
                </a:solidFill>
              </a:rPr>
              <a:t>Arayanın konumu yaklaşık tespit edilebilmektedir.</a:t>
            </a:r>
          </a:p>
          <a:p>
            <a:pPr marL="444500" indent="-382588" algn="just" eaLnBrk="0" hangingPunct="0">
              <a:spcBef>
                <a:spcPts val="750"/>
              </a:spcBef>
              <a:buClr>
                <a:srgbClr val="000000"/>
              </a:buClr>
              <a:buFont typeface="Wingdings" pitchFamily="2" charset="2"/>
              <a:buChar char="ü"/>
              <a:tabLst>
                <a:tab pos="446088"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 pos="9429750" algn="l"/>
              </a:tabLst>
            </a:pPr>
            <a:r>
              <a:rPr lang="tr-TR" dirty="0">
                <a:solidFill>
                  <a:srgbClr val="000000"/>
                </a:solidFill>
              </a:rPr>
              <a:t>Ses kayıtları ve veriler kayıt altına alınmakta sadece yetkili kişilerce erişim sağlanabilmektedir.</a:t>
            </a:r>
          </a:p>
          <a:p>
            <a:endParaRPr lang="tr-TR" dirty="0"/>
          </a:p>
        </p:txBody>
      </p:sp>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18481943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marL="0" indent="0" algn="just">
              <a:buNone/>
            </a:pPr>
            <a:r>
              <a:rPr lang="tr-TR" dirty="0" smtClean="0"/>
              <a:t>112´yi </a:t>
            </a:r>
            <a:r>
              <a:rPr lang="tr-TR" dirty="0"/>
              <a:t>her Avrupa ülkesinden çağ- </a:t>
            </a:r>
            <a:r>
              <a:rPr lang="tr-TR" dirty="0" err="1"/>
              <a:t>rı</a:t>
            </a:r>
            <a:r>
              <a:rPr lang="tr-TR" dirty="0"/>
              <a:t> merkezine ulaşmak için çevirebileceğini, Almanya´da yaşayan insanların sadece %19´ı </a:t>
            </a:r>
            <a:r>
              <a:rPr lang="tr-TR" dirty="0" smtClean="0"/>
              <a:t>bilirken</a:t>
            </a:r>
            <a:r>
              <a:rPr lang="tr-TR" dirty="0"/>
              <a:t>, bu rakam Avrupa genelinde %26´ya ulaşabiliyor.</a:t>
            </a:r>
          </a:p>
          <a:p>
            <a:endParaRPr lang="tr-TR" dirty="0"/>
          </a:p>
        </p:txBody>
      </p:sp>
      <p:sp>
        <p:nvSpPr>
          <p:cNvPr id="3" name="Başlık 2"/>
          <p:cNvSpPr>
            <a:spLocks noGrp="1"/>
          </p:cNvSpPr>
          <p:nvPr>
            <p:ph type="title"/>
          </p:nvPr>
        </p:nvSpPr>
        <p:spPr/>
        <p:txBody>
          <a:bodyPr/>
          <a:lstStyle/>
          <a:p>
            <a:r>
              <a:rPr lang="tr-TR" dirty="0" smtClean="0"/>
              <a:t>SORUNLAR</a:t>
            </a:r>
            <a:endParaRPr lang="tr-TR" dirty="0"/>
          </a:p>
        </p:txBody>
      </p:sp>
    </p:spTree>
    <p:extLst>
      <p:ext uri="{BB962C8B-B14F-4D97-AF65-F5344CB8AC3E}">
        <p14:creationId xmlns:p14="http://schemas.microsoft.com/office/powerpoint/2010/main" val="14629450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lnSpcReduction="10000"/>
          </a:bodyPr>
          <a:lstStyle/>
          <a:p>
            <a:pPr marL="0" indent="0" algn="ctr">
              <a:buNone/>
            </a:pPr>
            <a:r>
              <a:rPr lang="tr-TR" sz="6600" dirty="0" smtClean="0"/>
              <a:t>TEŞEKKÜRLER</a:t>
            </a:r>
          </a:p>
          <a:p>
            <a:pPr marL="0" indent="0" algn="ctr">
              <a:buNone/>
            </a:pPr>
            <a:r>
              <a:rPr lang="tr-TR" sz="3400" dirty="0" smtClean="0">
                <a:solidFill>
                  <a:schemeClr val="tx1"/>
                </a:solidFill>
              </a:rPr>
              <a:t>Pınar KIROĞLU</a:t>
            </a:r>
          </a:p>
          <a:p>
            <a:pPr marL="0" indent="0" algn="ctr">
              <a:buNone/>
            </a:pPr>
            <a:r>
              <a:rPr lang="tr-TR" sz="3400" dirty="0" smtClean="0">
                <a:solidFill>
                  <a:schemeClr val="tx1"/>
                </a:solidFill>
              </a:rPr>
              <a:t>İl </a:t>
            </a:r>
            <a:r>
              <a:rPr lang="tr-TR" sz="3400" dirty="0">
                <a:solidFill>
                  <a:schemeClr val="tx1"/>
                </a:solidFill>
              </a:rPr>
              <a:t>Planlama Uzmanı</a:t>
            </a:r>
          </a:p>
          <a:p>
            <a:pPr marL="0" indent="0" algn="ctr">
              <a:buNone/>
            </a:pPr>
            <a:r>
              <a:rPr lang="tr-TR" sz="3400" dirty="0">
                <a:solidFill>
                  <a:schemeClr val="tx1"/>
                </a:solidFill>
              </a:rPr>
              <a:t>İstanbul Valiliği 112 Acil Çağrı Merkezi Müdürlüğü</a:t>
            </a:r>
          </a:p>
          <a:p>
            <a:pPr marL="0" indent="0" algn="ctr">
              <a:buNone/>
            </a:pPr>
            <a:endParaRPr lang="tr-TR" sz="6600" dirty="0"/>
          </a:p>
        </p:txBody>
      </p:sp>
      <p:sp>
        <p:nvSpPr>
          <p:cNvPr id="3" name="Başlık 2"/>
          <p:cNvSpPr>
            <a:spLocks noGrp="1"/>
          </p:cNvSpPr>
          <p:nvPr>
            <p:ph type="title"/>
          </p:nvPr>
        </p:nvSpPr>
        <p:spPr/>
        <p:txBody>
          <a:bodyPr/>
          <a:lstStyle/>
          <a:p>
            <a:endParaRPr lang="tr-TR"/>
          </a:p>
        </p:txBody>
      </p:sp>
    </p:spTree>
    <p:extLst>
      <p:ext uri="{BB962C8B-B14F-4D97-AF65-F5344CB8AC3E}">
        <p14:creationId xmlns:p14="http://schemas.microsoft.com/office/powerpoint/2010/main" val="10789225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72067" y="2492896"/>
            <a:ext cx="7408333" cy="3633267"/>
          </a:xfrm>
        </p:spPr>
        <p:txBody>
          <a:bodyPr>
            <a:normAutofit/>
          </a:bodyPr>
          <a:lstStyle/>
          <a:p>
            <a:pPr marL="0" indent="0">
              <a:buNone/>
            </a:pPr>
            <a:r>
              <a:rPr lang="tr-TR" dirty="0" smtClean="0"/>
              <a:t>	Tüm </a:t>
            </a:r>
            <a:r>
              <a:rPr lang="tr-TR" dirty="0"/>
              <a:t>28 Avrupa ülkesinde </a:t>
            </a:r>
            <a:endParaRPr lang="tr-TR" dirty="0" smtClean="0"/>
          </a:p>
          <a:p>
            <a:pPr marL="0" indent="0">
              <a:buNone/>
            </a:pPr>
            <a:r>
              <a:rPr lang="tr-TR" dirty="0" smtClean="0"/>
              <a:t>	Diğer </a:t>
            </a:r>
            <a:r>
              <a:rPr lang="tr-TR" dirty="0"/>
              <a:t>devletlerde, örneğin: </a:t>
            </a:r>
            <a:endParaRPr lang="tr-TR" dirty="0" smtClean="0"/>
          </a:p>
          <a:p>
            <a:pPr marL="0" indent="0">
              <a:buNone/>
            </a:pPr>
            <a:r>
              <a:rPr lang="tr-TR" dirty="0"/>
              <a:t>	</a:t>
            </a:r>
            <a:r>
              <a:rPr lang="tr-TR" dirty="0" smtClean="0"/>
              <a:t>Andorra 	San </a:t>
            </a:r>
            <a:r>
              <a:rPr lang="tr-TR" dirty="0"/>
              <a:t>Marino </a:t>
            </a:r>
            <a:r>
              <a:rPr lang="tr-TR" dirty="0" smtClean="0"/>
              <a:t>	İsviçre 	</a:t>
            </a:r>
          </a:p>
          <a:p>
            <a:pPr marL="0" indent="0">
              <a:buNone/>
            </a:pPr>
            <a:r>
              <a:rPr lang="tr-TR" dirty="0" smtClean="0"/>
              <a:t>	İzlanda 	Lihtenştayn 	Monako 	Vatikan 	Türkiye 	Faroe </a:t>
            </a:r>
            <a:r>
              <a:rPr lang="tr-TR" dirty="0"/>
              <a:t>Adaları </a:t>
            </a:r>
            <a:endParaRPr lang="tr-TR" dirty="0" smtClean="0"/>
          </a:p>
          <a:p>
            <a:pPr marL="0" indent="0">
              <a:buNone/>
            </a:pPr>
            <a:r>
              <a:rPr lang="tr-TR" dirty="0" smtClean="0"/>
              <a:t>	Norveç</a:t>
            </a:r>
            <a:endParaRPr lang="tr-TR" dirty="0"/>
          </a:p>
        </p:txBody>
      </p:sp>
      <p:sp>
        <p:nvSpPr>
          <p:cNvPr id="3" name="Başlık 2"/>
          <p:cNvSpPr>
            <a:spLocks noGrp="1"/>
          </p:cNvSpPr>
          <p:nvPr>
            <p:ph type="title"/>
          </p:nvPr>
        </p:nvSpPr>
        <p:spPr/>
        <p:txBody>
          <a:bodyPr/>
          <a:lstStyle/>
          <a:p>
            <a:r>
              <a:rPr lang="tr-TR" dirty="0" smtClean="0"/>
              <a:t>HANGİ ÜLKELERDE GEÇERLİ?</a:t>
            </a:r>
            <a:endParaRPr lang="tr-TR" dirty="0"/>
          </a:p>
        </p:txBody>
      </p:sp>
    </p:spTree>
    <p:extLst>
      <p:ext uri="{BB962C8B-B14F-4D97-AF65-F5344CB8AC3E}">
        <p14:creationId xmlns:p14="http://schemas.microsoft.com/office/powerpoint/2010/main" val="35237517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2492896"/>
            <a:ext cx="7776863" cy="3633267"/>
          </a:xfrm>
        </p:spPr>
        <p:txBody>
          <a:bodyPr>
            <a:noAutofit/>
          </a:bodyPr>
          <a:lstStyle/>
          <a:p>
            <a:pPr algn="just"/>
            <a:r>
              <a:rPr lang="tr-TR" sz="1800" dirty="0" smtClean="0">
                <a:solidFill>
                  <a:srgbClr val="FF0000"/>
                </a:solidFill>
              </a:rPr>
              <a:t>MATRA </a:t>
            </a:r>
            <a:r>
              <a:rPr lang="tr-TR" sz="1800" dirty="0">
                <a:solidFill>
                  <a:srgbClr val="FF0000"/>
                </a:solidFill>
              </a:rPr>
              <a:t>Programı </a:t>
            </a:r>
            <a:r>
              <a:rPr lang="tr-TR" sz="1800" dirty="0"/>
              <a:t>kapsamında, 2003 yılı Ağustos ayında (MAT03/TR/9/3 </a:t>
            </a:r>
            <a:r>
              <a:rPr lang="tr-TR" sz="1800" dirty="0" err="1"/>
              <a:t>Terms</a:t>
            </a:r>
            <a:r>
              <a:rPr lang="tr-TR" sz="1800" dirty="0"/>
              <a:t> of Reference) Proje Çalışma Şartnamesi Hollanda Hükümeti ile Türkiye Hükümeti arasında imzalanmış, projenin detayları ve çalışma usulleri belirlenmiştir. </a:t>
            </a:r>
            <a:endParaRPr lang="tr-TR" sz="1800" dirty="0" smtClean="0"/>
          </a:p>
          <a:p>
            <a:pPr algn="just"/>
            <a:r>
              <a:rPr lang="tr-TR" sz="1800" dirty="0">
                <a:solidFill>
                  <a:srgbClr val="FF0000"/>
                </a:solidFill>
              </a:rPr>
              <a:t>Telekomünikasyon Kurulu </a:t>
            </a:r>
            <a:r>
              <a:rPr lang="tr-TR" sz="1800" dirty="0"/>
              <a:t>AB müktesebatına uyum için belirlediği takvim çerçevesinde 11.03.2002 tarihinde aldığı 2002/103 sayılı kararı ile hâlihazırda ülkemizde sadece sıhhi imdat çağrıları için kullanılan 112 kısa numarasının Ulusal Kapsamda Tek Acil Çağrı Numarası olarak tahsis edilmesine karar vermiştir. İçişleri Bakanlığı koordinasyonunda ilgili kurum ve kuruluşların katılımı ile bir çalışma yapılması gerektiği ifade edilmiştir. </a:t>
            </a:r>
          </a:p>
          <a:p>
            <a:pPr algn="just"/>
            <a:endParaRPr lang="tr-TR" sz="1800" dirty="0"/>
          </a:p>
        </p:txBody>
      </p:sp>
      <p:sp>
        <p:nvSpPr>
          <p:cNvPr id="2" name="Başlık 1"/>
          <p:cNvSpPr>
            <a:spLocks noGrp="1"/>
          </p:cNvSpPr>
          <p:nvPr>
            <p:ph type="title"/>
          </p:nvPr>
        </p:nvSpPr>
        <p:spPr/>
        <p:txBody>
          <a:bodyPr/>
          <a:lstStyle/>
          <a:p>
            <a:r>
              <a:rPr lang="tr-TR" smtClean="0"/>
              <a:t>TÜRKİYE UYGULAMASI</a:t>
            </a:r>
            <a:endParaRPr lang="tr-TR" dirty="0"/>
          </a:p>
        </p:txBody>
      </p:sp>
    </p:spTree>
    <p:extLst>
      <p:ext uri="{BB962C8B-B14F-4D97-AF65-F5344CB8AC3E}">
        <p14:creationId xmlns:p14="http://schemas.microsoft.com/office/powerpoint/2010/main" val="35075361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pPr algn="just"/>
            <a:r>
              <a:rPr lang="tr-TR" dirty="0" smtClean="0"/>
              <a:t>Projenin </a:t>
            </a:r>
            <a:r>
              <a:rPr lang="tr-TR" dirty="0"/>
              <a:t>İçişleri Bakanlığı tarafından yürütülmesinden itibaren ilgili kamu kurum ve kuruluşları 14.10.2005 tarihli </a:t>
            </a:r>
            <a:r>
              <a:rPr lang="tr-TR" dirty="0">
                <a:solidFill>
                  <a:srgbClr val="FF0000"/>
                </a:solidFill>
              </a:rPr>
              <a:t>genelge</a:t>
            </a:r>
            <a:r>
              <a:rPr lang="tr-TR" dirty="0"/>
              <a:t> ile tekerrür niteliğinde yatırımlar yapılmaması konusunda bilgilendirilmiştir. </a:t>
            </a:r>
          </a:p>
          <a:p>
            <a:pPr algn="just"/>
            <a:r>
              <a:rPr lang="tr-TR" dirty="0" smtClean="0"/>
              <a:t>8 </a:t>
            </a:r>
            <a:r>
              <a:rPr lang="tr-TR" dirty="0"/>
              <a:t>Ekim 2007 tarihli 26684 Mükerrer sayılı Resmi Gazetede yayınlanan </a:t>
            </a:r>
            <a:r>
              <a:rPr lang="tr-TR" dirty="0">
                <a:solidFill>
                  <a:srgbClr val="FF0000"/>
                </a:solidFill>
              </a:rPr>
              <a:t>2008 Yılı Yatırım Programında </a:t>
            </a:r>
            <a:r>
              <a:rPr lang="tr-TR" dirty="0"/>
              <a:t>Acil Çağrı sisteminin tek bir kod altında (112) toplanmasının yasal altyapısı oluşturulacaktır kararı alınmıştır. </a:t>
            </a:r>
          </a:p>
          <a:p>
            <a:endParaRPr lang="tr-TR" dirty="0"/>
          </a:p>
        </p:txBody>
      </p:sp>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2923858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8" y="2420888"/>
            <a:ext cx="8496944" cy="4176464"/>
          </a:xfrm>
        </p:spPr>
        <p:txBody>
          <a:bodyPr>
            <a:normAutofit/>
          </a:bodyPr>
          <a:lstStyle/>
          <a:p>
            <a:pPr marL="0" indent="0">
              <a:buNone/>
            </a:pPr>
            <a:r>
              <a:rPr lang="tr-TR" dirty="0" smtClean="0"/>
              <a:t>1. MODEL </a:t>
            </a:r>
            <a:r>
              <a:rPr lang="tr-TR" dirty="0"/>
              <a:t>(</a:t>
            </a:r>
            <a:r>
              <a:rPr lang="tr-TR" dirty="0" err="1"/>
              <a:t>EROs</a:t>
            </a:r>
            <a:r>
              <a:rPr lang="tr-TR" dirty="0"/>
              <a:t> </a:t>
            </a:r>
            <a:r>
              <a:rPr lang="tr-TR" dirty="0" err="1"/>
              <a:t>handling</a:t>
            </a:r>
            <a:r>
              <a:rPr lang="tr-TR" dirty="0"/>
              <a:t> </a:t>
            </a:r>
            <a:r>
              <a:rPr lang="tr-TR" dirty="0" err="1"/>
              <a:t>emergency</a:t>
            </a:r>
            <a:r>
              <a:rPr lang="tr-TR" dirty="0"/>
              <a:t> </a:t>
            </a:r>
            <a:r>
              <a:rPr lang="tr-TR" dirty="0" err="1"/>
              <a:t>calls</a:t>
            </a:r>
            <a:r>
              <a:rPr lang="tr-TR" dirty="0"/>
              <a:t>)</a:t>
            </a:r>
          </a:p>
          <a:p>
            <a:pPr marL="0" indent="0" algn="just">
              <a:buNone/>
            </a:pPr>
            <a:r>
              <a:rPr lang="tr-TR" dirty="0"/>
              <a:t>112 ve diğer ulusal acil durum numaralarına gelen çağrılar direkt  </a:t>
            </a:r>
            <a:r>
              <a:rPr lang="tr-TR" dirty="0" err="1"/>
              <a:t>ERO’lara</a:t>
            </a:r>
            <a:r>
              <a:rPr lang="tr-TR" dirty="0"/>
              <a:t> (acil müdahale merkezleri, polis, 112 acil ya da itfaiye gibi…) </a:t>
            </a:r>
            <a:r>
              <a:rPr lang="tr-TR" dirty="0" smtClean="0"/>
              <a:t>ulaşır. </a:t>
            </a:r>
          </a:p>
          <a:p>
            <a:pPr marL="0" indent="0">
              <a:buNone/>
            </a:pPr>
            <a:endParaRPr lang="tr-TR" dirty="0"/>
          </a:p>
          <a:p>
            <a:endParaRPr lang="tr-TR" dirty="0"/>
          </a:p>
        </p:txBody>
      </p:sp>
      <p:sp>
        <p:nvSpPr>
          <p:cNvPr id="3" name="Başlık 2"/>
          <p:cNvSpPr>
            <a:spLocks noGrp="1"/>
          </p:cNvSpPr>
          <p:nvPr>
            <p:ph type="title"/>
          </p:nvPr>
        </p:nvSpPr>
        <p:spPr/>
        <p:txBody>
          <a:bodyPr/>
          <a:lstStyle/>
          <a:p>
            <a:r>
              <a:rPr lang="tr-TR" dirty="0" smtClean="0"/>
              <a:t>112 MODELLERİ</a:t>
            </a:r>
            <a:endParaRPr lang="tr-TR" dirty="0"/>
          </a:p>
        </p:txBody>
      </p:sp>
      <p:pic>
        <p:nvPicPr>
          <p:cNvPr id="4" name="İçerik Yer Tutucusu 3" descr="C:\Users\YETER~1.EGR\AppData\Local\Temp\Rar$DIa0.044\5-1.jp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005064"/>
            <a:ext cx="6863065" cy="2392738"/>
          </a:xfrm>
          <a:prstGeom prst="rect">
            <a:avLst/>
          </a:prstGeom>
          <a:noFill/>
          <a:ln>
            <a:noFill/>
          </a:ln>
        </p:spPr>
      </p:pic>
    </p:spTree>
    <p:extLst>
      <p:ext uri="{BB962C8B-B14F-4D97-AF65-F5344CB8AC3E}">
        <p14:creationId xmlns:p14="http://schemas.microsoft.com/office/powerpoint/2010/main" val="18224736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lang="tr-TR" dirty="0"/>
              <a:t>112 MODELLERİ</a:t>
            </a:r>
            <a:endParaRPr lang="tr-TR" dirty="0"/>
          </a:p>
        </p:txBody>
      </p:sp>
      <p:sp>
        <p:nvSpPr>
          <p:cNvPr id="5" name="İçerik Yer Tutucusu 4"/>
          <p:cNvSpPr>
            <a:spLocks noGrp="1"/>
          </p:cNvSpPr>
          <p:nvPr>
            <p:ph idx="1"/>
          </p:nvPr>
        </p:nvSpPr>
        <p:spPr>
          <a:xfrm>
            <a:off x="251520" y="2564904"/>
            <a:ext cx="8640960" cy="3707874"/>
          </a:xfrm>
        </p:spPr>
        <p:txBody>
          <a:bodyPr/>
          <a:lstStyle/>
          <a:p>
            <a:pPr marL="0" lvl="0" indent="0">
              <a:buNone/>
            </a:pPr>
            <a:r>
              <a:rPr lang="tr-TR" dirty="0" smtClean="0"/>
              <a:t>2. MODEL </a:t>
            </a:r>
            <a:r>
              <a:rPr lang="tr-TR" dirty="0"/>
              <a:t>(1. Aşama: Filtreleme, 2. Aşama: Kaynaklara Dağıtım)( </a:t>
            </a:r>
            <a:r>
              <a:rPr lang="tr-TR" dirty="0" err="1"/>
              <a:t>Filtering</a:t>
            </a:r>
            <a:r>
              <a:rPr lang="tr-TR" dirty="0"/>
              <a:t> </a:t>
            </a:r>
            <a:r>
              <a:rPr lang="tr-TR" dirty="0" err="1"/>
              <a:t>Stage</a:t>
            </a:r>
            <a:r>
              <a:rPr lang="tr-TR" dirty="0"/>
              <a:t> 1 PSAP </a:t>
            </a:r>
            <a:r>
              <a:rPr lang="tr-TR" dirty="0" err="1"/>
              <a:t>and</a:t>
            </a:r>
            <a:r>
              <a:rPr lang="tr-TR" dirty="0"/>
              <a:t> </a:t>
            </a:r>
            <a:r>
              <a:rPr lang="tr-TR" dirty="0" err="1"/>
              <a:t>resource</a:t>
            </a:r>
            <a:r>
              <a:rPr lang="tr-TR" dirty="0"/>
              <a:t> </a:t>
            </a:r>
            <a:r>
              <a:rPr lang="tr-TR" dirty="0" err="1"/>
              <a:t>dispatching</a:t>
            </a:r>
            <a:r>
              <a:rPr lang="tr-TR" dirty="0"/>
              <a:t> </a:t>
            </a:r>
            <a:r>
              <a:rPr lang="tr-TR" dirty="0" err="1"/>
              <a:t>stage</a:t>
            </a:r>
            <a:r>
              <a:rPr lang="tr-TR" dirty="0"/>
              <a:t> 2 </a:t>
            </a:r>
            <a:r>
              <a:rPr lang="tr-TR" dirty="0" err="1"/>
              <a:t>PSAPs</a:t>
            </a:r>
            <a:r>
              <a:rPr lang="tr-TR" dirty="0"/>
              <a:t>)</a:t>
            </a:r>
          </a:p>
          <a:p>
            <a:endParaRPr lang="tr-TR" dirty="0"/>
          </a:p>
        </p:txBody>
      </p:sp>
      <p:pic>
        <p:nvPicPr>
          <p:cNvPr id="6" name="Resim 5" descr="C:\Users\YETER~1.EGR\AppData\Local\Temp\Rar$DIa0.537\5-2.jpg"/>
          <p:cNvPicPr/>
          <p:nvPr/>
        </p:nvPicPr>
        <p:blipFill>
          <a:blip r:embed="rId2">
            <a:extLst>
              <a:ext uri="{28A0092B-C50C-407E-A947-70E740481C1C}">
                <a14:useLocalDpi xmlns:a14="http://schemas.microsoft.com/office/drawing/2010/main" val="0"/>
              </a:ext>
            </a:extLst>
          </a:blip>
          <a:srcRect/>
          <a:stretch>
            <a:fillRect/>
          </a:stretch>
        </p:blipFill>
        <p:spPr bwMode="auto">
          <a:xfrm>
            <a:off x="755576" y="3501008"/>
            <a:ext cx="7344816" cy="2771770"/>
          </a:xfrm>
          <a:prstGeom prst="rect">
            <a:avLst/>
          </a:prstGeom>
          <a:noFill/>
          <a:ln>
            <a:noFill/>
          </a:ln>
        </p:spPr>
      </p:pic>
    </p:spTree>
    <p:extLst>
      <p:ext uri="{BB962C8B-B14F-4D97-AF65-F5344CB8AC3E}">
        <p14:creationId xmlns:p14="http://schemas.microsoft.com/office/powerpoint/2010/main" val="26967204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lang="tr-TR" dirty="0"/>
              <a:t>112 MODELLERİ</a:t>
            </a:r>
            <a:endParaRPr lang="tr-TR" dirty="0"/>
          </a:p>
        </p:txBody>
      </p:sp>
      <p:sp>
        <p:nvSpPr>
          <p:cNvPr id="5" name="İçerik Yer Tutucusu 4"/>
          <p:cNvSpPr>
            <a:spLocks noGrp="1"/>
          </p:cNvSpPr>
          <p:nvPr>
            <p:ph idx="1"/>
          </p:nvPr>
        </p:nvSpPr>
        <p:spPr>
          <a:xfrm>
            <a:off x="323528" y="2492896"/>
            <a:ext cx="8568951" cy="3633267"/>
          </a:xfrm>
        </p:spPr>
        <p:txBody>
          <a:bodyPr>
            <a:normAutofit/>
          </a:bodyPr>
          <a:lstStyle/>
          <a:p>
            <a:pPr marL="0" lvl="0" indent="0">
              <a:buNone/>
            </a:pPr>
            <a:r>
              <a:rPr lang="tr-TR" dirty="0" smtClean="0"/>
              <a:t>3. MODEL </a:t>
            </a:r>
            <a:r>
              <a:rPr lang="tr-TR" dirty="0"/>
              <a:t>( 1. Aşama: Veri Toplama, 2. Aşama: Kaynağa Gönderme)( Data </a:t>
            </a:r>
            <a:r>
              <a:rPr lang="tr-TR" dirty="0" err="1"/>
              <a:t>gathering</a:t>
            </a:r>
            <a:r>
              <a:rPr lang="tr-TR" dirty="0"/>
              <a:t> </a:t>
            </a:r>
            <a:r>
              <a:rPr lang="tr-TR" dirty="0" err="1"/>
              <a:t>by</a:t>
            </a:r>
            <a:r>
              <a:rPr lang="tr-TR" dirty="0"/>
              <a:t> </a:t>
            </a:r>
            <a:r>
              <a:rPr lang="tr-TR" dirty="0" err="1"/>
              <a:t>Stage</a:t>
            </a:r>
            <a:r>
              <a:rPr lang="tr-TR" dirty="0"/>
              <a:t> 1, </a:t>
            </a:r>
            <a:r>
              <a:rPr lang="tr-TR" dirty="0" err="1"/>
              <a:t>resource</a:t>
            </a:r>
            <a:r>
              <a:rPr lang="tr-TR" dirty="0"/>
              <a:t> </a:t>
            </a:r>
            <a:r>
              <a:rPr lang="tr-TR" dirty="0" err="1"/>
              <a:t>dispatching</a:t>
            </a:r>
            <a:r>
              <a:rPr lang="tr-TR" dirty="0"/>
              <a:t> </a:t>
            </a:r>
            <a:r>
              <a:rPr lang="tr-TR" dirty="0" err="1"/>
              <a:t>by</a:t>
            </a:r>
            <a:r>
              <a:rPr lang="tr-TR" dirty="0"/>
              <a:t> </a:t>
            </a:r>
            <a:r>
              <a:rPr lang="tr-TR" dirty="0" err="1"/>
              <a:t>Stage</a:t>
            </a:r>
            <a:r>
              <a:rPr lang="tr-TR" dirty="0"/>
              <a:t> 2)</a:t>
            </a:r>
          </a:p>
          <a:p>
            <a:pPr marL="0" indent="0">
              <a:buNone/>
            </a:pPr>
            <a:endParaRPr lang="tr-TR" sz="1800" dirty="0"/>
          </a:p>
        </p:txBody>
      </p:sp>
      <p:pic>
        <p:nvPicPr>
          <p:cNvPr id="6" name="Resim 5" descr="C:\Users\YETER~1.EGR\AppData\Local\Temp\Rar$DIa0.793\6-1.jpg"/>
          <p:cNvPicPr/>
          <p:nvPr/>
        </p:nvPicPr>
        <p:blipFill>
          <a:blip r:embed="rId2">
            <a:extLst>
              <a:ext uri="{28A0092B-C50C-407E-A947-70E740481C1C}">
                <a14:useLocalDpi xmlns:a14="http://schemas.microsoft.com/office/drawing/2010/main" val="0"/>
              </a:ext>
            </a:extLst>
          </a:blip>
          <a:srcRect/>
          <a:stretch>
            <a:fillRect/>
          </a:stretch>
        </p:blipFill>
        <p:spPr bwMode="auto">
          <a:xfrm>
            <a:off x="1079611" y="3685223"/>
            <a:ext cx="7056784" cy="2440940"/>
          </a:xfrm>
          <a:prstGeom prst="rect">
            <a:avLst/>
          </a:prstGeom>
          <a:noFill/>
          <a:ln>
            <a:noFill/>
          </a:ln>
        </p:spPr>
      </p:pic>
    </p:spTree>
    <p:extLst>
      <p:ext uri="{BB962C8B-B14F-4D97-AF65-F5344CB8AC3E}">
        <p14:creationId xmlns:p14="http://schemas.microsoft.com/office/powerpoint/2010/main" val="38777163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2420888"/>
            <a:ext cx="8640959" cy="4032448"/>
          </a:xfrm>
        </p:spPr>
        <p:txBody>
          <a:bodyPr>
            <a:normAutofit/>
          </a:bodyPr>
          <a:lstStyle/>
          <a:p>
            <a:pPr marL="0" lvl="0" indent="0">
              <a:buNone/>
            </a:pPr>
            <a:r>
              <a:rPr lang="tr-TR" dirty="0" smtClean="0"/>
              <a:t>4. MODEL </a:t>
            </a:r>
            <a:r>
              <a:rPr lang="tr-TR" dirty="0"/>
              <a:t>(1. Aşama: Veri Toplama, 2. Aşama: Müdahale Ekibini Gönderme)( Data </a:t>
            </a:r>
            <a:r>
              <a:rPr lang="tr-TR" dirty="0" err="1"/>
              <a:t>gathering</a:t>
            </a:r>
            <a:r>
              <a:rPr lang="tr-TR" dirty="0"/>
              <a:t> </a:t>
            </a:r>
            <a:r>
              <a:rPr lang="tr-TR" dirty="0" err="1"/>
              <a:t>by</a:t>
            </a:r>
            <a:r>
              <a:rPr lang="tr-TR" dirty="0"/>
              <a:t> </a:t>
            </a:r>
            <a:r>
              <a:rPr lang="tr-TR" dirty="0" err="1"/>
              <a:t>Stage</a:t>
            </a:r>
            <a:r>
              <a:rPr lang="tr-TR" dirty="0"/>
              <a:t> 1 PSAP, </a:t>
            </a:r>
            <a:r>
              <a:rPr lang="tr-TR" dirty="0" err="1"/>
              <a:t>resource</a:t>
            </a:r>
            <a:r>
              <a:rPr lang="tr-TR" dirty="0"/>
              <a:t> </a:t>
            </a:r>
            <a:r>
              <a:rPr lang="tr-TR" dirty="0" err="1"/>
              <a:t>dispatching</a:t>
            </a:r>
            <a:r>
              <a:rPr lang="tr-TR" dirty="0"/>
              <a:t> </a:t>
            </a:r>
            <a:r>
              <a:rPr lang="tr-TR" dirty="0" err="1"/>
              <a:t>by</a:t>
            </a:r>
            <a:r>
              <a:rPr lang="tr-TR" dirty="0"/>
              <a:t> </a:t>
            </a:r>
            <a:r>
              <a:rPr lang="tr-TR" dirty="0" err="1"/>
              <a:t>Stage</a:t>
            </a:r>
            <a:r>
              <a:rPr lang="tr-TR" dirty="0"/>
              <a:t> 2 in an </a:t>
            </a:r>
            <a:r>
              <a:rPr lang="tr-TR" dirty="0" err="1"/>
              <a:t>integrated</a:t>
            </a:r>
            <a:r>
              <a:rPr lang="tr-TR" dirty="0"/>
              <a:t> </a:t>
            </a:r>
            <a:r>
              <a:rPr lang="tr-TR" dirty="0" err="1"/>
              <a:t>control</a:t>
            </a:r>
            <a:r>
              <a:rPr lang="tr-TR" dirty="0"/>
              <a:t> </a:t>
            </a:r>
            <a:r>
              <a:rPr lang="tr-TR" dirty="0" err="1"/>
              <a:t>room</a:t>
            </a:r>
            <a:r>
              <a:rPr lang="tr-TR" dirty="0"/>
              <a:t>)</a:t>
            </a:r>
          </a:p>
          <a:p>
            <a:pPr marL="0" indent="0">
              <a:buNone/>
            </a:pPr>
            <a:endParaRPr lang="tr-TR" dirty="0"/>
          </a:p>
        </p:txBody>
      </p:sp>
      <p:sp>
        <p:nvSpPr>
          <p:cNvPr id="3" name="Başlık 2"/>
          <p:cNvSpPr>
            <a:spLocks noGrp="1"/>
          </p:cNvSpPr>
          <p:nvPr>
            <p:ph type="title"/>
          </p:nvPr>
        </p:nvSpPr>
        <p:spPr/>
        <p:txBody>
          <a:bodyPr/>
          <a:lstStyle/>
          <a:p>
            <a:r>
              <a:rPr lang="tr-TR" dirty="0"/>
              <a:t>112 MODELLERİ</a:t>
            </a:r>
            <a:endParaRPr lang="tr-TR" dirty="0"/>
          </a:p>
        </p:txBody>
      </p:sp>
      <p:pic>
        <p:nvPicPr>
          <p:cNvPr id="4" name="Resim 3" descr="C:\Users\YETER~1.EGR\AppData\Local\Temp\Rar$DIa0.825\6-2.jpg"/>
          <p:cNvPicPr/>
          <p:nvPr/>
        </p:nvPicPr>
        <p:blipFill>
          <a:blip r:embed="rId2">
            <a:extLst>
              <a:ext uri="{28A0092B-C50C-407E-A947-70E740481C1C}">
                <a14:useLocalDpi xmlns:a14="http://schemas.microsoft.com/office/drawing/2010/main" val="0"/>
              </a:ext>
            </a:extLst>
          </a:blip>
          <a:srcRect/>
          <a:stretch>
            <a:fillRect/>
          </a:stretch>
        </p:blipFill>
        <p:spPr bwMode="auto">
          <a:xfrm>
            <a:off x="1007603" y="3717032"/>
            <a:ext cx="7128792" cy="2494915"/>
          </a:xfrm>
          <a:prstGeom prst="rect">
            <a:avLst/>
          </a:prstGeom>
          <a:noFill/>
          <a:ln>
            <a:noFill/>
          </a:ln>
        </p:spPr>
      </p:pic>
    </p:spTree>
    <p:extLst>
      <p:ext uri="{BB962C8B-B14F-4D97-AF65-F5344CB8AC3E}">
        <p14:creationId xmlns:p14="http://schemas.microsoft.com/office/powerpoint/2010/main" val="29808283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lga Biçimi">
  <a:themeElements>
    <a:clrScheme name="Dalga Biçim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1384</TotalTime>
  <Words>1676</Words>
  <Application>Microsoft Office PowerPoint</Application>
  <PresentationFormat>Ekran Gösterisi (4:3)</PresentationFormat>
  <Paragraphs>244</Paragraphs>
  <Slides>23</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23</vt:i4>
      </vt:variant>
    </vt:vector>
  </HeadingPairs>
  <TitlesOfParts>
    <vt:vector size="29" baseType="lpstr">
      <vt:lpstr>Calibri</vt:lpstr>
      <vt:lpstr>Candara</vt:lpstr>
      <vt:lpstr>Symbol</vt:lpstr>
      <vt:lpstr>Times New Roman</vt:lpstr>
      <vt:lpstr>Wingdings</vt:lpstr>
      <vt:lpstr>Dalga Biçimi</vt:lpstr>
      <vt:lpstr>PowerPoint Sunusu</vt:lpstr>
      <vt:lpstr>AVRUPA’DA 112</vt:lpstr>
      <vt:lpstr>HANGİ ÜLKELERDE GEÇERLİ?</vt:lpstr>
      <vt:lpstr>TÜRKİYE UYGULAMASI</vt:lpstr>
      <vt:lpstr>PowerPoint Sunusu</vt:lpstr>
      <vt:lpstr>112 MODELLERİ</vt:lpstr>
      <vt:lpstr>112 MODELLERİ</vt:lpstr>
      <vt:lpstr>112 MODELLERİ</vt:lpstr>
      <vt:lpstr>112 MODELLERİ</vt:lpstr>
      <vt:lpstr>112 MODELLERİ</vt:lpstr>
      <vt:lpstr>PowerPoint Sunusu</vt:lpstr>
      <vt:lpstr>PowerPoint Sunusu</vt:lpstr>
      <vt:lpstr>PowerPoint Sunusu</vt:lpstr>
      <vt:lpstr>PowerPoint Sunusu</vt:lpstr>
      <vt:lpstr>PowerPoint Sunusu</vt:lpstr>
      <vt:lpstr>PowerPoint Sunusu</vt:lpstr>
      <vt:lpstr>PowerPoint Sunusu</vt:lpstr>
      <vt:lpstr>PowerPoint Sunusu</vt:lpstr>
      <vt:lpstr>EENA(European Emergency Number Association)</vt:lpstr>
      <vt:lpstr>PROJENİN AVANTAJLARI</vt:lpstr>
      <vt:lpstr>PowerPoint Sunusu</vt:lpstr>
      <vt:lpstr>SORUNLAR</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İSTANBUL VALİLİĞİ </dc:title>
  <dc:creator>pınar</dc:creator>
  <cp:lastModifiedBy>YILDIRIM</cp:lastModifiedBy>
  <cp:revision>68</cp:revision>
  <dcterms:created xsi:type="dcterms:W3CDTF">2016-09-28T08:04:09Z</dcterms:created>
  <dcterms:modified xsi:type="dcterms:W3CDTF">2016-10-11T20:57:00Z</dcterms:modified>
</cp:coreProperties>
</file>