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4" r:id="rId2"/>
    <p:sldId id="330" r:id="rId3"/>
    <p:sldId id="342" r:id="rId4"/>
    <p:sldId id="420" r:id="rId5"/>
    <p:sldId id="405" r:id="rId6"/>
    <p:sldId id="406" r:id="rId7"/>
    <p:sldId id="407" r:id="rId8"/>
    <p:sldId id="397" r:id="rId9"/>
    <p:sldId id="421" r:id="rId10"/>
    <p:sldId id="402" r:id="rId11"/>
    <p:sldId id="408" r:id="rId12"/>
    <p:sldId id="417" r:id="rId13"/>
    <p:sldId id="345" r:id="rId14"/>
    <p:sldId id="418" r:id="rId15"/>
    <p:sldId id="415" r:id="rId16"/>
    <p:sldId id="346" r:id="rId17"/>
    <p:sldId id="416" r:id="rId18"/>
    <p:sldId id="347" r:id="rId19"/>
    <p:sldId id="348" r:id="rId20"/>
    <p:sldId id="419" r:id="rId21"/>
    <p:sldId id="349" r:id="rId22"/>
    <p:sldId id="351" r:id="rId23"/>
    <p:sldId id="361" r:id="rId24"/>
    <p:sldId id="366" r:id="rId25"/>
    <p:sldId id="377" r:id="rId26"/>
    <p:sldId id="425" r:id="rId27"/>
    <p:sldId id="378" r:id="rId28"/>
    <p:sldId id="388" r:id="rId29"/>
    <p:sldId id="389" r:id="rId30"/>
    <p:sldId id="410" r:id="rId31"/>
    <p:sldId id="424" r:id="rId32"/>
    <p:sldId id="411" r:id="rId33"/>
    <p:sldId id="422" r:id="rId34"/>
    <p:sldId id="393" r:id="rId35"/>
    <p:sldId id="400" r:id="rId36"/>
    <p:sldId id="409" r:id="rId37"/>
    <p:sldId id="396" r:id="rId38"/>
    <p:sldId id="399" r:id="rId39"/>
    <p:sldId id="292" r:id="rId4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75385" autoAdjust="0"/>
  </p:normalViewPr>
  <p:slideViewPr>
    <p:cSldViewPr>
      <p:cViewPr varScale="1">
        <p:scale>
          <a:sx n="54" d="100"/>
          <a:sy n="54" d="100"/>
        </p:scale>
        <p:origin x="-1026"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5D00B-6CFF-461B-9B17-54E43D899353}" type="doc">
      <dgm:prSet loTypeId="urn:microsoft.com/office/officeart/2005/8/layout/hList6" loCatId="list" qsTypeId="urn:microsoft.com/office/officeart/2005/8/quickstyle/simple3" qsCatId="simple" csTypeId="urn:microsoft.com/office/officeart/2005/8/colors/accent5_5" csCatId="accent5" phldr="1"/>
      <dgm:spPr/>
      <dgm:t>
        <a:bodyPr/>
        <a:lstStyle/>
        <a:p>
          <a:endParaRPr lang="tr-TR"/>
        </a:p>
      </dgm:t>
    </dgm:pt>
    <dgm:pt modelId="{FA00C6C5-E628-4FC5-86B3-46EF99E5EA61}">
      <dgm:prSet phldrT="[Text]" custT="1"/>
      <dgm:spPr/>
      <dgm:t>
        <a:bodyPr/>
        <a:lstStyle/>
        <a:p>
          <a:pPr algn="l"/>
          <a:r>
            <a:rPr lang="tr-TR" sz="800" smtClean="0"/>
            <a:t>Biim Sanayi ve Teknoloji Bakanlığı</a:t>
          </a:r>
          <a:endParaRPr lang="tr-TR" sz="800" dirty="0"/>
        </a:p>
      </dgm:t>
    </dgm:pt>
    <dgm:pt modelId="{3091E6B2-A116-4D2E-B570-9A8F5CCC1A1E}" type="parTrans" cxnId="{C17340F6-24C2-42DF-8E16-E37E3967D2F6}">
      <dgm:prSet/>
      <dgm:spPr/>
      <dgm:t>
        <a:bodyPr/>
        <a:lstStyle/>
        <a:p>
          <a:endParaRPr lang="tr-TR" sz="2000">
            <a:solidFill>
              <a:schemeClr val="tx1"/>
            </a:solidFill>
          </a:endParaRPr>
        </a:p>
      </dgm:t>
    </dgm:pt>
    <dgm:pt modelId="{6BDBD69F-6A44-464B-B7C2-BCA0BE96C5A3}" type="sibTrans" cxnId="{C17340F6-24C2-42DF-8E16-E37E3967D2F6}">
      <dgm:prSet/>
      <dgm:spPr/>
      <dgm:t>
        <a:bodyPr/>
        <a:lstStyle/>
        <a:p>
          <a:endParaRPr lang="tr-TR" sz="2000">
            <a:solidFill>
              <a:schemeClr val="tx1"/>
            </a:solidFill>
          </a:endParaRPr>
        </a:p>
      </dgm:t>
    </dgm:pt>
    <dgm:pt modelId="{FE5F9686-4D6C-4432-AD3C-262129147AB8}">
      <dgm:prSet phldrT="[Text]" custT="1"/>
      <dgm:spPr/>
      <dgm:t>
        <a:bodyPr/>
        <a:lstStyle/>
        <a:p>
          <a:r>
            <a:rPr lang="tr-TR" sz="900" smtClean="0"/>
            <a:t>MEB</a:t>
          </a:r>
        </a:p>
        <a:p>
          <a:r>
            <a:rPr lang="tr-TR" sz="900" smtClean="0"/>
            <a:t>Bakanlığı</a:t>
          </a:r>
          <a:endParaRPr lang="tr-TR" sz="900" dirty="0"/>
        </a:p>
      </dgm:t>
    </dgm:pt>
    <dgm:pt modelId="{FBC390B1-D33A-466F-B404-775833FB0ADE}" type="parTrans" cxnId="{09CA9744-2801-4F1B-BDA2-DE056DE874F0}">
      <dgm:prSet/>
      <dgm:spPr/>
      <dgm:t>
        <a:bodyPr/>
        <a:lstStyle/>
        <a:p>
          <a:endParaRPr lang="tr-TR" sz="2000">
            <a:solidFill>
              <a:schemeClr val="tx1"/>
            </a:solidFill>
          </a:endParaRPr>
        </a:p>
      </dgm:t>
    </dgm:pt>
    <dgm:pt modelId="{3389ED81-6E72-4D30-B45A-9607BC0B0C78}" type="sibTrans" cxnId="{09CA9744-2801-4F1B-BDA2-DE056DE874F0}">
      <dgm:prSet/>
      <dgm:spPr/>
      <dgm:t>
        <a:bodyPr/>
        <a:lstStyle/>
        <a:p>
          <a:endParaRPr lang="tr-TR" sz="2000">
            <a:solidFill>
              <a:schemeClr val="tx1"/>
            </a:solidFill>
          </a:endParaRPr>
        </a:p>
      </dgm:t>
    </dgm:pt>
    <dgm:pt modelId="{3D1A93AA-0F6A-4039-87F1-5BC798BBA17D}">
      <dgm:prSet phldrT="[Text]" custT="1"/>
      <dgm:spPr/>
      <dgm:t>
        <a:bodyPr/>
        <a:lstStyle/>
        <a:p>
          <a:endParaRPr lang="tr-TR" sz="900" dirty="0">
            <a:solidFill>
              <a:schemeClr val="tx1"/>
            </a:solidFill>
          </a:endParaRPr>
        </a:p>
      </dgm:t>
    </dgm:pt>
    <dgm:pt modelId="{24729DA5-6642-46AA-A8BF-129EF9FC3994}" type="parTrans" cxnId="{29F1FF62-8FC1-4A0A-907C-B30B7BD4BFF8}">
      <dgm:prSet/>
      <dgm:spPr/>
      <dgm:t>
        <a:bodyPr/>
        <a:lstStyle/>
        <a:p>
          <a:endParaRPr lang="tr-TR"/>
        </a:p>
      </dgm:t>
    </dgm:pt>
    <dgm:pt modelId="{5DBA93D8-BF9C-4463-B77F-9AACD0B6521F}" type="sibTrans" cxnId="{29F1FF62-8FC1-4A0A-907C-B30B7BD4BFF8}">
      <dgm:prSet/>
      <dgm:spPr/>
      <dgm:t>
        <a:bodyPr/>
        <a:lstStyle/>
        <a:p>
          <a:endParaRPr lang="tr-TR"/>
        </a:p>
      </dgm:t>
    </dgm:pt>
    <dgm:pt modelId="{55C8B3E3-776A-4367-99CC-A086DD8FD1A9}" type="pres">
      <dgm:prSet presAssocID="{35F5D00B-6CFF-461B-9B17-54E43D899353}" presName="Name0" presStyleCnt="0">
        <dgm:presLayoutVars>
          <dgm:dir/>
          <dgm:resizeHandles val="exact"/>
        </dgm:presLayoutVars>
      </dgm:prSet>
      <dgm:spPr/>
      <dgm:t>
        <a:bodyPr/>
        <a:lstStyle/>
        <a:p>
          <a:endParaRPr lang="tr-TR"/>
        </a:p>
      </dgm:t>
    </dgm:pt>
    <dgm:pt modelId="{EAB15291-4630-4FFC-8EE6-DEACD8D85745}" type="pres">
      <dgm:prSet presAssocID="{FA00C6C5-E628-4FC5-86B3-46EF99E5EA61}" presName="node" presStyleLbl="node1" presStyleIdx="0" presStyleCnt="3" custScaleX="151770" custLinFactX="-19993" custLinFactNeighborX="-100000">
        <dgm:presLayoutVars>
          <dgm:bulletEnabled val="1"/>
        </dgm:presLayoutVars>
      </dgm:prSet>
      <dgm:spPr/>
      <dgm:t>
        <a:bodyPr/>
        <a:lstStyle/>
        <a:p>
          <a:endParaRPr lang="tr-TR"/>
        </a:p>
      </dgm:t>
    </dgm:pt>
    <dgm:pt modelId="{B7D26A37-8510-4E13-B477-2D0B03DA2E84}" type="pres">
      <dgm:prSet presAssocID="{6BDBD69F-6A44-464B-B7C2-BCA0BE96C5A3}" presName="sibTrans" presStyleCnt="0"/>
      <dgm:spPr/>
      <dgm:t>
        <a:bodyPr/>
        <a:lstStyle/>
        <a:p>
          <a:endParaRPr lang="tr-TR"/>
        </a:p>
      </dgm:t>
    </dgm:pt>
    <dgm:pt modelId="{F158E769-D985-4D10-B172-FDD2EF9B1376}" type="pres">
      <dgm:prSet presAssocID="{FE5F9686-4D6C-4432-AD3C-262129147AB8}" presName="node" presStyleLbl="node1" presStyleIdx="1" presStyleCnt="3" custScaleX="213186" custLinFactNeighborY="-3136">
        <dgm:presLayoutVars>
          <dgm:bulletEnabled val="1"/>
        </dgm:presLayoutVars>
      </dgm:prSet>
      <dgm:spPr/>
      <dgm:t>
        <a:bodyPr/>
        <a:lstStyle/>
        <a:p>
          <a:endParaRPr lang="tr-TR"/>
        </a:p>
      </dgm:t>
    </dgm:pt>
    <dgm:pt modelId="{A9B6743D-04F6-4C88-8263-CC6A364F0472}" type="pres">
      <dgm:prSet presAssocID="{3389ED81-6E72-4D30-B45A-9607BC0B0C78}" presName="sibTrans" presStyleCnt="0"/>
      <dgm:spPr/>
      <dgm:t>
        <a:bodyPr/>
        <a:lstStyle/>
        <a:p>
          <a:endParaRPr lang="tr-TR"/>
        </a:p>
      </dgm:t>
    </dgm:pt>
    <dgm:pt modelId="{F5A24F98-4CB8-4663-AF2E-B342168FB19E}" type="pres">
      <dgm:prSet presAssocID="{3D1A93AA-0F6A-4039-87F1-5BC798BBA17D}" presName="node" presStyleLbl="node1" presStyleIdx="2" presStyleCnt="3" custScaleX="483147">
        <dgm:presLayoutVars>
          <dgm:bulletEnabled val="1"/>
        </dgm:presLayoutVars>
      </dgm:prSet>
      <dgm:spPr/>
      <dgm:t>
        <a:bodyPr/>
        <a:lstStyle/>
        <a:p>
          <a:endParaRPr lang="tr-TR"/>
        </a:p>
      </dgm:t>
    </dgm:pt>
  </dgm:ptLst>
  <dgm:cxnLst>
    <dgm:cxn modelId="{09CA9744-2801-4F1B-BDA2-DE056DE874F0}" srcId="{35F5D00B-6CFF-461B-9B17-54E43D899353}" destId="{FE5F9686-4D6C-4432-AD3C-262129147AB8}" srcOrd="1" destOrd="0" parTransId="{FBC390B1-D33A-466F-B404-775833FB0ADE}" sibTransId="{3389ED81-6E72-4D30-B45A-9607BC0B0C78}"/>
    <dgm:cxn modelId="{C1AEF669-DB39-4B52-8765-027A8AE5E1B3}" type="presOf" srcId="{FA00C6C5-E628-4FC5-86B3-46EF99E5EA61}" destId="{EAB15291-4630-4FFC-8EE6-DEACD8D85745}" srcOrd="0" destOrd="0" presId="urn:microsoft.com/office/officeart/2005/8/layout/hList6"/>
    <dgm:cxn modelId="{1237227B-1079-40D9-AF92-0BDEE0489614}" type="presOf" srcId="{FE5F9686-4D6C-4432-AD3C-262129147AB8}" destId="{F158E769-D985-4D10-B172-FDD2EF9B1376}" srcOrd="0" destOrd="0" presId="urn:microsoft.com/office/officeart/2005/8/layout/hList6"/>
    <dgm:cxn modelId="{C17340F6-24C2-42DF-8E16-E37E3967D2F6}" srcId="{35F5D00B-6CFF-461B-9B17-54E43D899353}" destId="{FA00C6C5-E628-4FC5-86B3-46EF99E5EA61}" srcOrd="0" destOrd="0" parTransId="{3091E6B2-A116-4D2E-B570-9A8F5CCC1A1E}" sibTransId="{6BDBD69F-6A44-464B-B7C2-BCA0BE96C5A3}"/>
    <dgm:cxn modelId="{F09EF811-0070-4AD4-8E7A-D9646C1F4F6F}" type="presOf" srcId="{35F5D00B-6CFF-461B-9B17-54E43D899353}" destId="{55C8B3E3-776A-4367-99CC-A086DD8FD1A9}" srcOrd="0" destOrd="0" presId="urn:microsoft.com/office/officeart/2005/8/layout/hList6"/>
    <dgm:cxn modelId="{FFC70B06-EDB7-4A31-942B-C69A0674AEA2}" type="presOf" srcId="{3D1A93AA-0F6A-4039-87F1-5BC798BBA17D}" destId="{F5A24F98-4CB8-4663-AF2E-B342168FB19E}" srcOrd="0" destOrd="0" presId="urn:microsoft.com/office/officeart/2005/8/layout/hList6"/>
    <dgm:cxn modelId="{29F1FF62-8FC1-4A0A-907C-B30B7BD4BFF8}" srcId="{35F5D00B-6CFF-461B-9B17-54E43D899353}" destId="{3D1A93AA-0F6A-4039-87F1-5BC798BBA17D}" srcOrd="2" destOrd="0" parTransId="{24729DA5-6642-46AA-A8BF-129EF9FC3994}" sibTransId="{5DBA93D8-BF9C-4463-B77F-9AACD0B6521F}"/>
    <dgm:cxn modelId="{01D08386-2052-4EB7-8F38-F2484584F0CE}" type="presParOf" srcId="{55C8B3E3-776A-4367-99CC-A086DD8FD1A9}" destId="{EAB15291-4630-4FFC-8EE6-DEACD8D85745}" srcOrd="0" destOrd="0" presId="urn:microsoft.com/office/officeart/2005/8/layout/hList6"/>
    <dgm:cxn modelId="{53A3E1CB-4ECD-4671-B37F-01E9867CCAA7}" type="presParOf" srcId="{55C8B3E3-776A-4367-99CC-A086DD8FD1A9}" destId="{B7D26A37-8510-4E13-B477-2D0B03DA2E84}" srcOrd="1" destOrd="0" presId="urn:microsoft.com/office/officeart/2005/8/layout/hList6"/>
    <dgm:cxn modelId="{35B52898-00FA-41E9-A5FB-668C11F08BBC}" type="presParOf" srcId="{55C8B3E3-776A-4367-99CC-A086DD8FD1A9}" destId="{F158E769-D985-4D10-B172-FDD2EF9B1376}" srcOrd="2" destOrd="0" presId="urn:microsoft.com/office/officeart/2005/8/layout/hList6"/>
    <dgm:cxn modelId="{444A8FF1-6BA6-446E-94B5-AF244AA94C52}" type="presParOf" srcId="{55C8B3E3-776A-4367-99CC-A086DD8FD1A9}" destId="{A9B6743D-04F6-4C88-8263-CC6A364F0472}" srcOrd="3" destOrd="0" presId="urn:microsoft.com/office/officeart/2005/8/layout/hList6"/>
    <dgm:cxn modelId="{054EBC39-4597-4F89-8689-E4576302D1BC}" type="presParOf" srcId="{55C8B3E3-776A-4367-99CC-A086DD8FD1A9}" destId="{F5A24F98-4CB8-4663-AF2E-B342168FB19E}" srcOrd="4" destOrd="0" presId="urn:microsoft.com/office/officeart/2005/8/layout/hList6"/>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F5D00B-6CFF-461B-9B17-54E43D899353}" type="doc">
      <dgm:prSet loTypeId="urn:microsoft.com/office/officeart/2005/8/layout/hList6" loCatId="list" qsTypeId="urn:microsoft.com/office/officeart/2005/8/quickstyle/simple1" qsCatId="simple" csTypeId="urn:microsoft.com/office/officeart/2005/8/colors/accent1_5" csCatId="accent1" phldr="1"/>
      <dgm:spPr/>
      <dgm:t>
        <a:bodyPr/>
        <a:lstStyle/>
        <a:p>
          <a:endParaRPr lang="tr-TR"/>
        </a:p>
      </dgm:t>
    </dgm:pt>
    <dgm:pt modelId="{FA00C6C5-E628-4FC5-86B3-46EF99E5EA61}">
      <dgm:prSet phldrT="[Text]" custT="1"/>
      <dgm:spPr/>
      <dgm:t>
        <a:bodyPr/>
        <a:lstStyle/>
        <a:p>
          <a:endParaRPr lang="tr-TR" sz="900" dirty="0" smtClean="0"/>
        </a:p>
        <a:p>
          <a:r>
            <a:rPr lang="tr-TR" sz="1600" b="1" dirty="0" smtClean="0"/>
            <a:t>Dışişleri Bakanlığı</a:t>
          </a:r>
          <a:endParaRPr lang="tr-TR" sz="1600" b="1" dirty="0"/>
        </a:p>
      </dgm:t>
    </dgm:pt>
    <dgm:pt modelId="{3091E6B2-A116-4D2E-B570-9A8F5CCC1A1E}" type="parTrans" cxnId="{C17340F6-24C2-42DF-8E16-E37E3967D2F6}">
      <dgm:prSet/>
      <dgm:spPr/>
      <dgm:t>
        <a:bodyPr/>
        <a:lstStyle/>
        <a:p>
          <a:endParaRPr lang="tr-TR" sz="2000">
            <a:solidFill>
              <a:schemeClr val="tx1"/>
            </a:solidFill>
          </a:endParaRPr>
        </a:p>
      </dgm:t>
    </dgm:pt>
    <dgm:pt modelId="{6BDBD69F-6A44-464B-B7C2-BCA0BE96C5A3}" type="sibTrans" cxnId="{C17340F6-24C2-42DF-8E16-E37E3967D2F6}">
      <dgm:prSet/>
      <dgm:spPr/>
      <dgm:t>
        <a:bodyPr/>
        <a:lstStyle/>
        <a:p>
          <a:endParaRPr lang="tr-TR" sz="2000">
            <a:solidFill>
              <a:schemeClr val="tx1"/>
            </a:solidFill>
          </a:endParaRPr>
        </a:p>
      </dgm:t>
    </dgm:pt>
    <dgm:pt modelId="{FE5F9686-4D6C-4432-AD3C-262129147AB8}">
      <dgm:prSet phldrT="[Text]" custT="1"/>
      <dgm:spPr/>
      <dgm:t>
        <a:bodyPr/>
        <a:lstStyle/>
        <a:p>
          <a:r>
            <a:rPr lang="tr-TR" sz="900" dirty="0" smtClean="0"/>
            <a:t>Yurtdışı Temsilcilikleri</a:t>
          </a:r>
          <a:endParaRPr lang="tr-TR" sz="900" dirty="0"/>
        </a:p>
      </dgm:t>
    </dgm:pt>
    <dgm:pt modelId="{FBC390B1-D33A-466F-B404-775833FB0ADE}" type="parTrans" cxnId="{09CA9744-2801-4F1B-BDA2-DE056DE874F0}">
      <dgm:prSet/>
      <dgm:spPr/>
      <dgm:t>
        <a:bodyPr/>
        <a:lstStyle/>
        <a:p>
          <a:endParaRPr lang="tr-TR" sz="2000">
            <a:solidFill>
              <a:schemeClr val="tx1"/>
            </a:solidFill>
          </a:endParaRPr>
        </a:p>
      </dgm:t>
    </dgm:pt>
    <dgm:pt modelId="{3389ED81-6E72-4D30-B45A-9607BC0B0C78}" type="sibTrans" cxnId="{09CA9744-2801-4F1B-BDA2-DE056DE874F0}">
      <dgm:prSet/>
      <dgm:spPr/>
      <dgm:t>
        <a:bodyPr/>
        <a:lstStyle/>
        <a:p>
          <a:endParaRPr lang="tr-TR" sz="2000">
            <a:solidFill>
              <a:schemeClr val="tx1"/>
            </a:solidFill>
          </a:endParaRPr>
        </a:p>
      </dgm:t>
    </dgm:pt>
    <dgm:pt modelId="{61F5368B-E2E7-4F08-AC61-6200F418BD51}">
      <dgm:prSet phldrT="[Text]" custT="1"/>
      <dgm:spPr/>
      <dgm:t>
        <a:bodyPr/>
        <a:lstStyle/>
        <a:p>
          <a:r>
            <a:rPr lang="tr-TR" sz="900" dirty="0" smtClean="0"/>
            <a:t>PTT KEP</a:t>
          </a:r>
          <a:endParaRPr lang="tr-TR" sz="900" dirty="0"/>
        </a:p>
      </dgm:t>
    </dgm:pt>
    <dgm:pt modelId="{8C3DCDE1-DF64-4076-9FF1-7EDDF5B05DF7}" type="parTrans" cxnId="{7E482CA2-0392-49EF-8FBE-3CA0687BDACE}">
      <dgm:prSet/>
      <dgm:spPr/>
      <dgm:t>
        <a:bodyPr/>
        <a:lstStyle/>
        <a:p>
          <a:endParaRPr lang="tr-TR" sz="2000">
            <a:solidFill>
              <a:schemeClr val="tx1"/>
            </a:solidFill>
          </a:endParaRPr>
        </a:p>
      </dgm:t>
    </dgm:pt>
    <dgm:pt modelId="{99809ABA-5339-4437-B3FC-51C997778CBD}" type="sibTrans" cxnId="{7E482CA2-0392-49EF-8FBE-3CA0687BDACE}">
      <dgm:prSet/>
      <dgm:spPr/>
      <dgm:t>
        <a:bodyPr/>
        <a:lstStyle/>
        <a:p>
          <a:endParaRPr lang="tr-TR" sz="2000">
            <a:solidFill>
              <a:schemeClr val="tx1"/>
            </a:solidFill>
          </a:endParaRPr>
        </a:p>
      </dgm:t>
    </dgm:pt>
    <dgm:pt modelId="{55C8B3E3-776A-4367-99CC-A086DD8FD1A9}" type="pres">
      <dgm:prSet presAssocID="{35F5D00B-6CFF-461B-9B17-54E43D899353}" presName="Name0" presStyleCnt="0">
        <dgm:presLayoutVars>
          <dgm:dir/>
          <dgm:resizeHandles val="exact"/>
        </dgm:presLayoutVars>
      </dgm:prSet>
      <dgm:spPr/>
      <dgm:t>
        <a:bodyPr/>
        <a:lstStyle/>
        <a:p>
          <a:endParaRPr lang="tr-TR"/>
        </a:p>
      </dgm:t>
    </dgm:pt>
    <dgm:pt modelId="{EAB15291-4630-4FFC-8EE6-DEACD8D85745}" type="pres">
      <dgm:prSet presAssocID="{FA00C6C5-E628-4FC5-86B3-46EF99E5EA61}" presName="node" presStyleLbl="node1" presStyleIdx="0" presStyleCnt="3" custScaleX="118936">
        <dgm:presLayoutVars>
          <dgm:bulletEnabled val="1"/>
        </dgm:presLayoutVars>
      </dgm:prSet>
      <dgm:spPr/>
      <dgm:t>
        <a:bodyPr/>
        <a:lstStyle/>
        <a:p>
          <a:endParaRPr lang="tr-TR"/>
        </a:p>
      </dgm:t>
    </dgm:pt>
    <dgm:pt modelId="{B7D26A37-8510-4E13-B477-2D0B03DA2E84}" type="pres">
      <dgm:prSet presAssocID="{6BDBD69F-6A44-464B-B7C2-BCA0BE96C5A3}" presName="sibTrans" presStyleCnt="0"/>
      <dgm:spPr/>
      <dgm:t>
        <a:bodyPr/>
        <a:lstStyle/>
        <a:p>
          <a:endParaRPr lang="tr-TR"/>
        </a:p>
      </dgm:t>
    </dgm:pt>
    <dgm:pt modelId="{F158E769-D985-4D10-B172-FDD2EF9B1376}" type="pres">
      <dgm:prSet presAssocID="{FE5F9686-4D6C-4432-AD3C-262129147AB8}" presName="node" presStyleLbl="node1" presStyleIdx="1" presStyleCnt="3" custScaleX="81207" custLinFactNeighborX="70882" custLinFactNeighborY="-668">
        <dgm:presLayoutVars>
          <dgm:bulletEnabled val="1"/>
        </dgm:presLayoutVars>
      </dgm:prSet>
      <dgm:spPr/>
      <dgm:t>
        <a:bodyPr/>
        <a:lstStyle/>
        <a:p>
          <a:endParaRPr lang="tr-TR"/>
        </a:p>
      </dgm:t>
    </dgm:pt>
    <dgm:pt modelId="{A9B6743D-04F6-4C88-8263-CC6A364F0472}" type="pres">
      <dgm:prSet presAssocID="{3389ED81-6E72-4D30-B45A-9607BC0B0C78}" presName="sibTrans" presStyleCnt="0"/>
      <dgm:spPr/>
      <dgm:t>
        <a:bodyPr/>
        <a:lstStyle/>
        <a:p>
          <a:endParaRPr lang="tr-TR"/>
        </a:p>
      </dgm:t>
    </dgm:pt>
    <dgm:pt modelId="{FB269ADF-67C5-4095-B1A4-8FF4AD5771D5}" type="pres">
      <dgm:prSet presAssocID="{61F5368B-E2E7-4F08-AC61-6200F418BD51}" presName="node" presStyleLbl="node1" presStyleIdx="2" presStyleCnt="3" custScaleX="58282">
        <dgm:presLayoutVars>
          <dgm:bulletEnabled val="1"/>
        </dgm:presLayoutVars>
      </dgm:prSet>
      <dgm:spPr/>
      <dgm:t>
        <a:bodyPr/>
        <a:lstStyle/>
        <a:p>
          <a:endParaRPr lang="tr-TR"/>
        </a:p>
      </dgm:t>
    </dgm:pt>
  </dgm:ptLst>
  <dgm:cxnLst>
    <dgm:cxn modelId="{09CA9744-2801-4F1B-BDA2-DE056DE874F0}" srcId="{35F5D00B-6CFF-461B-9B17-54E43D899353}" destId="{FE5F9686-4D6C-4432-AD3C-262129147AB8}" srcOrd="1" destOrd="0" parTransId="{FBC390B1-D33A-466F-B404-775833FB0ADE}" sibTransId="{3389ED81-6E72-4D30-B45A-9607BC0B0C78}"/>
    <dgm:cxn modelId="{2B3D89BA-9685-4ECB-9CD4-24484734B3DA}" type="presOf" srcId="{35F5D00B-6CFF-461B-9B17-54E43D899353}" destId="{55C8B3E3-776A-4367-99CC-A086DD8FD1A9}" srcOrd="0" destOrd="0" presId="urn:microsoft.com/office/officeart/2005/8/layout/hList6"/>
    <dgm:cxn modelId="{EBB45BED-37AD-4CA4-8D05-283E0902226D}" type="presOf" srcId="{FA00C6C5-E628-4FC5-86B3-46EF99E5EA61}" destId="{EAB15291-4630-4FFC-8EE6-DEACD8D85745}" srcOrd="0" destOrd="0" presId="urn:microsoft.com/office/officeart/2005/8/layout/hList6"/>
    <dgm:cxn modelId="{C17340F6-24C2-42DF-8E16-E37E3967D2F6}" srcId="{35F5D00B-6CFF-461B-9B17-54E43D899353}" destId="{FA00C6C5-E628-4FC5-86B3-46EF99E5EA61}" srcOrd="0" destOrd="0" parTransId="{3091E6B2-A116-4D2E-B570-9A8F5CCC1A1E}" sibTransId="{6BDBD69F-6A44-464B-B7C2-BCA0BE96C5A3}"/>
    <dgm:cxn modelId="{2CFF34D8-30F1-4C06-8D62-97A827FD8D17}" type="presOf" srcId="{FE5F9686-4D6C-4432-AD3C-262129147AB8}" destId="{F158E769-D985-4D10-B172-FDD2EF9B1376}" srcOrd="0" destOrd="0" presId="urn:microsoft.com/office/officeart/2005/8/layout/hList6"/>
    <dgm:cxn modelId="{FA51EBFD-AA53-4F30-BACC-A356052F36CA}" type="presOf" srcId="{61F5368B-E2E7-4F08-AC61-6200F418BD51}" destId="{FB269ADF-67C5-4095-B1A4-8FF4AD5771D5}" srcOrd="0" destOrd="0" presId="urn:microsoft.com/office/officeart/2005/8/layout/hList6"/>
    <dgm:cxn modelId="{7E482CA2-0392-49EF-8FBE-3CA0687BDACE}" srcId="{35F5D00B-6CFF-461B-9B17-54E43D899353}" destId="{61F5368B-E2E7-4F08-AC61-6200F418BD51}" srcOrd="2" destOrd="0" parTransId="{8C3DCDE1-DF64-4076-9FF1-7EDDF5B05DF7}" sibTransId="{99809ABA-5339-4437-B3FC-51C997778CBD}"/>
    <dgm:cxn modelId="{B159989D-B6BA-4BB9-B963-F7E784D2D353}" type="presParOf" srcId="{55C8B3E3-776A-4367-99CC-A086DD8FD1A9}" destId="{EAB15291-4630-4FFC-8EE6-DEACD8D85745}" srcOrd="0" destOrd="0" presId="urn:microsoft.com/office/officeart/2005/8/layout/hList6"/>
    <dgm:cxn modelId="{5DB5F28B-425A-428D-A04B-D2242A9E0435}" type="presParOf" srcId="{55C8B3E3-776A-4367-99CC-A086DD8FD1A9}" destId="{B7D26A37-8510-4E13-B477-2D0B03DA2E84}" srcOrd="1" destOrd="0" presId="urn:microsoft.com/office/officeart/2005/8/layout/hList6"/>
    <dgm:cxn modelId="{26A13FF5-015D-4F94-9773-C08D6AC6736C}" type="presParOf" srcId="{55C8B3E3-776A-4367-99CC-A086DD8FD1A9}" destId="{F158E769-D985-4D10-B172-FDD2EF9B1376}" srcOrd="2" destOrd="0" presId="urn:microsoft.com/office/officeart/2005/8/layout/hList6"/>
    <dgm:cxn modelId="{4718AC20-85A9-4D30-BA42-4D32C3BD8F1C}" type="presParOf" srcId="{55C8B3E3-776A-4367-99CC-A086DD8FD1A9}" destId="{A9B6743D-04F6-4C88-8263-CC6A364F0472}" srcOrd="3" destOrd="0" presId="urn:microsoft.com/office/officeart/2005/8/layout/hList6"/>
    <dgm:cxn modelId="{1B238A5E-2434-4ABC-9CAA-181440F0FD8E}" type="presParOf" srcId="{55C8B3E3-776A-4367-99CC-A086DD8FD1A9}" destId="{FB269ADF-67C5-4095-B1A4-8FF4AD5771D5}" srcOrd="4" destOrd="0" presId="urn:microsoft.com/office/officeart/2005/8/layout/hList6"/>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F5D00B-6CFF-461B-9B17-54E43D899353}" type="doc">
      <dgm:prSet loTypeId="urn:microsoft.com/office/officeart/2005/8/layout/hList6" loCatId="list" qsTypeId="urn:microsoft.com/office/officeart/2005/8/quickstyle/simple1" qsCatId="simple" csTypeId="urn:microsoft.com/office/officeart/2005/8/colors/accent5_5" csCatId="accent5" phldr="1"/>
      <dgm:spPr/>
      <dgm:t>
        <a:bodyPr/>
        <a:lstStyle/>
        <a:p>
          <a:endParaRPr lang="tr-TR"/>
        </a:p>
      </dgm:t>
    </dgm:pt>
    <dgm:pt modelId="{FA00C6C5-E628-4FC5-86B3-46EF99E5EA61}">
      <dgm:prSet phldrT="[Text]" custT="1"/>
      <dgm:spPr/>
      <dgm:t>
        <a:bodyPr/>
        <a:lstStyle/>
        <a:p>
          <a:pPr algn="ctr"/>
          <a:r>
            <a:rPr lang="tr-TR" sz="1600" b="1" dirty="0" smtClean="0">
              <a:solidFill>
                <a:schemeClr val="tx1"/>
              </a:solidFill>
              <a:latin typeface="Times New Roman" panose="02020603050405020304" pitchFamily="18" charset="0"/>
              <a:cs typeface="Times New Roman" panose="02020603050405020304" pitchFamily="18" charset="0"/>
            </a:rPr>
            <a:t>Dernekler Dairesi Başkanlığı  </a:t>
          </a:r>
        </a:p>
        <a:p>
          <a:pPr algn="ctr"/>
          <a:r>
            <a:rPr lang="tr-TR" sz="1600" b="1" dirty="0" smtClean="0">
              <a:solidFill>
                <a:schemeClr val="tx1"/>
              </a:solidFill>
              <a:latin typeface="Times New Roman" panose="02020603050405020304" pitchFamily="18" charset="0"/>
              <a:cs typeface="Times New Roman" panose="02020603050405020304" pitchFamily="18" charset="0"/>
            </a:rPr>
            <a:t>(DERBİS Projesi)</a:t>
          </a:r>
          <a:endParaRPr lang="tr-TR" sz="1600" b="1" dirty="0">
            <a:solidFill>
              <a:schemeClr val="tx1"/>
            </a:solidFill>
            <a:latin typeface="Times New Roman" panose="02020603050405020304" pitchFamily="18" charset="0"/>
            <a:cs typeface="Times New Roman" panose="02020603050405020304" pitchFamily="18" charset="0"/>
          </a:endParaRPr>
        </a:p>
      </dgm:t>
    </dgm:pt>
    <dgm:pt modelId="{3091E6B2-A116-4D2E-B570-9A8F5CCC1A1E}" type="parTrans" cxnId="{C17340F6-24C2-42DF-8E16-E37E3967D2F6}">
      <dgm:prSet/>
      <dgm:spPr/>
      <dgm:t>
        <a:bodyPr/>
        <a:lstStyle/>
        <a:p>
          <a:endParaRPr lang="tr-TR" sz="2000">
            <a:solidFill>
              <a:schemeClr val="tx1"/>
            </a:solidFill>
          </a:endParaRPr>
        </a:p>
      </dgm:t>
    </dgm:pt>
    <dgm:pt modelId="{6BDBD69F-6A44-464B-B7C2-BCA0BE96C5A3}" type="sibTrans" cxnId="{C17340F6-24C2-42DF-8E16-E37E3967D2F6}">
      <dgm:prSet/>
      <dgm:spPr/>
      <dgm:t>
        <a:bodyPr/>
        <a:lstStyle/>
        <a:p>
          <a:endParaRPr lang="tr-TR" sz="2000">
            <a:solidFill>
              <a:schemeClr val="tx1"/>
            </a:solidFill>
          </a:endParaRPr>
        </a:p>
      </dgm:t>
    </dgm:pt>
    <dgm:pt modelId="{55C8B3E3-776A-4367-99CC-A086DD8FD1A9}" type="pres">
      <dgm:prSet presAssocID="{35F5D00B-6CFF-461B-9B17-54E43D899353}" presName="Name0" presStyleCnt="0">
        <dgm:presLayoutVars>
          <dgm:dir/>
          <dgm:resizeHandles val="exact"/>
        </dgm:presLayoutVars>
      </dgm:prSet>
      <dgm:spPr/>
      <dgm:t>
        <a:bodyPr/>
        <a:lstStyle/>
        <a:p>
          <a:endParaRPr lang="tr-TR"/>
        </a:p>
      </dgm:t>
    </dgm:pt>
    <dgm:pt modelId="{EAB15291-4630-4FFC-8EE6-DEACD8D85745}" type="pres">
      <dgm:prSet presAssocID="{FA00C6C5-E628-4FC5-86B3-46EF99E5EA61}" presName="node" presStyleLbl="node1" presStyleIdx="0" presStyleCnt="1" custScaleX="151770" custLinFactX="-19993" custLinFactNeighborX="-100000">
        <dgm:presLayoutVars>
          <dgm:bulletEnabled val="1"/>
        </dgm:presLayoutVars>
      </dgm:prSet>
      <dgm:spPr/>
      <dgm:t>
        <a:bodyPr/>
        <a:lstStyle/>
        <a:p>
          <a:endParaRPr lang="tr-TR"/>
        </a:p>
      </dgm:t>
    </dgm:pt>
  </dgm:ptLst>
  <dgm:cxnLst>
    <dgm:cxn modelId="{C17340F6-24C2-42DF-8E16-E37E3967D2F6}" srcId="{35F5D00B-6CFF-461B-9B17-54E43D899353}" destId="{FA00C6C5-E628-4FC5-86B3-46EF99E5EA61}" srcOrd="0" destOrd="0" parTransId="{3091E6B2-A116-4D2E-B570-9A8F5CCC1A1E}" sibTransId="{6BDBD69F-6A44-464B-B7C2-BCA0BE96C5A3}"/>
    <dgm:cxn modelId="{DA3E166F-C38F-4F2A-BE79-2F48E473CAA1}" type="presOf" srcId="{35F5D00B-6CFF-461B-9B17-54E43D899353}" destId="{55C8B3E3-776A-4367-99CC-A086DD8FD1A9}" srcOrd="0" destOrd="0" presId="urn:microsoft.com/office/officeart/2005/8/layout/hList6"/>
    <dgm:cxn modelId="{B2DFCE96-38EE-466B-BBC6-A34365262A17}" type="presOf" srcId="{FA00C6C5-E628-4FC5-86B3-46EF99E5EA61}" destId="{EAB15291-4630-4FFC-8EE6-DEACD8D85745}" srcOrd="0" destOrd="0" presId="urn:microsoft.com/office/officeart/2005/8/layout/hList6"/>
    <dgm:cxn modelId="{50C9BD1F-7DDC-4ECF-AD96-BF01A5801C4C}" type="presParOf" srcId="{55C8B3E3-776A-4367-99CC-A086DD8FD1A9}" destId="{EAB15291-4630-4FFC-8EE6-DEACD8D85745}" srcOrd="0" destOrd="0" presId="urn:microsoft.com/office/officeart/2005/8/layout/hList6"/>
  </dgm:cxnLst>
  <dgm:bg/>
  <dgm:whole/>
  <dgm:extLst>
    <a:ext uri="http://schemas.microsoft.com/office/drawing/2008/diagram">
      <dsp:dataModelExt xmlns:dsp="http://schemas.microsoft.com/office/drawing/2008/diagram" xmlns=""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F5D00B-6CFF-461B-9B17-54E43D899353}" type="doc">
      <dgm:prSet loTypeId="urn:microsoft.com/office/officeart/2005/8/layout/hList6" loCatId="list" qsTypeId="urn:microsoft.com/office/officeart/2005/8/quickstyle/simple1" qsCatId="simple" csTypeId="urn:microsoft.com/office/officeart/2005/8/colors/accent5_5" csCatId="accent5" phldr="1"/>
      <dgm:spPr/>
      <dgm:t>
        <a:bodyPr/>
        <a:lstStyle/>
        <a:p>
          <a:endParaRPr lang="tr-TR"/>
        </a:p>
      </dgm:t>
    </dgm:pt>
    <dgm:pt modelId="{FA00C6C5-E628-4FC5-86B3-46EF99E5EA61}">
      <dgm:prSet phldrT="[Text]" custT="1"/>
      <dgm:spPr/>
      <dgm:t>
        <a:bodyPr/>
        <a:lstStyle/>
        <a:p>
          <a:pPr algn="just"/>
          <a:r>
            <a:rPr lang="tr-TR" sz="1600" b="1" dirty="0" smtClean="0">
              <a:solidFill>
                <a:schemeClr val="tx1"/>
              </a:solidFill>
              <a:latin typeface="Times New Roman" panose="02020603050405020304" pitchFamily="18" charset="0"/>
              <a:cs typeface="Times New Roman" panose="02020603050405020304" pitchFamily="18" charset="0"/>
            </a:rPr>
            <a:t>T.C. kimlik sahibi Türk ve Yabancı Vatandaşlar dünyanın her yerinden e-İmza ile başvurabilir</a:t>
          </a:r>
          <a:endParaRPr lang="tr-TR" sz="1600" b="1" dirty="0">
            <a:solidFill>
              <a:schemeClr val="tx1"/>
            </a:solidFill>
            <a:latin typeface="Times New Roman" panose="02020603050405020304" pitchFamily="18" charset="0"/>
            <a:cs typeface="Times New Roman" panose="02020603050405020304" pitchFamily="18" charset="0"/>
          </a:endParaRPr>
        </a:p>
      </dgm:t>
    </dgm:pt>
    <dgm:pt modelId="{3091E6B2-A116-4D2E-B570-9A8F5CCC1A1E}" type="parTrans" cxnId="{C17340F6-24C2-42DF-8E16-E37E3967D2F6}">
      <dgm:prSet/>
      <dgm:spPr/>
      <dgm:t>
        <a:bodyPr/>
        <a:lstStyle/>
        <a:p>
          <a:endParaRPr lang="tr-TR" sz="2000">
            <a:solidFill>
              <a:schemeClr val="tx1"/>
            </a:solidFill>
          </a:endParaRPr>
        </a:p>
      </dgm:t>
    </dgm:pt>
    <dgm:pt modelId="{6BDBD69F-6A44-464B-B7C2-BCA0BE96C5A3}" type="sibTrans" cxnId="{C17340F6-24C2-42DF-8E16-E37E3967D2F6}">
      <dgm:prSet/>
      <dgm:spPr/>
      <dgm:t>
        <a:bodyPr/>
        <a:lstStyle/>
        <a:p>
          <a:endParaRPr lang="tr-TR" sz="2000">
            <a:solidFill>
              <a:schemeClr val="tx1"/>
            </a:solidFill>
          </a:endParaRPr>
        </a:p>
      </dgm:t>
    </dgm:pt>
    <dgm:pt modelId="{55C8B3E3-776A-4367-99CC-A086DD8FD1A9}" type="pres">
      <dgm:prSet presAssocID="{35F5D00B-6CFF-461B-9B17-54E43D899353}" presName="Name0" presStyleCnt="0">
        <dgm:presLayoutVars>
          <dgm:dir/>
          <dgm:resizeHandles val="exact"/>
        </dgm:presLayoutVars>
      </dgm:prSet>
      <dgm:spPr/>
      <dgm:t>
        <a:bodyPr/>
        <a:lstStyle/>
        <a:p>
          <a:endParaRPr lang="tr-TR"/>
        </a:p>
      </dgm:t>
    </dgm:pt>
    <dgm:pt modelId="{EAB15291-4630-4FFC-8EE6-DEACD8D85745}" type="pres">
      <dgm:prSet presAssocID="{FA00C6C5-E628-4FC5-86B3-46EF99E5EA61}" presName="node" presStyleLbl="node1" presStyleIdx="0" presStyleCnt="1" custScaleX="100000" custScaleY="100000" custLinFactX="-19993" custLinFactNeighborX="-100000">
        <dgm:presLayoutVars>
          <dgm:bulletEnabled val="1"/>
        </dgm:presLayoutVars>
      </dgm:prSet>
      <dgm:spPr/>
      <dgm:t>
        <a:bodyPr/>
        <a:lstStyle/>
        <a:p>
          <a:endParaRPr lang="tr-TR"/>
        </a:p>
      </dgm:t>
    </dgm:pt>
  </dgm:ptLst>
  <dgm:cxnLst>
    <dgm:cxn modelId="{C17340F6-24C2-42DF-8E16-E37E3967D2F6}" srcId="{35F5D00B-6CFF-461B-9B17-54E43D899353}" destId="{FA00C6C5-E628-4FC5-86B3-46EF99E5EA61}" srcOrd="0" destOrd="0" parTransId="{3091E6B2-A116-4D2E-B570-9A8F5CCC1A1E}" sibTransId="{6BDBD69F-6A44-464B-B7C2-BCA0BE96C5A3}"/>
    <dgm:cxn modelId="{0EA52682-4DE0-416D-A1B2-1EFEDAA0355C}" type="presOf" srcId="{FA00C6C5-E628-4FC5-86B3-46EF99E5EA61}" destId="{EAB15291-4630-4FFC-8EE6-DEACD8D85745}" srcOrd="0" destOrd="0" presId="urn:microsoft.com/office/officeart/2005/8/layout/hList6"/>
    <dgm:cxn modelId="{15049174-5FA3-4485-9EA4-0E3977A90599}" type="presOf" srcId="{35F5D00B-6CFF-461B-9B17-54E43D899353}" destId="{55C8B3E3-776A-4367-99CC-A086DD8FD1A9}" srcOrd="0" destOrd="0" presId="urn:microsoft.com/office/officeart/2005/8/layout/hList6"/>
    <dgm:cxn modelId="{267A8077-87A2-4E69-861C-826737240A92}" type="presParOf" srcId="{55C8B3E3-776A-4367-99CC-A086DD8FD1A9}" destId="{EAB15291-4630-4FFC-8EE6-DEACD8D85745}" srcOrd="0" destOrd="0" presId="urn:microsoft.com/office/officeart/2005/8/layout/hList6"/>
  </dgm:cxnLst>
  <dgm:bg/>
  <dgm:whole/>
  <dgm:extLst>
    <a:ext uri="http://schemas.microsoft.com/office/drawing/2008/diagram">
      <dsp:dataModelExt xmlns:dsp="http://schemas.microsoft.com/office/drawing/2008/diagram" xmlns="" relId="rId2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B15291-4630-4FFC-8EE6-DEACD8D85745}">
      <dsp:nvSpPr>
        <dsp:cNvPr id="0" name=""/>
        <dsp:cNvSpPr/>
      </dsp:nvSpPr>
      <dsp:spPr>
        <a:xfrm rot="16200000">
          <a:off x="-289887" y="289887"/>
          <a:ext cx="1086185" cy="506410"/>
        </a:xfrm>
        <a:prstGeom prst="flowChartManualOperation">
          <a:avLst/>
        </a:prstGeom>
        <a:gradFill rotWithShape="0">
          <a:gsLst>
            <a:gs pos="0">
              <a:schemeClr val="accent5">
                <a:alpha val="90000"/>
                <a:hueOff val="0"/>
                <a:satOff val="0"/>
                <a:lumOff val="0"/>
                <a:alphaOff val="0"/>
                <a:tint val="50000"/>
                <a:satMod val="300000"/>
              </a:schemeClr>
            </a:gs>
            <a:gs pos="35000">
              <a:schemeClr val="accent5">
                <a:alpha val="90000"/>
                <a:hueOff val="0"/>
                <a:satOff val="0"/>
                <a:lumOff val="0"/>
                <a:alphaOff val="0"/>
                <a:tint val="37000"/>
                <a:satMod val="300000"/>
              </a:schemeClr>
            </a:gs>
            <a:gs pos="100000">
              <a:schemeClr val="accent5">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0" rIns="50800" bIns="0" numCol="1" spcCol="1270" anchor="ctr" anchorCtr="0">
          <a:noAutofit/>
        </a:bodyPr>
        <a:lstStyle/>
        <a:p>
          <a:pPr lvl="0" algn="l" defTabSz="355600">
            <a:lnSpc>
              <a:spcPct val="90000"/>
            </a:lnSpc>
            <a:spcBef>
              <a:spcPct val="0"/>
            </a:spcBef>
            <a:spcAft>
              <a:spcPct val="35000"/>
            </a:spcAft>
          </a:pPr>
          <a:r>
            <a:rPr lang="tr-TR" sz="800" kern="1200" smtClean="0"/>
            <a:t>Biim Sanayi ve Teknoloji Bakanlığı</a:t>
          </a:r>
          <a:endParaRPr lang="tr-TR" sz="800" kern="1200" dirty="0"/>
        </a:p>
      </dsp:txBody>
      <dsp:txXfrm rot="16200000">
        <a:off x="-289887" y="289887"/>
        <a:ext cx="1086185" cy="506410"/>
      </dsp:txXfrm>
    </dsp:sp>
    <dsp:sp modelId="{F158E769-D985-4D10-B172-FDD2EF9B1376}">
      <dsp:nvSpPr>
        <dsp:cNvPr id="0" name=""/>
        <dsp:cNvSpPr/>
      </dsp:nvSpPr>
      <dsp:spPr>
        <a:xfrm rot="16200000">
          <a:off x="344214" y="187423"/>
          <a:ext cx="1086185" cy="711337"/>
        </a:xfrm>
        <a:prstGeom prst="flowChartManualOperation">
          <a:avLst/>
        </a:prstGeom>
        <a:gradFill rotWithShape="0">
          <a:gsLst>
            <a:gs pos="0">
              <a:schemeClr val="accent5">
                <a:alpha val="90000"/>
                <a:hueOff val="0"/>
                <a:satOff val="0"/>
                <a:lumOff val="0"/>
                <a:alphaOff val="-20000"/>
                <a:tint val="50000"/>
                <a:satMod val="300000"/>
              </a:schemeClr>
            </a:gs>
            <a:gs pos="35000">
              <a:schemeClr val="accent5">
                <a:alpha val="90000"/>
                <a:hueOff val="0"/>
                <a:satOff val="0"/>
                <a:lumOff val="0"/>
                <a:alphaOff val="-20000"/>
                <a:tint val="37000"/>
                <a:satMod val="300000"/>
              </a:schemeClr>
            </a:gs>
            <a:gs pos="100000">
              <a:schemeClr val="accent5">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0" rIns="57150" bIns="0" numCol="1" spcCol="1270" anchor="ctr" anchorCtr="0">
          <a:noAutofit/>
        </a:bodyPr>
        <a:lstStyle/>
        <a:p>
          <a:pPr lvl="0" algn="ctr" defTabSz="400050">
            <a:lnSpc>
              <a:spcPct val="90000"/>
            </a:lnSpc>
            <a:spcBef>
              <a:spcPct val="0"/>
            </a:spcBef>
            <a:spcAft>
              <a:spcPct val="35000"/>
            </a:spcAft>
          </a:pPr>
          <a:r>
            <a:rPr lang="tr-TR" sz="900" kern="1200" smtClean="0"/>
            <a:t>MEB</a:t>
          </a:r>
        </a:p>
        <a:p>
          <a:pPr lvl="0" algn="ctr" defTabSz="400050">
            <a:lnSpc>
              <a:spcPct val="90000"/>
            </a:lnSpc>
            <a:spcBef>
              <a:spcPct val="0"/>
            </a:spcBef>
            <a:spcAft>
              <a:spcPct val="35000"/>
            </a:spcAft>
          </a:pPr>
          <a:r>
            <a:rPr lang="tr-TR" sz="900" kern="1200" smtClean="0"/>
            <a:t>Bakanlığı</a:t>
          </a:r>
          <a:endParaRPr lang="tr-TR" sz="900" kern="1200" dirty="0"/>
        </a:p>
      </dsp:txBody>
      <dsp:txXfrm rot="16200000">
        <a:off x="344214" y="187423"/>
        <a:ext cx="1086185" cy="711337"/>
      </dsp:txXfrm>
    </dsp:sp>
    <dsp:sp modelId="{F5A24F98-4CB8-4663-AF2E-B342168FB19E}">
      <dsp:nvSpPr>
        <dsp:cNvPr id="0" name=""/>
        <dsp:cNvSpPr/>
      </dsp:nvSpPr>
      <dsp:spPr>
        <a:xfrm rot="16200000">
          <a:off x="1530966" y="-262965"/>
          <a:ext cx="1086185" cy="1612116"/>
        </a:xfrm>
        <a:prstGeom prst="flowChartManualOperation">
          <a:avLst/>
        </a:prstGeom>
        <a:gradFill rotWithShape="0">
          <a:gsLst>
            <a:gs pos="0">
              <a:schemeClr val="accent5">
                <a:alpha val="90000"/>
                <a:hueOff val="0"/>
                <a:satOff val="0"/>
                <a:lumOff val="0"/>
                <a:alphaOff val="-40000"/>
                <a:tint val="50000"/>
                <a:satMod val="300000"/>
              </a:schemeClr>
            </a:gs>
            <a:gs pos="35000">
              <a:schemeClr val="accent5">
                <a:alpha val="90000"/>
                <a:hueOff val="0"/>
                <a:satOff val="0"/>
                <a:lumOff val="0"/>
                <a:alphaOff val="-40000"/>
                <a:tint val="37000"/>
                <a:satMod val="300000"/>
              </a:schemeClr>
            </a:gs>
            <a:gs pos="100000">
              <a:schemeClr val="accent5">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0" rIns="57150" bIns="0" numCol="1" spcCol="1270" anchor="ctr" anchorCtr="0">
          <a:noAutofit/>
        </a:bodyPr>
        <a:lstStyle/>
        <a:p>
          <a:pPr lvl="0" algn="ctr" defTabSz="400050">
            <a:lnSpc>
              <a:spcPct val="90000"/>
            </a:lnSpc>
            <a:spcBef>
              <a:spcPct val="0"/>
            </a:spcBef>
            <a:spcAft>
              <a:spcPct val="35000"/>
            </a:spcAft>
          </a:pPr>
          <a:endParaRPr lang="tr-TR" sz="900" kern="1200" dirty="0">
            <a:solidFill>
              <a:schemeClr val="tx1"/>
            </a:solidFill>
          </a:endParaRPr>
        </a:p>
      </dsp:txBody>
      <dsp:txXfrm rot="16200000">
        <a:off x="1530966" y="-262965"/>
        <a:ext cx="1086185" cy="161211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B15291-4630-4FFC-8EE6-DEACD8D85745}">
      <dsp:nvSpPr>
        <dsp:cNvPr id="0" name=""/>
        <dsp:cNvSpPr/>
      </dsp:nvSpPr>
      <dsp:spPr>
        <a:xfrm rot="16200000">
          <a:off x="-34620" y="34646"/>
          <a:ext cx="1061624" cy="992330"/>
        </a:xfrm>
        <a:prstGeom prst="flowChartManualOperation">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ctr" anchorCtr="0">
          <a:noAutofit/>
        </a:bodyPr>
        <a:lstStyle/>
        <a:p>
          <a:pPr lvl="0" algn="ctr" defTabSz="400050">
            <a:lnSpc>
              <a:spcPct val="90000"/>
            </a:lnSpc>
            <a:spcBef>
              <a:spcPct val="0"/>
            </a:spcBef>
            <a:spcAft>
              <a:spcPct val="35000"/>
            </a:spcAft>
          </a:pPr>
          <a:endParaRPr lang="tr-TR" sz="900" kern="1200" dirty="0" smtClean="0"/>
        </a:p>
        <a:p>
          <a:pPr lvl="0" algn="ctr" defTabSz="400050">
            <a:lnSpc>
              <a:spcPct val="90000"/>
            </a:lnSpc>
            <a:spcBef>
              <a:spcPct val="0"/>
            </a:spcBef>
            <a:spcAft>
              <a:spcPct val="35000"/>
            </a:spcAft>
          </a:pPr>
          <a:r>
            <a:rPr lang="tr-TR" sz="1600" b="1" kern="1200" dirty="0" smtClean="0"/>
            <a:t>Dışişleri Bakanlığı</a:t>
          </a:r>
          <a:endParaRPr lang="tr-TR" sz="1600" b="1" kern="1200" dirty="0"/>
        </a:p>
      </dsp:txBody>
      <dsp:txXfrm rot="16200000">
        <a:off x="-34620" y="34646"/>
        <a:ext cx="1061624" cy="992330"/>
      </dsp:txXfrm>
    </dsp:sp>
    <dsp:sp modelId="{F158E769-D985-4D10-B172-FDD2EF9B1376}">
      <dsp:nvSpPr>
        <dsp:cNvPr id="0" name=""/>
        <dsp:cNvSpPr/>
      </dsp:nvSpPr>
      <dsp:spPr>
        <a:xfrm rot="16200000">
          <a:off x="907246" y="192040"/>
          <a:ext cx="1061624" cy="677542"/>
        </a:xfrm>
        <a:prstGeom prst="flowChartManualOperation">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ctr" anchorCtr="0">
          <a:noAutofit/>
        </a:bodyPr>
        <a:lstStyle/>
        <a:p>
          <a:pPr lvl="0" algn="ctr" defTabSz="400050">
            <a:lnSpc>
              <a:spcPct val="90000"/>
            </a:lnSpc>
            <a:spcBef>
              <a:spcPct val="0"/>
            </a:spcBef>
            <a:spcAft>
              <a:spcPct val="35000"/>
            </a:spcAft>
          </a:pPr>
          <a:r>
            <a:rPr lang="tr-TR" sz="900" kern="1200" dirty="0" smtClean="0"/>
            <a:t>Yurtdışı Temsilcilikleri</a:t>
          </a:r>
          <a:endParaRPr lang="tr-TR" sz="900" kern="1200" dirty="0"/>
        </a:p>
      </dsp:txBody>
      <dsp:txXfrm rot="16200000">
        <a:off x="907246" y="192040"/>
        <a:ext cx="1061624" cy="677542"/>
      </dsp:txXfrm>
    </dsp:sp>
    <dsp:sp modelId="{FB269ADF-67C5-4095-B1A4-8FF4AD5771D5}">
      <dsp:nvSpPr>
        <dsp:cNvPr id="0" name=""/>
        <dsp:cNvSpPr/>
      </dsp:nvSpPr>
      <dsp:spPr>
        <a:xfrm rot="16200000">
          <a:off x="1507372" y="287677"/>
          <a:ext cx="1061624" cy="486269"/>
        </a:xfrm>
        <a:prstGeom prst="flowChartManualOperation">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ctr" anchorCtr="0">
          <a:noAutofit/>
        </a:bodyPr>
        <a:lstStyle/>
        <a:p>
          <a:pPr lvl="0" algn="ctr" defTabSz="400050">
            <a:lnSpc>
              <a:spcPct val="90000"/>
            </a:lnSpc>
            <a:spcBef>
              <a:spcPct val="0"/>
            </a:spcBef>
            <a:spcAft>
              <a:spcPct val="35000"/>
            </a:spcAft>
          </a:pPr>
          <a:r>
            <a:rPr lang="tr-TR" sz="900" kern="1200" dirty="0" smtClean="0"/>
            <a:t>PTT KEP</a:t>
          </a:r>
          <a:endParaRPr lang="tr-TR" sz="900" kern="1200" dirty="0"/>
        </a:p>
      </dsp:txBody>
      <dsp:txXfrm rot="16200000">
        <a:off x="1507372" y="287677"/>
        <a:ext cx="1061624" cy="48626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B15291-4630-4FFC-8EE6-DEACD8D85745}">
      <dsp:nvSpPr>
        <dsp:cNvPr id="0" name=""/>
        <dsp:cNvSpPr/>
      </dsp:nvSpPr>
      <dsp:spPr>
        <a:xfrm rot="16200000">
          <a:off x="895562" y="-895562"/>
          <a:ext cx="1086185" cy="2877309"/>
        </a:xfrm>
        <a:prstGeom prst="flowChartManualOperation">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tr-TR" sz="1600" b="1" kern="1200" dirty="0" smtClean="0">
              <a:solidFill>
                <a:schemeClr val="tx1"/>
              </a:solidFill>
              <a:latin typeface="Times New Roman" panose="02020603050405020304" pitchFamily="18" charset="0"/>
              <a:cs typeface="Times New Roman" panose="02020603050405020304" pitchFamily="18" charset="0"/>
            </a:rPr>
            <a:t>Dernekler Dairesi Başkanlığı  </a:t>
          </a:r>
        </a:p>
        <a:p>
          <a:pPr lvl="0" algn="ctr" defTabSz="711200">
            <a:lnSpc>
              <a:spcPct val="90000"/>
            </a:lnSpc>
            <a:spcBef>
              <a:spcPct val="0"/>
            </a:spcBef>
            <a:spcAft>
              <a:spcPct val="35000"/>
            </a:spcAft>
          </a:pPr>
          <a:r>
            <a:rPr lang="tr-TR" sz="1600" b="1" kern="1200" dirty="0" smtClean="0">
              <a:solidFill>
                <a:schemeClr val="tx1"/>
              </a:solidFill>
              <a:latin typeface="Times New Roman" panose="02020603050405020304" pitchFamily="18" charset="0"/>
              <a:cs typeface="Times New Roman" panose="02020603050405020304" pitchFamily="18" charset="0"/>
            </a:rPr>
            <a:t>(DERBİS Projesi)</a:t>
          </a:r>
          <a:endParaRPr lang="tr-TR" sz="1600" b="1" kern="1200" dirty="0">
            <a:solidFill>
              <a:schemeClr val="tx1"/>
            </a:solidFill>
            <a:latin typeface="Times New Roman" panose="02020603050405020304" pitchFamily="18" charset="0"/>
            <a:cs typeface="Times New Roman" panose="02020603050405020304" pitchFamily="18" charset="0"/>
          </a:endParaRPr>
        </a:p>
      </dsp:txBody>
      <dsp:txXfrm rot="16200000">
        <a:off x="895562" y="-895562"/>
        <a:ext cx="1086185" cy="287730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B15291-4630-4FFC-8EE6-DEACD8D85745}">
      <dsp:nvSpPr>
        <dsp:cNvPr id="0" name=""/>
        <dsp:cNvSpPr/>
      </dsp:nvSpPr>
      <dsp:spPr>
        <a:xfrm rot="16200000">
          <a:off x="1290427" y="-1290427"/>
          <a:ext cx="1086185" cy="3667040"/>
        </a:xfrm>
        <a:prstGeom prst="flowChartManualOperation">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just" defTabSz="711200">
            <a:lnSpc>
              <a:spcPct val="90000"/>
            </a:lnSpc>
            <a:spcBef>
              <a:spcPct val="0"/>
            </a:spcBef>
            <a:spcAft>
              <a:spcPct val="35000"/>
            </a:spcAft>
          </a:pPr>
          <a:r>
            <a:rPr lang="tr-TR" sz="1600" b="1" kern="1200" dirty="0" smtClean="0">
              <a:solidFill>
                <a:schemeClr val="tx1"/>
              </a:solidFill>
              <a:latin typeface="Times New Roman" panose="02020603050405020304" pitchFamily="18" charset="0"/>
              <a:cs typeface="Times New Roman" panose="02020603050405020304" pitchFamily="18" charset="0"/>
            </a:rPr>
            <a:t>T.C. kimlik sahibi Türk ve Yabancı Vatandaşlar dünyanın her yerinden e-İmza ile başvurabilir</a:t>
          </a:r>
          <a:endParaRPr lang="tr-TR" sz="1600" b="1" kern="1200" dirty="0">
            <a:solidFill>
              <a:schemeClr val="tx1"/>
            </a:solidFill>
            <a:latin typeface="Times New Roman" panose="02020603050405020304" pitchFamily="18" charset="0"/>
            <a:cs typeface="Times New Roman" panose="02020603050405020304" pitchFamily="18" charset="0"/>
          </a:endParaRPr>
        </a:p>
      </dsp:txBody>
      <dsp:txXfrm rot="16200000">
        <a:off x="1290427" y="-1290427"/>
        <a:ext cx="1086185" cy="366704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2D3F9C-A902-4783-884D-647C5B0FDE35}" type="datetimeFigureOut">
              <a:rPr lang="tr-TR" smtClean="0"/>
              <a:pPr/>
              <a:t>12.10.2016</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611FC6-F389-42F6-9F47-5A1D025139DE}" type="slidenum">
              <a:rPr lang="tr-TR" smtClean="0"/>
              <a:pPr/>
              <a:t>‹#›</a:t>
            </a:fld>
            <a:endParaRPr lang="tr-TR"/>
          </a:p>
        </p:txBody>
      </p:sp>
    </p:spTree>
    <p:extLst>
      <p:ext uri="{BB962C8B-B14F-4D97-AF65-F5344CB8AC3E}">
        <p14:creationId xmlns:p14="http://schemas.microsoft.com/office/powerpoint/2010/main" xmlns="" val="34882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EC6C0E6-CDC9-4734-800F-26868EA15FC1}" type="slidenum">
              <a:rPr lang="tr-TR" smtClean="0"/>
              <a:pPr/>
              <a:t>1</a:t>
            </a:fld>
            <a:endParaRPr lang="tr-TR"/>
          </a:p>
        </p:txBody>
      </p:sp>
    </p:spTree>
    <p:extLst>
      <p:ext uri="{BB962C8B-B14F-4D97-AF65-F5344CB8AC3E}">
        <p14:creationId xmlns:p14="http://schemas.microsoft.com/office/powerpoint/2010/main" xmlns="" val="2826137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İşlemi tamamlanmış olan gelen evrakları dosyasına kaldırma işlemi sistemde « Kapatma Akışını Başlatmak» olarak adlandırılmaktadır. Bu işlemin yapılabilmesi için evrak kapatma imza rotasına ihtiyaç vardır. İmza rota kayıt sayfasından «Gelen Evrak Kapatma Rotası» seçildikten sonra ilgili alanlar doldurularak kaydet butonuna basılır.</a:t>
            </a:r>
          </a:p>
          <a:p>
            <a:r>
              <a:rPr lang="tr-TR" sz="1200" kern="1200" dirty="0" smtClean="0">
                <a:solidFill>
                  <a:schemeClr val="tx1"/>
                </a:solidFill>
                <a:effectLst/>
                <a:latin typeface="+mn-lt"/>
                <a:ea typeface="+mn-ea"/>
                <a:cs typeface="+mn-cs"/>
              </a:rPr>
              <a:t>Herhangi bir gelen evrakın detay kısmında yer alan Kapatma Akışını Başlat butonuna basıldığında seçilen evraka ait kapatma bilgileri ve imza rotası seçme ekranı görüntülenir. Duruma uygun rota seçimi yapılarak Kapatma Akışını Onayla butonuna basılır ve evrak dosya dolabına kaldırılmış olur. Sonraki zamanlarda bu evrak aramalardan bulunarak başka evraklara ilgi de tutulabilir.</a:t>
            </a:r>
          </a:p>
          <a:p>
            <a:r>
              <a:rPr lang="tr-TR" sz="1200" kern="1200" dirty="0" smtClean="0">
                <a:solidFill>
                  <a:schemeClr val="tx1"/>
                </a:solidFill>
                <a:effectLst/>
                <a:latin typeface="+mn-lt"/>
                <a:ea typeface="+mn-ea"/>
                <a:cs typeface="+mn-cs"/>
              </a:rPr>
              <a:t>Kullanıcılar tarafından işlemi tamamlanarak dosyasına kaldırılacak evraklar için İmzacı konumunda siz seçildiyseniz, Evrak Ana Sayfasındaki Kapatma İşlemleri menüsüne girerek İmzalayacaklarım alanındaki evraklara onay vermeniz gerekmektedir. Aksi taktirde evrak kapatılmış olarak görünmeyecektir.</a:t>
            </a: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19</a:t>
            </a:fld>
            <a:endParaRPr lang="tr-TR"/>
          </a:p>
        </p:txBody>
      </p:sp>
    </p:spTree>
    <p:extLst>
      <p:ext uri="{BB962C8B-B14F-4D97-AF65-F5344CB8AC3E}">
        <p14:creationId xmlns:p14="http://schemas.microsoft.com/office/powerpoint/2010/main" xmlns="" val="175277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İşlem yaptığınız evrakları belirli bir düzen içerisinde takip etmek ve şahsa özgü arşivleme yapabileceğiniz modüldür. Evrakların bir kopya örneğini Klasör sayfası aracılığıya oluşturacağınız  klasörlerin içerisine ekleyebilir ve işlemini bitirdikten sonra da kolayca ulaşabilirsiniz. </a:t>
            </a:r>
          </a:p>
          <a:p>
            <a:r>
              <a:rPr lang="tr-TR" sz="1200" kern="1200" dirty="0" smtClean="0">
                <a:solidFill>
                  <a:schemeClr val="tx1"/>
                </a:solidFill>
                <a:effectLst/>
                <a:latin typeface="+mn-lt"/>
                <a:ea typeface="+mn-ea"/>
                <a:cs typeface="+mn-cs"/>
              </a:rPr>
              <a:t>Henüz işlem yapmadığınız gelen evrakları buraya eklerseniz Gelen Evrak sayfasında görünmeyecektir. Parafladığınız veya imzaladığınız evrakları klasöre eklerseniz evrakın işlemi bitip postalandıktan sonra da takip edebilirsiniz. Örneğin bir dava ile evrakları toplu olarak takip etmek için açacağınız klasöre ekleyerek tümünü bir arada görebilirsiniz. </a:t>
            </a:r>
          </a:p>
          <a:p>
            <a:r>
              <a:rPr lang="tr-TR" sz="1200" kern="1200" dirty="0" smtClean="0">
                <a:solidFill>
                  <a:schemeClr val="tx1"/>
                </a:solidFill>
                <a:effectLst/>
                <a:latin typeface="+mn-lt"/>
                <a:ea typeface="+mn-ea"/>
                <a:cs typeface="+mn-cs"/>
              </a:rPr>
              <a:t>Ayrıca Tüm gelen ve giden evrakların detay sayfasında Klasörüme Ekle seçeneği bulunmaktadır.</a:t>
            </a:r>
          </a:p>
          <a:p>
            <a:r>
              <a:rPr lang="tr-TR" sz="1200" b="1" kern="1200" dirty="0" smtClean="0">
                <a:solidFill>
                  <a:schemeClr val="tx1"/>
                </a:solidFill>
                <a:effectLst/>
                <a:latin typeface="+mn-lt"/>
                <a:ea typeface="+mn-ea"/>
                <a:cs typeface="+mn-cs"/>
              </a:rPr>
              <a:t>Not : Evrak Klasörü yapısında ekranda gördüğünüz seçenekler mevcuttur.</a:t>
            </a:r>
            <a:endParaRPr lang="tr-TR" sz="1200" kern="1200" dirty="0" smtClean="0">
              <a:solidFill>
                <a:schemeClr val="tx1"/>
              </a:solidFill>
              <a:effectLst/>
              <a:latin typeface="+mn-lt"/>
              <a:ea typeface="+mn-ea"/>
              <a:cs typeface="+mn-cs"/>
            </a:endParaRP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21</a:t>
            </a:fld>
            <a:endParaRPr lang="tr-TR"/>
          </a:p>
        </p:txBody>
      </p:sp>
    </p:spTree>
    <p:extLst>
      <p:ext uri="{BB962C8B-B14F-4D97-AF65-F5344CB8AC3E}">
        <p14:creationId xmlns:p14="http://schemas.microsoft.com/office/powerpoint/2010/main" xmlns="" val="397484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Zaman zaman geçmişe dayalı gelen ve giden evraklarımıza ihtiyaç duymaktayız. Bu işlemi Evrak Arama arayüzü ile yapmaktayız , Evrak Arama ve Gelişmiş evrak arama sekmelerimiz mevcuttur. Belirli tarih aralığında veya belirtilen yıla göre Kişisel ve birim evraklarımızda arama yapabilmekteyiz.</a:t>
            </a:r>
          </a:p>
          <a:p>
            <a:r>
              <a:rPr lang="tr-TR" sz="1200" kern="1200" dirty="0" smtClean="0">
                <a:solidFill>
                  <a:schemeClr val="tx1"/>
                </a:solidFill>
                <a:effectLst/>
                <a:latin typeface="+mn-lt"/>
                <a:ea typeface="+mn-ea"/>
                <a:cs typeface="+mn-cs"/>
              </a:rPr>
              <a:t>Ayrıca, silinmiş , fakat sistemde saklı kalan evraklarımız arasından da arama yapabilmekteyiz. </a:t>
            </a: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22</a:t>
            </a:fld>
            <a:endParaRPr lang="tr-TR"/>
          </a:p>
        </p:txBody>
      </p:sp>
    </p:spTree>
    <p:extLst>
      <p:ext uri="{BB962C8B-B14F-4D97-AF65-F5344CB8AC3E}">
        <p14:creationId xmlns:p14="http://schemas.microsoft.com/office/powerpoint/2010/main" xmlns="" val="175481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Kullanıcının arka arkaya elektronik imzasını kullanarak evrak imzalama işlemi aşamasında sürekli her evrak için tekrar pin numarası girmek yerine 10 dk süresince girilen pin numarası sistem tarafından hatırlanmaktadır.</a:t>
            </a:r>
          </a:p>
          <a:p>
            <a:r>
              <a:rPr lang="tr-TR" sz="1200" kern="1200" dirty="0" smtClean="0">
                <a:solidFill>
                  <a:schemeClr val="tx1"/>
                </a:solidFill>
                <a:effectLst/>
                <a:latin typeface="+mn-lt"/>
                <a:ea typeface="+mn-ea"/>
                <a:cs typeface="+mn-cs"/>
              </a:rPr>
              <a:t>Ayrıca, pin kodunun hatırlatılmasının kullanıcı seçimine göre aktif olması için geliştirmeler yapılacaktır.</a:t>
            </a:r>
          </a:p>
          <a:p>
            <a:r>
              <a:rPr lang="tr-TR" sz="1200" b="1" kern="1200" dirty="0" smtClean="0">
                <a:solidFill>
                  <a:schemeClr val="tx1"/>
                </a:solidFill>
                <a:effectLst/>
                <a:latin typeface="+mn-lt"/>
                <a:ea typeface="+mn-ea"/>
                <a:cs typeface="+mn-cs"/>
              </a:rPr>
              <a:t>Bu durumda, bilgisayarımızın açık ve elektronik imzamız bilgisayara takılı ise güvenliğimiz amacıyla  daha dikkatli olmamız gerekmektedir</a:t>
            </a:r>
            <a:r>
              <a:rPr lang="tr-TR" sz="1200" kern="1200" dirty="0" smtClean="0">
                <a:solidFill>
                  <a:schemeClr val="tx1"/>
                </a:solidFill>
                <a:effectLst/>
                <a:latin typeface="+mn-lt"/>
                <a:ea typeface="+mn-ea"/>
                <a:cs typeface="+mn-cs"/>
              </a:rPr>
              <a:t>.</a:t>
            </a: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23</a:t>
            </a:fld>
            <a:endParaRPr lang="tr-TR"/>
          </a:p>
        </p:txBody>
      </p:sp>
    </p:spTree>
    <p:extLst>
      <p:ext uri="{BB962C8B-B14F-4D97-AF65-F5344CB8AC3E}">
        <p14:creationId xmlns:p14="http://schemas.microsoft.com/office/powerpoint/2010/main" xmlns="" val="2704943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Bildiğimiz üzere , Her kurumun kendisine özgü logoları mevcuttur. Ayrıca,  Zaman zaman alınan kararlar doğrultusunda da belirli süre zarfında kullanılan 2. logolarımız mevcuttur. Evrak modülünde ayrıca antetli kağıtlara baskı yaparak logo kullanımı yerine, sistem üzerinden proje sorumlularının girmiş olduğu logolarımız isteğe göre hazırlanmış olan evrakla beraber çıktı olarak alınabilmektedir.</a:t>
            </a: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24</a:t>
            </a:fld>
            <a:endParaRPr lang="tr-TR"/>
          </a:p>
        </p:txBody>
      </p:sp>
    </p:spTree>
    <p:extLst>
      <p:ext uri="{BB962C8B-B14F-4D97-AF65-F5344CB8AC3E}">
        <p14:creationId xmlns:p14="http://schemas.microsoft.com/office/powerpoint/2010/main" xmlns="" val="1166106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Anahtar performans göstergeleri bireysel ve birim bazlı takip edebilmek için kullanılır. </a:t>
            </a:r>
          </a:p>
          <a:p>
            <a:r>
              <a:rPr lang="tr-TR" sz="1200" kern="1200" dirty="0" smtClean="0">
                <a:solidFill>
                  <a:schemeClr val="tx1"/>
                </a:solidFill>
                <a:effectLst/>
                <a:latin typeface="+mn-lt"/>
                <a:ea typeface="+mn-ea"/>
                <a:cs typeface="+mn-cs"/>
              </a:rPr>
              <a:t>e-İmza İstatistikleri Kullanıcının ve birimde görevli kullanıcıların atmış oldukları  imzaların istatistiklerinin gösterildiği sayfadır.</a:t>
            </a: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25</a:t>
            </a:fld>
            <a:endParaRPr lang="tr-TR"/>
          </a:p>
        </p:txBody>
      </p:sp>
    </p:spTree>
    <p:extLst>
      <p:ext uri="{BB962C8B-B14F-4D97-AF65-F5344CB8AC3E}">
        <p14:creationId xmlns:p14="http://schemas.microsoft.com/office/powerpoint/2010/main" xmlns="" val="296256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Amir Birimde kayıt bekleye ve kaydedilmiş evrak sayısını görmektedir. Aynı zamanda ne kadar evrakla ilgili işlem yaptığını ve işlem yapılmak için beklemekte olan evrak sayılarını da görmektedir. Personelin verimliliğini ölçmek için , iş performansını belirlemek adına evrakları ile ilgili gerekli bilgileri sayısal olarak görebilmektedir.</a:t>
            </a: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27</a:t>
            </a:fld>
            <a:endParaRPr lang="tr-TR"/>
          </a:p>
        </p:txBody>
      </p:sp>
    </p:spTree>
    <p:extLst>
      <p:ext uri="{BB962C8B-B14F-4D97-AF65-F5344CB8AC3E}">
        <p14:creationId xmlns:p14="http://schemas.microsoft.com/office/powerpoint/2010/main" xmlns="" val="105032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Tüm modüllerimizle ilgili olduğu gibi evrak modülümüzün de konularını detaylı bir şekilde anlatan yardım belgeleri mevcuttur. Standart Ana Sayfamızdan Yardım Belgeleri Alanından konuların yardım dökümanlarına ulaşabilirsiniz.</a:t>
            </a: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28</a:t>
            </a:fld>
            <a:endParaRPr lang="tr-TR"/>
          </a:p>
        </p:txBody>
      </p:sp>
    </p:spTree>
    <p:extLst>
      <p:ext uri="{BB962C8B-B14F-4D97-AF65-F5344CB8AC3E}">
        <p14:creationId xmlns:p14="http://schemas.microsoft.com/office/powerpoint/2010/main" xmlns="" val="685608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EC6C0E6-CDC9-4734-800F-26868EA15FC1}" type="slidenum">
              <a:rPr lang="tr-TR" smtClean="0"/>
              <a:pPr/>
              <a:t>29</a:t>
            </a:fld>
            <a:endParaRPr lang="tr-TR"/>
          </a:p>
        </p:txBody>
      </p:sp>
    </p:spTree>
    <p:extLst>
      <p:ext uri="{BB962C8B-B14F-4D97-AF65-F5344CB8AC3E}">
        <p14:creationId xmlns:p14="http://schemas.microsoft.com/office/powerpoint/2010/main" xmlns="" val="2827300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200" dirty="0" smtClean="0">
                <a:solidFill>
                  <a:srgbClr val="002060"/>
                </a:solidFill>
                <a:latin typeface="Times New Roman" panose="02020603050405020304" pitchFamily="18" charset="0"/>
                <a:cs typeface="Times New Roman" panose="02020603050405020304" pitchFamily="18" charset="0"/>
              </a:rPr>
              <a:t>Cep telefonu veya mobil cihazlarda; mobil imza destekli GSM SIM kart kullanmak suretiyle güvenli elektronik imza işlemi yapılmasına imkân sağlayan e-İçişleri Mobil İmza uygulaması, e-İçişleri EBYS üzerinde kullanıma açılmış olup aktif bir şekilde kullanılmaktadır.</a:t>
            </a:r>
          </a:p>
          <a:p>
            <a:pPr algn="just"/>
            <a:endParaRPr lang="tr-TR" sz="1200" dirty="0">
              <a:solidFill>
                <a:schemeClr val="bg1"/>
              </a:solidFill>
              <a:latin typeface="Times New Roman" panose="02020603050405020304" pitchFamily="18"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F012D87F-20FB-4039-BF27-503237D8E3EF}" type="slidenum">
              <a:rPr lang="en-US" smtClean="0"/>
              <a:pPr/>
              <a:t>30</a:t>
            </a:fld>
            <a:endParaRPr lang="en-US"/>
          </a:p>
        </p:txBody>
      </p:sp>
    </p:spTree>
    <p:extLst>
      <p:ext uri="{BB962C8B-B14F-4D97-AF65-F5344CB8AC3E}">
        <p14:creationId xmlns:p14="http://schemas.microsoft.com/office/powerpoint/2010/main" xmlns="" val="3461162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5611FC6-F389-42F6-9F47-5A1D025139DE}" type="slidenum">
              <a:rPr lang="tr-TR" smtClean="0"/>
              <a:pPr/>
              <a:t>2</a:t>
            </a:fld>
            <a:endParaRPr lang="tr-TR"/>
          </a:p>
        </p:txBody>
      </p:sp>
    </p:spTree>
    <p:extLst>
      <p:ext uri="{BB962C8B-B14F-4D97-AF65-F5344CB8AC3E}">
        <p14:creationId xmlns:p14="http://schemas.microsoft.com/office/powerpoint/2010/main" xmlns="" val="1630451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Mevcut durumda</a:t>
            </a:r>
            <a:r>
              <a:rPr lang="tr-TR" baseline="0" dirty="0" smtClean="0"/>
              <a:t> mobil imza </a:t>
            </a:r>
            <a:r>
              <a:rPr lang="tr-TR" dirty="0" smtClean="0"/>
              <a:t>Avea ve Turkcell Mobil</a:t>
            </a:r>
            <a:r>
              <a:rPr lang="tr-TR" baseline="0" dirty="0" smtClean="0"/>
              <a:t> hatları için geçerlidir.</a:t>
            </a:r>
            <a:endParaRPr lang="tr-TR" dirty="0"/>
          </a:p>
        </p:txBody>
      </p:sp>
      <p:sp>
        <p:nvSpPr>
          <p:cNvPr id="4" name="Slayt Numarası Yer Tutucusu 3"/>
          <p:cNvSpPr>
            <a:spLocks noGrp="1"/>
          </p:cNvSpPr>
          <p:nvPr>
            <p:ph type="sldNum" sz="quarter" idx="10"/>
          </p:nvPr>
        </p:nvSpPr>
        <p:spPr/>
        <p:txBody>
          <a:bodyPr/>
          <a:lstStyle/>
          <a:p>
            <a:fld id="{FF110535-1902-4B7D-AEF0-FB77E7FC5387}" type="slidenum">
              <a:rPr lang="tr-TR" smtClean="0"/>
              <a:pPr/>
              <a:t>31</a:t>
            </a:fld>
            <a:endParaRPr lang="tr-TR"/>
          </a:p>
        </p:txBody>
      </p:sp>
    </p:spTree>
    <p:extLst>
      <p:ext uri="{BB962C8B-B14F-4D97-AF65-F5344CB8AC3E}">
        <p14:creationId xmlns:p14="http://schemas.microsoft.com/office/powerpoint/2010/main" xmlns="" val="3864373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200" dirty="0">
              <a:solidFill>
                <a:schemeClr val="bg1"/>
              </a:solidFill>
              <a:latin typeface="Times New Roman" panose="02020603050405020304" pitchFamily="18"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F012D87F-20FB-4039-BF27-503237D8E3EF}" type="slidenum">
              <a:rPr lang="en-US" smtClean="0"/>
              <a:pPr/>
              <a:t>32</a:t>
            </a:fld>
            <a:endParaRPr lang="en-US"/>
          </a:p>
        </p:txBody>
      </p:sp>
    </p:spTree>
    <p:extLst>
      <p:ext uri="{BB962C8B-B14F-4D97-AF65-F5344CB8AC3E}">
        <p14:creationId xmlns:p14="http://schemas.microsoft.com/office/powerpoint/2010/main" xmlns="" val="3962896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Mevcut durumda</a:t>
            </a:r>
            <a:r>
              <a:rPr lang="tr-TR" baseline="0" dirty="0" smtClean="0"/>
              <a:t> mobil imza </a:t>
            </a:r>
            <a:r>
              <a:rPr lang="tr-TR" dirty="0" smtClean="0"/>
              <a:t>Avea ve Turkcell Mobil</a:t>
            </a:r>
            <a:r>
              <a:rPr lang="tr-TR" baseline="0" dirty="0" smtClean="0"/>
              <a:t> hatları için geçerlidir.</a:t>
            </a:r>
            <a:endParaRPr lang="tr-TR" dirty="0"/>
          </a:p>
        </p:txBody>
      </p:sp>
      <p:sp>
        <p:nvSpPr>
          <p:cNvPr id="4" name="Slayt Numarası Yer Tutucusu 3"/>
          <p:cNvSpPr>
            <a:spLocks noGrp="1"/>
          </p:cNvSpPr>
          <p:nvPr>
            <p:ph type="sldNum" sz="quarter" idx="10"/>
          </p:nvPr>
        </p:nvSpPr>
        <p:spPr/>
        <p:txBody>
          <a:bodyPr/>
          <a:lstStyle/>
          <a:p>
            <a:fld id="{FF110535-1902-4B7D-AEF0-FB77E7FC5387}" type="slidenum">
              <a:rPr lang="tr-TR" smtClean="0"/>
              <a:pPr/>
              <a:t>33</a:t>
            </a:fld>
            <a:endParaRPr lang="tr-TR"/>
          </a:p>
        </p:txBody>
      </p:sp>
    </p:spTree>
    <p:extLst>
      <p:ext uri="{BB962C8B-B14F-4D97-AF65-F5344CB8AC3E}">
        <p14:creationId xmlns:p14="http://schemas.microsoft.com/office/powerpoint/2010/main" xmlns="" val="3864373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Özellikle hareket halinde olan Personelimizin  ihtiyacının karşılanması için tasarlanmış e-İçişlerinin Mobil Versiyonu, her hangi bir mobil cihazla sisteme giriş yaptığınızda karşınza gelen ekrandır. </a:t>
            </a:r>
          </a:p>
          <a:p>
            <a:pPr lvl="2"/>
            <a:r>
              <a:rPr lang="tr-TR" sz="1200" kern="1200" dirty="0" smtClean="0">
                <a:solidFill>
                  <a:schemeClr val="tx1"/>
                </a:solidFill>
                <a:effectLst/>
                <a:latin typeface="+mn-lt"/>
                <a:ea typeface="+mn-ea"/>
                <a:cs typeface="+mn-cs"/>
              </a:rPr>
              <a:t>Evrak içeriği görüntüleme</a:t>
            </a:r>
          </a:p>
          <a:p>
            <a:pPr lvl="2"/>
            <a:r>
              <a:rPr lang="tr-TR" sz="1200" kern="1200" dirty="0" smtClean="0">
                <a:solidFill>
                  <a:schemeClr val="tx1"/>
                </a:solidFill>
                <a:effectLst/>
                <a:latin typeface="+mn-lt"/>
                <a:ea typeface="+mn-ea"/>
                <a:cs typeface="+mn-cs"/>
              </a:rPr>
              <a:t>Paraf ve imza atma (Mobil İmza) </a:t>
            </a:r>
          </a:p>
          <a:p>
            <a:pPr lvl="2"/>
            <a:r>
              <a:rPr lang="tr-TR" sz="1200" kern="1200" dirty="0" smtClean="0">
                <a:solidFill>
                  <a:schemeClr val="tx1"/>
                </a:solidFill>
                <a:effectLst/>
                <a:latin typeface="+mn-lt"/>
                <a:ea typeface="+mn-ea"/>
                <a:cs typeface="+mn-cs"/>
              </a:rPr>
              <a:t>Havale ve havale onayı</a:t>
            </a:r>
          </a:p>
          <a:p>
            <a:pPr lvl="2"/>
            <a:r>
              <a:rPr lang="tr-TR" sz="1200" kern="1200" dirty="0" smtClean="0">
                <a:solidFill>
                  <a:schemeClr val="tx1"/>
                </a:solidFill>
                <a:effectLst/>
                <a:latin typeface="+mn-lt"/>
                <a:ea typeface="+mn-ea"/>
                <a:cs typeface="+mn-cs"/>
              </a:rPr>
              <a:t>Evrak geri gönderme</a:t>
            </a:r>
          </a:p>
          <a:p>
            <a:pPr lvl="2"/>
            <a:r>
              <a:rPr lang="tr-TR" sz="1200" kern="1200" dirty="0" smtClean="0">
                <a:solidFill>
                  <a:schemeClr val="tx1"/>
                </a:solidFill>
                <a:effectLst/>
                <a:latin typeface="+mn-lt"/>
                <a:ea typeface="+mn-ea"/>
                <a:cs typeface="+mn-cs"/>
              </a:rPr>
              <a:t>Kapatma onayları</a:t>
            </a:r>
          </a:p>
          <a:p>
            <a:pPr lvl="2"/>
            <a:r>
              <a:rPr lang="tr-TR" sz="1200" kern="1200" dirty="0" smtClean="0">
                <a:solidFill>
                  <a:schemeClr val="tx1"/>
                </a:solidFill>
                <a:effectLst/>
                <a:latin typeface="+mn-lt"/>
                <a:ea typeface="+mn-ea"/>
                <a:cs typeface="+mn-cs"/>
              </a:rPr>
              <a:t>İşlem yapılan evrakların görüntülenmesi</a:t>
            </a:r>
          </a:p>
          <a:p>
            <a:pPr lvl="2"/>
            <a:r>
              <a:rPr lang="tr-TR" sz="1200" kern="1200" dirty="0" smtClean="0">
                <a:solidFill>
                  <a:schemeClr val="tx1"/>
                </a:solidFill>
                <a:effectLst/>
                <a:latin typeface="+mn-lt"/>
                <a:ea typeface="+mn-ea"/>
                <a:cs typeface="+mn-cs"/>
              </a:rPr>
              <a:t>İstatistik işlemleri menüsü</a:t>
            </a:r>
          </a:p>
          <a:p>
            <a:pPr lvl="2"/>
            <a:r>
              <a:rPr lang="tr-TR" sz="1200" kern="1200" dirty="0" smtClean="0">
                <a:solidFill>
                  <a:schemeClr val="tx1"/>
                </a:solidFill>
                <a:effectLst/>
                <a:latin typeface="+mn-lt"/>
                <a:ea typeface="+mn-ea"/>
                <a:cs typeface="+mn-cs"/>
              </a:rPr>
              <a:t>İşlem yaptıklarım menüsü</a:t>
            </a:r>
          </a:p>
          <a:p>
            <a:endParaRPr lang="tr-T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Dolayısı ile amir kurum dışında olmasına rağmen de evrak akışı, işleyişi hale devam edebilmektedir.</a:t>
            </a: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34</a:t>
            </a:fld>
            <a:endParaRPr lang="tr-TR"/>
          </a:p>
        </p:txBody>
      </p:sp>
    </p:spTree>
    <p:extLst>
      <p:ext uri="{BB962C8B-B14F-4D97-AF65-F5344CB8AC3E}">
        <p14:creationId xmlns:p14="http://schemas.microsoft.com/office/powerpoint/2010/main" xmlns="" val="273942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Son olarak Ekrandada görüldüğü üzere Ülkemizin bir ucundan diğer ucuna elektronik olarak imzalan evrak anında gönderildiği makama ulaşmaktadır.</a:t>
            </a:r>
          </a:p>
          <a:p>
            <a:r>
              <a:rPr lang="tr-TR" sz="1200" kern="1200" dirty="0" smtClean="0">
                <a:solidFill>
                  <a:schemeClr val="tx1"/>
                </a:solidFill>
                <a:effectLst/>
                <a:latin typeface="+mn-lt"/>
                <a:ea typeface="+mn-ea"/>
                <a:cs typeface="+mn-cs"/>
              </a:rPr>
              <a:t>Kullanıclar bu işlemi ister ofislerinde bilgisayar başında, isterse e ofis dışında mobil cihazları ile yapabilmekteler.</a:t>
            </a:r>
          </a:p>
          <a:p>
            <a:r>
              <a:rPr lang="tr-TR" sz="1200" kern="1200" dirty="0" smtClean="0">
                <a:solidFill>
                  <a:schemeClr val="tx1"/>
                </a:solidFill>
                <a:effectLst/>
                <a:latin typeface="+mn-lt"/>
                <a:ea typeface="+mn-ea"/>
                <a:cs typeface="+mn-cs"/>
              </a:rPr>
              <a:t>Sadece 2013 YILI İÇİNDE YAKLAŞIK 40.000 ELEKTRONİK İMZA ATILMIŞTIR.</a:t>
            </a:r>
          </a:p>
          <a:p>
            <a:r>
              <a:rPr lang="tr-TR" sz="1200" kern="1200" dirty="0" smtClean="0">
                <a:solidFill>
                  <a:schemeClr val="tx1"/>
                </a:solidFill>
                <a:effectLst/>
                <a:latin typeface="+mn-lt"/>
                <a:ea typeface="+mn-ea"/>
                <a:cs typeface="+mn-cs"/>
              </a:rPr>
              <a:t>Evrak modülü E-İçişleri projesi dahilinde %94’lük kullanım oranı ile en yoğun kullanılan modüldür. 2013 yılı için ortalama 11.000.000 gelen, 4.100.000 giden evrak sisteme kaydedilmekte olup bu evraklar üzerinde 75.483.000 işlem (paraf, imza, havale, posta vb.) yapılmaktadır.</a:t>
            </a:r>
          </a:p>
          <a:p>
            <a:r>
              <a:rPr lang="tr-TR" sz="1200" kern="1200" dirty="0" smtClean="0">
                <a:solidFill>
                  <a:schemeClr val="tx1"/>
                </a:solidFill>
                <a:effectLst/>
                <a:latin typeface="+mn-lt"/>
                <a:ea typeface="+mn-ea"/>
                <a:cs typeface="+mn-cs"/>
              </a:rPr>
              <a:t>Sadece elektronik ortamda giden evraklardan (Kağıt, posta gibi masrafları düşünürsek )sağlanan kar 3.796.812 TL dir.</a:t>
            </a:r>
          </a:p>
          <a:p>
            <a:endParaRPr lang="tr-TR" dirty="0"/>
          </a:p>
        </p:txBody>
      </p:sp>
      <p:sp>
        <p:nvSpPr>
          <p:cNvPr id="4" name="Slayt Numarası Yer Tutucusu 3"/>
          <p:cNvSpPr>
            <a:spLocks noGrp="1"/>
          </p:cNvSpPr>
          <p:nvPr>
            <p:ph type="sldNum" sz="quarter" idx="10"/>
          </p:nvPr>
        </p:nvSpPr>
        <p:spPr/>
        <p:txBody>
          <a:bodyPr/>
          <a:lstStyle/>
          <a:p>
            <a:fld id="{E5611FC6-F389-42F6-9F47-5A1D025139DE}" type="slidenum">
              <a:rPr lang="tr-TR" smtClean="0"/>
              <a:pPr/>
              <a:t>37</a:t>
            </a:fld>
            <a:endParaRPr lang="tr-TR"/>
          </a:p>
        </p:txBody>
      </p:sp>
    </p:spTree>
    <p:extLst>
      <p:ext uri="{BB962C8B-B14F-4D97-AF65-F5344CB8AC3E}">
        <p14:creationId xmlns:p14="http://schemas.microsoft.com/office/powerpoint/2010/main" xmlns="" val="8318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CF1ECB1-5BB3-43CF-B326-131B74DBAC7B}" type="slidenum">
              <a:rPr lang="tr-TR" smtClean="0"/>
              <a:pPr/>
              <a:t>38</a:t>
            </a:fld>
            <a:endParaRPr lang="tr-TR"/>
          </a:p>
        </p:txBody>
      </p:sp>
    </p:spTree>
    <p:extLst>
      <p:ext uri="{BB962C8B-B14F-4D97-AF65-F5344CB8AC3E}">
        <p14:creationId xmlns:p14="http://schemas.microsoft.com/office/powerpoint/2010/main" xmlns="" val="1433582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EC6C0E6-CDC9-4734-800F-26868EA15FC1}" type="slidenum">
              <a:rPr lang="tr-TR" smtClean="0"/>
              <a:pPr/>
              <a:t>39</a:t>
            </a:fld>
            <a:endParaRPr lang="tr-TR"/>
          </a:p>
        </p:txBody>
      </p:sp>
    </p:spTree>
    <p:extLst>
      <p:ext uri="{BB962C8B-B14F-4D97-AF65-F5344CB8AC3E}">
        <p14:creationId xmlns:p14="http://schemas.microsoft.com/office/powerpoint/2010/main" xmlns="" val="398216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İçişleri Bakanlığı, yoğun evrak akışına sahip, bilgi güvenliği ön planda olan, bilgiye erişim hızının ve bilgi güvenilirliğinin önem arz ettiği bir kurum olduğu için, iş süreçlerinde gelişmiş bir belge yönetim sistemine ihtiyaç duyulmuş ve çözüm olarak e-İçişleri projesi kapsamında Elektronik Belge Yönetim Sistemi (EBYS – Evrak Modülü) hayata geçirilmiştir. </a:t>
            </a:r>
          </a:p>
          <a:p>
            <a:endParaRPr lang="tr-TR" dirty="0"/>
          </a:p>
        </p:txBody>
      </p:sp>
      <p:sp>
        <p:nvSpPr>
          <p:cNvPr id="4" name="Slayt Numarası Yer Tutucusu 3"/>
          <p:cNvSpPr>
            <a:spLocks noGrp="1"/>
          </p:cNvSpPr>
          <p:nvPr>
            <p:ph type="sldNum" sz="quarter" idx="10"/>
          </p:nvPr>
        </p:nvSpPr>
        <p:spPr/>
        <p:txBody>
          <a:bodyPr/>
          <a:lstStyle/>
          <a:p>
            <a:fld id="{77D8454A-404F-4DF1-8F43-7DDF83BF3B63}" type="slidenum">
              <a:rPr lang="en-US" smtClean="0"/>
              <a:pPr/>
              <a:t>3</a:t>
            </a:fld>
            <a:endParaRPr lang="en-US"/>
          </a:p>
        </p:txBody>
      </p:sp>
    </p:spTree>
    <p:extLst>
      <p:ext uri="{BB962C8B-B14F-4D97-AF65-F5344CB8AC3E}">
        <p14:creationId xmlns:p14="http://schemas.microsoft.com/office/powerpoint/2010/main" xmlns="" val="1977237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İçişleri Bakanlığı, yoğun evrak akışına sahip, bilgi güvenliği ön planda olan, bilgiye erişim hızının ve bilgi güvenilirliğinin önem arz ettiği bir kurum olduğu için, iş süreçlerinde gelişmiş bir belge yönetim sistemine ihtiyaç duyulmuş ve çözüm olarak e-İçişleri projesi kapsamında Elektronik Belge Yönetim Sistemi (EBYS – Evrak Modülü) hayata geçirilmiştir. </a:t>
            </a:r>
          </a:p>
        </p:txBody>
      </p:sp>
      <p:sp>
        <p:nvSpPr>
          <p:cNvPr id="4" name="Slayt Numarası Yer Tutucusu 3"/>
          <p:cNvSpPr>
            <a:spLocks noGrp="1"/>
          </p:cNvSpPr>
          <p:nvPr>
            <p:ph type="sldNum" sz="quarter" idx="10"/>
          </p:nvPr>
        </p:nvSpPr>
        <p:spPr/>
        <p:txBody>
          <a:bodyPr/>
          <a:lstStyle/>
          <a:p>
            <a:fld id="{1E27F926-AD4C-481F-A872-9DA0BB51598F}" type="slidenum">
              <a:rPr lang="tr-TR" smtClean="0"/>
              <a:pPr/>
              <a:t>5</a:t>
            </a:fld>
            <a:endParaRPr lang="tr-TR"/>
          </a:p>
        </p:txBody>
      </p:sp>
    </p:spTree>
    <p:extLst>
      <p:ext uri="{BB962C8B-B14F-4D97-AF65-F5344CB8AC3E}">
        <p14:creationId xmlns:p14="http://schemas.microsoft.com/office/powerpoint/2010/main" xmlns="" val="2389929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5253 Sayılı Dernekler Kanunu  </a:t>
            </a:r>
            <a:r>
              <a:rPr lang="tr-TR" b="1" dirty="0" smtClean="0">
                <a:effectLst/>
              </a:rPr>
              <a:t>Madde 19- </a:t>
            </a:r>
            <a:r>
              <a:rPr lang="tr-TR" dirty="0" smtClean="0">
                <a:effectLst/>
              </a:rPr>
              <a:t>Dernekler, yıl sonu itibarıyla faaliyetlerini, gelir ve gider işlemlerinin sonuçlarını düzenleyecekleri beyanname ile her yıl Nisan ayı sonuna kadar mülkî idare amirliğine vermekle yükümlüdürler.</a:t>
            </a:r>
            <a:endParaRPr lang="tr-TR" dirty="0"/>
          </a:p>
        </p:txBody>
      </p:sp>
      <p:sp>
        <p:nvSpPr>
          <p:cNvPr id="4" name="Slayt Numarası Yer Tutucusu 3"/>
          <p:cNvSpPr>
            <a:spLocks noGrp="1"/>
          </p:cNvSpPr>
          <p:nvPr>
            <p:ph type="sldNum" sz="quarter" idx="10"/>
          </p:nvPr>
        </p:nvSpPr>
        <p:spPr/>
        <p:txBody>
          <a:bodyPr/>
          <a:lstStyle/>
          <a:p>
            <a:fld id="{E5611FC6-F389-42F6-9F47-5A1D025139DE}" type="slidenum">
              <a:rPr lang="tr-TR" smtClean="0"/>
              <a:pPr/>
              <a:t>7</a:t>
            </a:fld>
            <a:endParaRPr lang="tr-TR"/>
          </a:p>
        </p:txBody>
      </p:sp>
    </p:spTree>
    <p:extLst>
      <p:ext uri="{BB962C8B-B14F-4D97-AF65-F5344CB8AC3E}">
        <p14:creationId xmlns:p14="http://schemas.microsoft.com/office/powerpoint/2010/main" xmlns="" val="205771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smtClean="0">
                <a:solidFill>
                  <a:schemeClr val="tx1"/>
                </a:solidFill>
                <a:effectLst/>
                <a:latin typeface="+mn-lt"/>
                <a:ea typeface="+mn-ea"/>
                <a:cs typeface="+mn-cs"/>
              </a:rPr>
              <a:t>Evrak Modülü sistemimizde evrak üzerinde yapılan her türlü işlem : gelen evrakın deftere kaydı, havalesi, her türlü evrakın (Günlü , Gizli, Onay, Görüş  evraklarının) oluşturulması, paraflanması, imzalanması, postalanması, elektronik ortamda  Evrak modülü üzerinden de yapılabilmektedir. </a:t>
            </a:r>
          </a:p>
          <a:p>
            <a:r>
              <a:rPr lang="tr-TR" sz="1200" kern="1200" dirty="0" smtClean="0">
                <a:solidFill>
                  <a:schemeClr val="tx1"/>
                </a:solidFill>
                <a:effectLst/>
                <a:latin typeface="+mn-lt"/>
                <a:ea typeface="+mn-ea"/>
                <a:cs typeface="+mn-cs"/>
              </a:rPr>
              <a:t>Kendi bakanlığımızdan, Diğer Bakanlıklardan gelen evrakalr , şahıslardan gelen dilekçelerimiz, Vatandaş Portalında elektronik İmza ile seçilen birimlerimize otomotik düşen e-Dilekçelerimiz tüm bu ihtiyaçlar sistemimize takip nosuyla evrak olarak kaydedilebilmektedir.  Vatandaşa Mail veya SMS yolu  ile bilgilendirme geri dönüş yapılması  2012-2014 Stratejik Planımızın öncülükleri gereği , e-Dilekçe Başvurularında Vatandaşın mail adresine başvuru ve sonuçlanma bilgisi mail olarak gitmektedir.</a:t>
            </a:r>
          </a:p>
          <a:p>
            <a:r>
              <a:rPr lang="tr-TR" sz="1200" kern="1200" dirty="0" smtClean="0">
                <a:solidFill>
                  <a:schemeClr val="tx1"/>
                </a:solidFill>
                <a:effectLst/>
                <a:latin typeface="+mn-lt"/>
                <a:ea typeface="+mn-ea"/>
                <a:cs typeface="+mn-cs"/>
              </a:rPr>
              <a:t>Şimdi ise kısaca evrak modülümüzle  tanışalım.</a:t>
            </a:r>
          </a:p>
          <a:p>
            <a:endParaRPr lang="tr-TR" dirty="0"/>
          </a:p>
        </p:txBody>
      </p:sp>
      <p:sp>
        <p:nvSpPr>
          <p:cNvPr id="4" name="Slayt Numarası Yer Tutucusu 3"/>
          <p:cNvSpPr>
            <a:spLocks noGrp="1"/>
          </p:cNvSpPr>
          <p:nvPr>
            <p:ph type="sldNum" sz="quarter" idx="10"/>
          </p:nvPr>
        </p:nvSpPr>
        <p:spPr/>
        <p:txBody>
          <a:bodyPr/>
          <a:lstStyle/>
          <a:p>
            <a:fld id="{4EC6C0E6-CDC9-4734-800F-26868EA15FC1}" type="slidenum">
              <a:rPr lang="tr-TR" smtClean="0"/>
              <a:pPr/>
              <a:t>8</a:t>
            </a:fld>
            <a:endParaRPr lang="tr-TR"/>
          </a:p>
        </p:txBody>
      </p:sp>
    </p:spTree>
    <p:extLst>
      <p:ext uri="{BB962C8B-B14F-4D97-AF65-F5344CB8AC3E}">
        <p14:creationId xmlns:p14="http://schemas.microsoft.com/office/powerpoint/2010/main" xmlns="" val="426684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Sistemde bulunan evrakların hangi kullanıcılar tarafından hangi şartlar altında ve hangi yetkiler ile görülebileceğini belirleyen iş kuralları düzenlenmiş, bu sayede kullanıcıların evraklara ulaşmaları kolaylaştırılmıştır. Ayrıca amirlerin gerekli gördükleri durumlarda bu iş kurallarının dışına çıkarak kullanıcıların evraklara ulaşabilmelerini engellemelerini ya da erişebilmelerine izin vermesini sağlayan bir özellik sisteme eklenmiştir.</a:t>
            </a:r>
          </a:p>
          <a:p>
            <a:r>
              <a:rPr lang="tr-TR" sz="1200" b="1" kern="1200" dirty="0" smtClean="0">
                <a:solidFill>
                  <a:schemeClr val="tx1"/>
                </a:solidFill>
                <a:effectLst/>
                <a:latin typeface="+mn-lt"/>
                <a:ea typeface="+mn-ea"/>
                <a:cs typeface="+mn-cs"/>
              </a:rPr>
              <a:t>Bu durumda Amirler kullanıcıların evrak görebilme İstisna durum listesine ekleme ve çıkarma arayüzünü kullanarak üst veya yan birimlerde bulunan evraklara  ulaşabilmesini sağlayan  ya da erişebilmesini engelleyebilmektedir. </a:t>
            </a:r>
            <a:endParaRPr lang="tr-TR" sz="1200" kern="1200" dirty="0" smtClean="0">
              <a:solidFill>
                <a:schemeClr val="tx1"/>
              </a:solidFill>
              <a:effectLst/>
              <a:latin typeface="+mn-lt"/>
              <a:ea typeface="+mn-ea"/>
              <a:cs typeface="+mn-cs"/>
            </a:endParaRP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13</a:t>
            </a:fld>
            <a:endParaRPr lang="tr-TR"/>
          </a:p>
        </p:txBody>
      </p:sp>
    </p:spTree>
    <p:extLst>
      <p:ext uri="{BB962C8B-B14F-4D97-AF65-F5344CB8AC3E}">
        <p14:creationId xmlns:p14="http://schemas.microsoft.com/office/powerpoint/2010/main" xmlns="" val="4287239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Amirlerin imzalaması için gelen evraklar imza bekleyen evraklar sekmesine düşer. </a:t>
            </a:r>
          </a:p>
          <a:p>
            <a:r>
              <a:rPr lang="tr-TR" sz="1200" kern="1200" dirty="0" smtClean="0">
                <a:solidFill>
                  <a:schemeClr val="tx1"/>
                </a:solidFill>
                <a:effectLst/>
                <a:latin typeface="+mn-lt"/>
                <a:ea typeface="+mn-ea"/>
                <a:cs typeface="+mn-cs"/>
              </a:rPr>
              <a:t>Evrakı imzalama aşamasındayken imzala butonuna bastıktan sonra herhangi bir sebeple imza işlemini tamamlamadan sayfadan ayrılmak durumunda kalırsanız, evrakınız sayı almış olduğu için e-imza bekleyenler sayfasına düşecektir. Daha Sonra bu sayfaya girerek e-İmzala ve Gönder seçeneği ile evrakınıza e- imza atabilirsiniz. </a:t>
            </a:r>
          </a:p>
          <a:p>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16</a:t>
            </a:fld>
            <a:endParaRPr lang="tr-TR"/>
          </a:p>
        </p:txBody>
      </p:sp>
    </p:spTree>
    <p:extLst>
      <p:ext uri="{BB962C8B-B14F-4D97-AF65-F5344CB8AC3E}">
        <p14:creationId xmlns:p14="http://schemas.microsoft.com/office/powerpoint/2010/main" xmlns="" val="322177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Henüz sayı almamış olan giden evraklar paraflama aşamasında oluşturan kişi tarafından detayına girilerek silinebilir. </a:t>
            </a:r>
          </a:p>
          <a:p>
            <a:r>
              <a:rPr lang="tr-TR" sz="1200" kern="1200" dirty="0" smtClean="0">
                <a:solidFill>
                  <a:schemeClr val="tx1"/>
                </a:solidFill>
                <a:effectLst/>
                <a:latin typeface="+mn-lt"/>
                <a:ea typeface="+mn-ea"/>
                <a:cs typeface="+mn-cs"/>
              </a:rPr>
              <a:t>Evrak sayı aldıktan sonra yalnızca imza atan amir tarafından silinebilir. Sayı alan evrak postalanmış olsa bile amir aynı şekilde silebilir. Ancak postalanan evrakı karşı kurumdaki görevli teslim aldıktan sonra silme işlemi yapılamaz, gerekiyorsa düzeltme yazısı gönderilir.</a:t>
            </a:r>
          </a:p>
          <a:p>
            <a:r>
              <a:rPr lang="tr-TR" sz="1200" kern="1200" dirty="0" smtClean="0">
                <a:solidFill>
                  <a:schemeClr val="tx1"/>
                </a:solidFill>
                <a:effectLst/>
                <a:latin typeface="+mn-lt"/>
                <a:ea typeface="+mn-ea"/>
                <a:cs typeface="+mn-cs"/>
              </a:rPr>
              <a:t>Kesinlikle silinen evraklarımız sistemde saklı kalmaktadır. Sadece üzeri silindiği için kırmızı çizgi ile çizilmiştir.</a:t>
            </a:r>
            <a:endParaRPr lang="tr-TR" dirty="0"/>
          </a:p>
        </p:txBody>
      </p:sp>
      <p:sp>
        <p:nvSpPr>
          <p:cNvPr id="4" name="Slide Number Placeholder 3"/>
          <p:cNvSpPr>
            <a:spLocks noGrp="1"/>
          </p:cNvSpPr>
          <p:nvPr>
            <p:ph type="sldNum" sz="quarter" idx="10"/>
          </p:nvPr>
        </p:nvSpPr>
        <p:spPr/>
        <p:txBody>
          <a:bodyPr/>
          <a:lstStyle/>
          <a:p>
            <a:fld id="{E5611FC6-F389-42F6-9F47-5A1D025139DE}" type="slidenum">
              <a:rPr lang="tr-TR" smtClean="0"/>
              <a:pPr/>
              <a:t>18</a:t>
            </a:fld>
            <a:endParaRPr lang="tr-TR"/>
          </a:p>
        </p:txBody>
      </p:sp>
    </p:spTree>
    <p:extLst>
      <p:ext uri="{BB962C8B-B14F-4D97-AF65-F5344CB8AC3E}">
        <p14:creationId xmlns:p14="http://schemas.microsoft.com/office/powerpoint/2010/main" xmlns="" val="3574525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2076722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1379328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395308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1117950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328839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129119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188878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156976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1496018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189466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938CB39-787A-4D7C-8B26-3F5104F092BD}" type="datetimeFigureOut">
              <a:rPr lang="tr-TR" smtClean="0"/>
              <a:pPr/>
              <a:t>12.10.2016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677354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0000"/>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8CB39-787A-4D7C-8B26-3F5104F092BD}" type="datetimeFigureOut">
              <a:rPr lang="tr-TR" smtClean="0"/>
              <a:pPr/>
              <a:t>12.10.2016</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ADE10-C8A4-4E7D-886F-D810408D337C}" type="slidenum">
              <a:rPr lang="tr-TR" smtClean="0"/>
              <a:pPr/>
              <a:t>‹#›</a:t>
            </a:fld>
            <a:endParaRPr lang="tr-TR"/>
          </a:p>
        </p:txBody>
      </p:sp>
    </p:spTree>
    <p:extLst>
      <p:ext uri="{BB962C8B-B14F-4D97-AF65-F5344CB8AC3E}">
        <p14:creationId xmlns:p14="http://schemas.microsoft.com/office/powerpoint/2010/main" xmlns="" val="302300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8.wdp"/><Relationship Id="rId1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7.png"/><Relationship Id="rId17" Type="http://schemas.microsoft.com/office/2007/relationships/hdphoto" Target="../media/hdphoto10.wdp"/><Relationship Id="rId2" Type="http://schemas.openxmlformats.org/officeDocument/2006/relationships/notesSlide" Target="../notesSlides/notesSlide11.xml"/><Relationship Id="rId16"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3.png"/><Relationship Id="rId15" Type="http://schemas.microsoft.com/office/2007/relationships/hdphoto" Target="../media/hdphoto9.wdp"/><Relationship Id="rId10" Type="http://schemas.openxmlformats.org/officeDocument/2006/relationships/image" Target="../media/image46.png"/><Relationship Id="rId19" Type="http://schemas.microsoft.com/office/2007/relationships/hdphoto" Target="../media/hdphoto11.wdp"/><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s>
</file>

<file path=ppt/slides/_rels/slide2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64.png"/><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67.png"/><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76.png"/><Relationship Id="rId4" Type="http://schemas.microsoft.com/office/2007/relationships/hdphoto" Target="../media/hdphoto18.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png"/><Relationship Id="rId9"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4photos.net/ar/image:120-211847-%D8%B4%D8%AC%D8%B1%D8%A9_%D8%B9%D9%84%D9%8A_%D8%AE%D9%84%D9%81%D9%8A%D8%A9_%D8%A8%D9%8A%D8%B6%D8%A7%D8%A1&amp;ei=5bhIVKeyG6a7ygOq5oH4Bw&amp;bvm=bv.77880786,d.bGQ&amp;psig=AFQjCNEVOokJ-1nBg7LGIuVg6CIfRI3hfg&amp;ust=1414138437628133"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3" Type="http://schemas.openxmlformats.org/officeDocument/2006/relationships/image" Target="../media/image7.png"/><Relationship Id="rId21" Type="http://schemas.openxmlformats.org/officeDocument/2006/relationships/diagramData" Target="../diagrams/data4.xml"/><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5" Type="http://schemas.microsoft.com/office/2007/relationships/diagramDrawing" Target="../diagrams/drawing4.xml"/><Relationship Id="rId2" Type="http://schemas.openxmlformats.org/officeDocument/2006/relationships/notesSlide" Target="../notesSlides/notesSlide4.xml"/><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diagramData" Target="../diagrams/data2.xml"/><Relationship Id="rId24" Type="http://schemas.openxmlformats.org/officeDocument/2006/relationships/diagramColors" Target="../diagrams/colors4.xml"/><Relationship Id="rId5" Type="http://schemas.openxmlformats.org/officeDocument/2006/relationships/image" Target="../media/image9.png"/><Relationship Id="rId15" Type="http://schemas.microsoft.com/office/2007/relationships/diagramDrawing" Target="../diagrams/drawing2.xml"/><Relationship Id="rId23" Type="http://schemas.openxmlformats.org/officeDocument/2006/relationships/diagramQuickStyle" Target="../diagrams/quickStyle4.xml"/><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image" Target="../media/image8.png"/><Relationship Id="rId9" Type="http://schemas.openxmlformats.org/officeDocument/2006/relationships/diagramColors" Target="../diagrams/colors1.xml"/><Relationship Id="rId14" Type="http://schemas.openxmlformats.org/officeDocument/2006/relationships/diagramColors" Target="../diagrams/colors2.xml"/><Relationship Id="rId22"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turkiye.gov.tr/"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395585" y="5328591"/>
            <a:ext cx="1296095" cy="1772817"/>
          </a:xfrm>
        </p:spPr>
        <p:txBody>
          <a:bodyPr>
            <a:noAutofit/>
          </a:bodyPr>
          <a:lstStyle/>
          <a:p>
            <a:r>
              <a:rPr lang="tr-TR" sz="1800" dirty="0">
                <a:solidFill>
                  <a:schemeClr val="bg1"/>
                </a:solidFill>
                <a:latin typeface="+mn-lt"/>
              </a:rPr>
              <a:t>BİLGİ</a:t>
            </a:r>
            <a:br>
              <a:rPr lang="tr-TR" sz="1800" dirty="0">
                <a:solidFill>
                  <a:schemeClr val="bg1"/>
                </a:solidFill>
                <a:latin typeface="+mn-lt"/>
              </a:rPr>
            </a:br>
            <a:r>
              <a:rPr lang="tr-TR" sz="1800" dirty="0">
                <a:solidFill>
                  <a:schemeClr val="bg1"/>
                </a:solidFill>
                <a:latin typeface="+mn-lt"/>
              </a:rPr>
              <a:t>İŞLEM DAİRESİ </a:t>
            </a:r>
            <a:br>
              <a:rPr lang="tr-TR" sz="1800" dirty="0">
                <a:solidFill>
                  <a:schemeClr val="bg1"/>
                </a:solidFill>
                <a:latin typeface="+mn-lt"/>
              </a:rPr>
            </a:br>
            <a:r>
              <a:rPr lang="tr-TR" sz="1800" dirty="0">
                <a:solidFill>
                  <a:schemeClr val="bg1"/>
                </a:solidFill>
                <a:latin typeface="+mn-lt"/>
              </a:rPr>
              <a:t>BAŞKANLIĞI</a:t>
            </a:r>
          </a:p>
        </p:txBody>
      </p:sp>
      <p:pic>
        <p:nvPicPr>
          <p:cNvPr id="9" name="Picture 2" descr="C:\Users\f.zehra.zelzele.INTDOMAIN\Desktop\brifing ppt\kapak.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614"/>
          <a:stretch/>
        </p:blipFill>
        <p:spPr bwMode="auto">
          <a:xfrm>
            <a:off x="-36512" y="27384"/>
            <a:ext cx="918051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0" descr="C:\Documents and Settings\murat.kucukbalkaya\Desktop\SUNU\bilgi logo\bilgi1.gif"/>
          <p:cNvPicPr>
            <a:picLocks noChangeAspect="1" noChangeArrowheads="1"/>
          </p:cNvPicPr>
          <p:nvPr/>
        </p:nvPicPr>
        <p:blipFill>
          <a:blip r:embed="rId4" cstate="print"/>
          <a:srcRect/>
          <a:stretch>
            <a:fillRect/>
          </a:stretch>
        </p:blipFill>
        <p:spPr bwMode="auto">
          <a:xfrm>
            <a:off x="7520958" y="201679"/>
            <a:ext cx="1209704" cy="1355113"/>
          </a:xfrm>
          <a:prstGeom prst="rect">
            <a:avLst/>
          </a:prstGeom>
          <a:noFill/>
          <a:ln w="9525">
            <a:noFill/>
            <a:miter lim="800000"/>
            <a:headEnd/>
            <a:tailEnd/>
          </a:ln>
        </p:spPr>
      </p:pic>
      <p:sp>
        <p:nvSpPr>
          <p:cNvPr id="11" name="Rectangle 2"/>
          <p:cNvSpPr/>
          <p:nvPr/>
        </p:nvSpPr>
        <p:spPr>
          <a:xfrm>
            <a:off x="4355976" y="3717032"/>
            <a:ext cx="4680520" cy="2000548"/>
          </a:xfrm>
          <a:prstGeom prst="rect">
            <a:avLst/>
          </a:prstGeom>
        </p:spPr>
        <p:txBody>
          <a:bodyPr wrap="square">
            <a:spAutoFit/>
          </a:bodyPr>
          <a:lstStyle/>
          <a:p>
            <a:pPr algn="ctr" fontAlgn="auto">
              <a:spcBef>
                <a:spcPts val="0"/>
              </a:spcBef>
              <a:spcAft>
                <a:spcPts val="0"/>
              </a:spcAft>
              <a:defRPr/>
            </a:pPr>
            <a:r>
              <a:rPr lang="tr-TR"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ELEKTRONİK BELGE YÖNETİM SİSTEMİ </a:t>
            </a:r>
          </a:p>
          <a:p>
            <a:pPr algn="ctr" fontAlgn="auto">
              <a:spcBef>
                <a:spcPts val="0"/>
              </a:spcBef>
              <a:spcAft>
                <a:spcPts val="0"/>
              </a:spcAft>
              <a:defRPr/>
            </a:pPr>
            <a:r>
              <a:rPr lang="tr-TR"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(EBYS)</a:t>
            </a:r>
            <a:endParaRPr lang="tr-TR" sz="3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tr-TR" sz="2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3851920" y="6023029"/>
            <a:ext cx="1597553" cy="646331"/>
          </a:xfrm>
          <a:prstGeom prst="rect">
            <a:avLst/>
          </a:prstGeom>
          <a:noFill/>
        </p:spPr>
        <p:txBody>
          <a:bodyPr wrap="none" rtlCol="0">
            <a:spAutoFit/>
          </a:bodyPr>
          <a:lstStyle/>
          <a:p>
            <a:pPr algn="ctr"/>
            <a:r>
              <a:rPr lang="tr-TR" dirty="0" smtClean="0"/>
              <a:t>Sedaget AKYOL</a:t>
            </a:r>
          </a:p>
          <a:p>
            <a:pPr algn="ctr"/>
            <a:r>
              <a:rPr lang="tr-TR" dirty="0" smtClean="0"/>
              <a:t>13.10</a:t>
            </a:r>
            <a:r>
              <a:rPr lang="tr-TR" dirty="0" smtClean="0"/>
              <a:t>.2016</a:t>
            </a:r>
            <a:endParaRPr lang="tr-TR" dirty="0"/>
          </a:p>
        </p:txBody>
      </p:sp>
    </p:spTree>
    <p:extLst>
      <p:ext uri="{BB962C8B-B14F-4D97-AF65-F5344CB8AC3E}">
        <p14:creationId xmlns:p14="http://schemas.microsoft.com/office/powerpoint/2010/main" xmlns="" val="484867696"/>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0237" y="980728"/>
            <a:ext cx="8658225" cy="5495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Başlık 1"/>
          <p:cNvSpPr>
            <a:spLocks noGrp="1"/>
          </p:cNvSpPr>
          <p:nvPr>
            <p:ph type="title"/>
          </p:nvPr>
        </p:nvSpPr>
        <p:spPr>
          <a:xfrm>
            <a:off x="265360" y="116632"/>
            <a:ext cx="8229600" cy="688057"/>
          </a:xfrm>
        </p:spPr>
        <p:txBody>
          <a:bodyPr vert="horz" lIns="91440" tIns="45720" rIns="91440" bIns="45720" rtlCol="0" anchor="ctr">
            <a:noAutofit/>
          </a:bodyPr>
          <a:lstStyle/>
          <a:p>
            <a:r>
              <a:rPr lang="tr-TR" sz="2800" b="1" dirty="0" smtClean="0">
                <a:solidFill>
                  <a:srgbClr val="002060"/>
                </a:solidFill>
                <a:latin typeface="Times New Roman" panose="02020603050405020304" pitchFamily="18" charset="0"/>
                <a:ea typeface="+mn-ea"/>
                <a:cs typeface="Times New Roman" panose="02020603050405020304" pitchFamily="18" charset="0"/>
              </a:rPr>
              <a:t>EBYS Gelen Evrak PDF </a:t>
            </a:r>
            <a:r>
              <a:rPr lang="tr-TR" sz="2800" b="1" dirty="0" err="1" smtClean="0">
                <a:solidFill>
                  <a:srgbClr val="002060"/>
                </a:solidFill>
                <a:latin typeface="Times New Roman" panose="02020603050405020304" pitchFamily="18" charset="0"/>
                <a:ea typeface="+mn-ea"/>
                <a:cs typeface="Times New Roman" panose="02020603050405020304" pitchFamily="18" charset="0"/>
              </a:rPr>
              <a:t>Önizleme</a:t>
            </a:r>
            <a:r>
              <a:rPr lang="tr-TR" sz="2800" b="1" dirty="0" smtClean="0">
                <a:solidFill>
                  <a:srgbClr val="002060"/>
                </a:solidFill>
                <a:latin typeface="Times New Roman" panose="02020603050405020304" pitchFamily="18" charset="0"/>
                <a:ea typeface="+mn-ea"/>
                <a:cs typeface="Times New Roman" panose="02020603050405020304" pitchFamily="18" charset="0"/>
              </a:rPr>
              <a:t> Özelliği</a:t>
            </a:r>
            <a:endParaRPr lang="en-US" sz="2800" b="1" dirty="0">
              <a:solidFill>
                <a:srgbClr val="002060"/>
              </a:solidFill>
              <a:latin typeface="Times New Roman" panose="02020603050405020304" pitchFamily="18" charset="0"/>
              <a:ea typeface="+mn-ea"/>
              <a:cs typeface="Times New Roman" panose="02020603050405020304"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4624" y="908720"/>
            <a:ext cx="7029450" cy="5514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381981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2700"/>
                                  </p:stCondLst>
                                  <p:childTnLst>
                                    <p:set>
                                      <p:cBhvr>
                                        <p:cTn id="10" dur="1" fill="hold">
                                          <p:stCondLst>
                                            <p:cond delay="0"/>
                                          </p:stCondLst>
                                        </p:cTn>
                                        <p:tgtEl>
                                          <p:spTgt spid="3075"/>
                                        </p:tgtEl>
                                        <p:attrNameLst>
                                          <p:attrName>style.visibility</p:attrName>
                                        </p:attrNameLst>
                                      </p:cBhvr>
                                      <p:to>
                                        <p:strVal val="visible"/>
                                      </p:to>
                                    </p:set>
                                    <p:animEffect transition="in" filter="barn(inVertical)">
                                      <p:cBhvr>
                                        <p:cTn id="11" dur="43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2475" y="1124744"/>
            <a:ext cx="6501693" cy="55856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4863" y="1124744"/>
            <a:ext cx="6637479" cy="53284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ikdörtgen 3"/>
          <p:cNvSpPr/>
          <p:nvPr/>
        </p:nvSpPr>
        <p:spPr>
          <a:xfrm>
            <a:off x="636712" y="476672"/>
            <a:ext cx="8032774" cy="523220"/>
          </a:xfrm>
          <a:prstGeom prst="rect">
            <a:avLst/>
          </a:prstGeom>
        </p:spPr>
        <p:txBody>
          <a:bodyPr vert="horz" lIns="91440" tIns="45720" rIns="91440" bIns="45720" rtlCol="0" anchor="ctr">
            <a:noAutofit/>
          </a:bodyPr>
          <a:lstStyle/>
          <a:p>
            <a:pPr algn="ctr">
              <a:spcBef>
                <a:spcPct val="0"/>
              </a:spcBef>
            </a:pPr>
            <a:r>
              <a:rPr lang="tr-TR" altLang="tr-TR" sz="2800" b="1" dirty="0" smtClean="0">
                <a:solidFill>
                  <a:srgbClr val="002060"/>
                </a:solidFill>
                <a:latin typeface="Times New Roman" panose="02020603050405020304" pitchFamily="18" charset="0"/>
                <a:cs typeface="Times New Roman" panose="02020603050405020304" pitchFamily="18" charset="0"/>
              </a:rPr>
              <a:t>İmza Rotası</a:t>
            </a:r>
            <a:endParaRPr lang="tr-TR" altLang="tr-TR" sz="2800" b="1" dirty="0">
              <a:solidFill>
                <a:srgbClr val="00206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1412776"/>
            <a:ext cx="8740355" cy="42849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580854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nodeType="withEffect">
                                  <p:stCondLst>
                                    <p:cond delay="1150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par>
                                <p:cTn id="11" presetID="10" presetClass="entr" presetSubtype="0" fill="hold" nodeType="withEffect">
                                  <p:stCondLst>
                                    <p:cond delay="1960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5425"/>
            <a:ext cx="8229600" cy="537272"/>
          </a:xfrm>
        </p:spPr>
        <p:txBody>
          <a:bodyPr>
            <a:normAutofit/>
          </a:bodyPr>
          <a:lstStyle/>
          <a:p>
            <a:r>
              <a:rPr lang="tr-TR" sz="2800" b="1" dirty="0">
                <a:solidFill>
                  <a:srgbClr val="002060"/>
                </a:solidFill>
                <a:latin typeface="Times New Roman" panose="02020603050405020304" pitchFamily="18" charset="0"/>
                <a:ea typeface="+mn-ea"/>
                <a:cs typeface="Times New Roman" panose="02020603050405020304" pitchFamily="18" charset="0"/>
              </a:rPr>
              <a:t>Versiyon Kayıtları</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124744"/>
            <a:ext cx="6366898" cy="49294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9575" y="1484784"/>
            <a:ext cx="8062621" cy="4427984"/>
          </a:xfrm>
          <a:prstGeom prst="rect">
            <a:avLst/>
          </a:prstGeom>
          <a:solidFill>
            <a:schemeClr val="bg1"/>
          </a:solidFill>
          <a:extLs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5325" y="776288"/>
            <a:ext cx="7753350" cy="5305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9562" y="808085"/>
            <a:ext cx="8284885" cy="5501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587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410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820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1900"/>
                                  </p:stCondLst>
                                  <p:childTnLst>
                                    <p:set>
                                      <p:cBhvr>
                                        <p:cTn id="18" dur="1" fill="hold">
                                          <p:stCondLst>
                                            <p:cond delay="0"/>
                                          </p:stCondLst>
                                        </p:cTn>
                                        <p:tgtEl>
                                          <p:spTgt spid="2055"/>
                                        </p:tgtEl>
                                        <p:attrNameLst>
                                          <p:attrName>style.visibility</p:attrName>
                                        </p:attrNameLst>
                                      </p:cBhvr>
                                      <p:to>
                                        <p:strVal val="visible"/>
                                      </p:to>
                                    </p:set>
                                    <p:anim calcmode="lin" valueType="num">
                                      <p:cBhvr additive="base">
                                        <p:cTn id="19" dur="500" fill="hold"/>
                                        <p:tgtEl>
                                          <p:spTgt spid="2055"/>
                                        </p:tgtEl>
                                        <p:attrNameLst>
                                          <p:attrName>ppt_x</p:attrName>
                                        </p:attrNameLst>
                                      </p:cBhvr>
                                      <p:tavLst>
                                        <p:tav tm="0">
                                          <p:val>
                                            <p:strVal val="#ppt_x"/>
                                          </p:val>
                                        </p:tav>
                                        <p:tav tm="100000">
                                          <p:val>
                                            <p:strVal val="#ppt_x"/>
                                          </p:val>
                                        </p:tav>
                                      </p:tavLst>
                                    </p:anim>
                                    <p:anim calcmode="lin" valueType="num">
                                      <p:cBhvr additive="base">
                                        <p:cTn id="20"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746FD205-8D79-439C-A802-2377436AEC8A}" type="slidenum">
              <a:rPr lang="en-US" smtClean="0"/>
              <a:pPr/>
              <a:t>13</a:t>
            </a:fld>
            <a:r>
              <a:rPr lang="tr-TR" dirty="0" smtClean="0"/>
              <a:t>/53</a:t>
            </a:r>
            <a:endParaRPr lang="en-US" dirty="0"/>
          </a:p>
        </p:txBody>
      </p:sp>
      <p:sp>
        <p:nvSpPr>
          <p:cNvPr id="4" name="Rectangle 3"/>
          <p:cNvSpPr/>
          <p:nvPr/>
        </p:nvSpPr>
        <p:spPr>
          <a:xfrm>
            <a:off x="0" y="774725"/>
            <a:ext cx="8712968" cy="2254976"/>
          </a:xfrm>
          <a:prstGeom prst="rect">
            <a:avLst/>
          </a:prstGeom>
          <a:noFill/>
        </p:spPr>
        <p:txBody>
          <a:bodyPr wrap="square">
            <a:spAutoFit/>
          </a:bodyPr>
          <a:lstStyle/>
          <a:p>
            <a:pPr marL="514350" lvl="1" indent="-285750" algn="just" defTabSz="685800">
              <a:lnSpc>
                <a:spcPct val="85000"/>
              </a:lnSpc>
              <a:spcBef>
                <a:spcPts val="375"/>
              </a:spcBef>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Evrak aramalarında yalnızca birimde üretilmiş ya da kişi tarafından işlem yapılmış evraklar görünür.</a:t>
            </a:r>
          </a:p>
          <a:p>
            <a:pPr marL="514350" lvl="1" indent="-285750" algn="just" defTabSz="685800">
              <a:lnSpc>
                <a:spcPct val="85000"/>
              </a:lnSpc>
              <a:spcBef>
                <a:spcPts val="375"/>
              </a:spcBef>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 Birim amirleri modül aracılığıyla</a:t>
            </a:r>
          </a:p>
          <a:p>
            <a:pPr marL="971550" lvl="2" indent="-285750" algn="just" defTabSz="685800">
              <a:lnSpc>
                <a:spcPct val="85000"/>
              </a:lnSpc>
              <a:spcBef>
                <a:spcPts val="375"/>
              </a:spcBef>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Kullanıcılara evrak görme yetkisi verebilir</a:t>
            </a:r>
          </a:p>
          <a:p>
            <a:pPr marL="971550" lvl="2" indent="-285750" algn="just" defTabSz="685800">
              <a:lnSpc>
                <a:spcPct val="85000"/>
              </a:lnSpc>
              <a:spcBef>
                <a:spcPts val="375"/>
              </a:spcBef>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Kullanıcıların evrakları görmesini engelleyebilir</a:t>
            </a:r>
          </a:p>
          <a:p>
            <a:pPr marL="514350" indent="-285750" algn="just">
              <a:lnSpc>
                <a:spcPct val="95000"/>
              </a:lnSpc>
              <a:spcBef>
                <a:spcPct val="20000"/>
              </a:spcBef>
              <a:spcAft>
                <a:spcPts val="1000"/>
              </a:spcAft>
              <a:buClr>
                <a:schemeClr val="accent1"/>
              </a:buClr>
              <a:buSzPct val="80000"/>
              <a:buFont typeface="Wingdings" pitchFamily="2" charset="2"/>
              <a:buChar char="Ø"/>
            </a:pPr>
            <a:endParaRPr lang="tr-TR" b="1"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tretch>
            <a:fillRect/>
          </a:stretch>
        </p:blipFill>
        <p:spPr>
          <a:xfrm>
            <a:off x="5246069" y="2688028"/>
            <a:ext cx="3744416" cy="1533060"/>
          </a:xfrm>
          <a:prstGeom prst="rect">
            <a:avLst/>
          </a:prstGeom>
          <a:ln>
            <a:noFill/>
          </a:ln>
          <a:effectLst>
            <a:glow rad="139700">
              <a:schemeClr val="accent1">
                <a:satMod val="175000"/>
                <a:alpha val="40000"/>
              </a:schemeClr>
            </a:glow>
            <a:outerShdw blurRad="190500" algn="tl" rotWithShape="0">
              <a:srgbClr val="000000">
                <a:alpha val="70000"/>
              </a:srgbClr>
            </a:outerShdw>
          </a:effectLst>
        </p:spPr>
      </p:pic>
      <p:pic>
        <p:nvPicPr>
          <p:cNvPr id="9" name="Picture 8"/>
          <p:cNvPicPr>
            <a:picLocks noChangeAspect="1"/>
          </p:cNvPicPr>
          <p:nvPr/>
        </p:nvPicPr>
        <p:blipFill>
          <a:blip r:embed="rId4" cstate="print"/>
          <a:stretch>
            <a:fillRect/>
          </a:stretch>
        </p:blipFill>
        <p:spPr>
          <a:xfrm>
            <a:off x="107504" y="3194013"/>
            <a:ext cx="5138565" cy="3371086"/>
          </a:xfrm>
          <a:prstGeom prst="rect">
            <a:avLst/>
          </a:prstGeom>
          <a:ln>
            <a:noFill/>
          </a:ln>
          <a:effectLst>
            <a:glow rad="139700">
              <a:schemeClr val="accent1">
                <a:satMod val="175000"/>
                <a:alpha val="40000"/>
              </a:schemeClr>
            </a:glow>
            <a:outerShdw blurRad="190500" algn="tl" rotWithShape="0">
              <a:srgbClr val="000000">
                <a:alpha val="70000"/>
              </a:srgbClr>
            </a:outerShdw>
          </a:effectLst>
        </p:spPr>
      </p:pic>
      <p:sp>
        <p:nvSpPr>
          <p:cNvPr id="7" name="Title 1"/>
          <p:cNvSpPr>
            <a:spLocks noGrp="1"/>
          </p:cNvSpPr>
          <p:nvPr>
            <p:ph type="title"/>
          </p:nvPr>
        </p:nvSpPr>
        <p:spPr>
          <a:xfrm>
            <a:off x="1663096" y="155147"/>
            <a:ext cx="5223361" cy="619578"/>
          </a:xfrm>
        </p:spPr>
        <p:txBody>
          <a:bodyPr vert="horz" lIns="91440" tIns="45720" rIns="91440" bIns="45720" rtlCol="0" anchor="ctr">
            <a:noAutofit/>
          </a:bodyPr>
          <a:lstStyle/>
          <a:p>
            <a:r>
              <a:rPr lang="tr-TR" sz="2800" b="1" dirty="0" smtClean="0">
                <a:solidFill>
                  <a:srgbClr val="002060"/>
                </a:solidFill>
                <a:latin typeface="Times New Roman" panose="02020603050405020304" pitchFamily="18" charset="0"/>
                <a:ea typeface="+mn-ea"/>
                <a:cs typeface="Times New Roman" panose="02020603050405020304" pitchFamily="18" charset="0"/>
              </a:rPr>
              <a:t>Özel Durum Ekleme</a:t>
            </a:r>
            <a:endParaRPr lang="tr-TR" sz="2800" b="1"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04514140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3114" y="1196752"/>
            <a:ext cx="9040886" cy="923330"/>
          </a:xfrm>
          <a:prstGeom prst="rect">
            <a:avLst/>
          </a:prstGeom>
        </p:spPr>
        <p:txBody>
          <a:bodyPr wrap="square">
            <a:spAutoFit/>
          </a:bodyPr>
          <a:lstStyle/>
          <a:p>
            <a:r>
              <a:rPr lang="tr-TR" dirty="0">
                <a:solidFill>
                  <a:srgbClr val="002060"/>
                </a:solidFill>
                <a:latin typeface="Times New Roman" pitchFamily="18" charset="0"/>
                <a:cs typeface="Times New Roman" pitchFamily="18" charset="0"/>
              </a:rPr>
              <a:t>Kullanıcıların sahip oldukları yetkileri ile evrak aramalarında göremedikleri evraklar için bulundukları talepler bu sayfada onayınız için beklemektedir. Onayladığınız evrakları kullanıcılar bundan sonra istisnai durum ile arama sayfalarından </a:t>
            </a:r>
            <a:r>
              <a:rPr lang="tr-TR" dirty="0" smtClean="0">
                <a:solidFill>
                  <a:srgbClr val="002060"/>
                </a:solidFill>
                <a:latin typeface="Times New Roman" pitchFamily="18" charset="0"/>
                <a:cs typeface="Times New Roman" pitchFamily="18" charset="0"/>
              </a:rPr>
              <a:t>görebileceklerdir.</a:t>
            </a:r>
            <a:endParaRPr lang="tr-TR" dirty="0">
              <a:solidFill>
                <a:srgbClr val="00206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348880"/>
            <a:ext cx="9108504" cy="34266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ikdörtgen 3"/>
          <p:cNvSpPr/>
          <p:nvPr/>
        </p:nvSpPr>
        <p:spPr>
          <a:xfrm>
            <a:off x="259074" y="504889"/>
            <a:ext cx="8032774" cy="523220"/>
          </a:xfrm>
          <a:prstGeom prst="rect">
            <a:avLst/>
          </a:prstGeom>
        </p:spPr>
        <p:txBody>
          <a:bodyPr wrap="square">
            <a:spAutoFit/>
          </a:bodyPr>
          <a:lstStyle/>
          <a:p>
            <a:pPr lvl="0" algn="ctr" fontAlgn="base">
              <a:spcBef>
                <a:spcPct val="0"/>
              </a:spcBef>
              <a:spcAft>
                <a:spcPct val="0"/>
              </a:spcAft>
              <a:tabLst>
                <a:tab pos="809625" algn="l"/>
              </a:tabLst>
            </a:pPr>
            <a:r>
              <a:rPr lang="tr-TR" altLang="tr-TR" sz="2800" b="1" dirty="0">
                <a:solidFill>
                  <a:srgbClr val="002060"/>
                </a:solidFill>
                <a:latin typeface="Times New Roman" panose="02020603050405020304" pitchFamily="18" charset="0"/>
                <a:cs typeface="Times New Roman" panose="02020603050405020304" pitchFamily="18" charset="0"/>
              </a:rPr>
              <a:t>Evrak Görebilme Onay Sayfası</a:t>
            </a:r>
          </a:p>
        </p:txBody>
      </p:sp>
      <p:sp>
        <p:nvSpPr>
          <p:cNvPr id="6" name="Satır Belirtme Çizgisi 1 (Kenarlık ve Diğer Çubuk) 5"/>
          <p:cNvSpPr/>
          <p:nvPr/>
        </p:nvSpPr>
        <p:spPr>
          <a:xfrm>
            <a:off x="6261670" y="4623419"/>
            <a:ext cx="2520280" cy="576064"/>
          </a:xfrm>
          <a:prstGeom prst="accentBorderCallout1">
            <a:avLst>
              <a:gd name="adj1" fmla="val 65851"/>
              <a:gd name="adj2" fmla="val 105048"/>
              <a:gd name="adj3" fmla="val -75045"/>
              <a:gd name="adj4" fmla="val 105103"/>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İşlem geçmişinin gösterilmesi</a:t>
            </a:r>
            <a:endParaRPr lang="tr-TR" sz="1200" dirty="0"/>
          </a:p>
        </p:txBody>
      </p:sp>
      <p:sp>
        <p:nvSpPr>
          <p:cNvPr id="7" name="Satır Belirtme Çizgisi 1 (Kenarlık ve Diğer Çubuk) 6"/>
          <p:cNvSpPr/>
          <p:nvPr/>
        </p:nvSpPr>
        <p:spPr>
          <a:xfrm>
            <a:off x="5868144" y="4626842"/>
            <a:ext cx="2520280" cy="576064"/>
          </a:xfrm>
          <a:prstGeom prst="accentBorderCallout1">
            <a:avLst>
              <a:gd name="adj1" fmla="val 65851"/>
              <a:gd name="adj2" fmla="val 105048"/>
              <a:gd name="adj3" fmla="val -75045"/>
              <a:gd name="adj4" fmla="val 105103"/>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Evrak görebilme talebini reddetme</a:t>
            </a:r>
            <a:endParaRPr lang="tr-TR" sz="1200" dirty="0"/>
          </a:p>
        </p:txBody>
      </p:sp>
      <p:sp>
        <p:nvSpPr>
          <p:cNvPr id="8" name="Satır Belirtme Çizgisi 1 (Kenarlık ve Diğer Çubuk) 7"/>
          <p:cNvSpPr/>
          <p:nvPr/>
        </p:nvSpPr>
        <p:spPr>
          <a:xfrm>
            <a:off x="5652120" y="4626842"/>
            <a:ext cx="2520280" cy="576064"/>
          </a:xfrm>
          <a:prstGeom prst="accentBorderCallout1">
            <a:avLst>
              <a:gd name="adj1" fmla="val 65851"/>
              <a:gd name="adj2" fmla="val 105048"/>
              <a:gd name="adj3" fmla="val -75045"/>
              <a:gd name="adj4" fmla="val 105103"/>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Evrak görebilme talebine onay verme</a:t>
            </a:r>
            <a:endParaRPr lang="tr-TR" sz="1200" dirty="0"/>
          </a:p>
        </p:txBody>
      </p:sp>
      <p:sp>
        <p:nvSpPr>
          <p:cNvPr id="9" name="Satır Belirtme Çizgisi 1 (Kenarlık ve Diğer Çubuk) 8"/>
          <p:cNvSpPr/>
          <p:nvPr/>
        </p:nvSpPr>
        <p:spPr>
          <a:xfrm>
            <a:off x="1763688" y="4437112"/>
            <a:ext cx="2520280" cy="1122511"/>
          </a:xfrm>
          <a:prstGeom prst="accentBorderCallout1">
            <a:avLst>
              <a:gd name="adj1" fmla="val 65851"/>
              <a:gd name="adj2" fmla="val 105048"/>
              <a:gd name="adj3" fmla="val -121847"/>
              <a:gd name="adj4" fmla="val 104952"/>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endParaRPr lang="tr-TR" sz="1050" b="1" dirty="0" smtClean="0"/>
          </a:p>
          <a:p>
            <a:r>
              <a:rPr lang="tr-TR" sz="1050" b="1" dirty="0" smtClean="0"/>
              <a:t>İşlem Türü:</a:t>
            </a:r>
          </a:p>
          <a:p>
            <a:r>
              <a:rPr lang="tr-TR" sz="1100" dirty="0" smtClean="0"/>
              <a:t>Onay Bekleyenler</a:t>
            </a:r>
          </a:p>
          <a:p>
            <a:r>
              <a:rPr lang="tr-TR" sz="1100" dirty="0" smtClean="0"/>
              <a:t>Onay Verilenler</a:t>
            </a:r>
          </a:p>
          <a:p>
            <a:r>
              <a:rPr lang="tr-TR" sz="1100" dirty="0" smtClean="0"/>
              <a:t>Reddedilenler</a:t>
            </a:r>
          </a:p>
          <a:p>
            <a:r>
              <a:rPr lang="tr-TR" sz="1100" dirty="0" smtClean="0"/>
              <a:t>Kullanıcının Geri Çektiği Talepler</a:t>
            </a:r>
          </a:p>
          <a:p>
            <a:endParaRPr lang="tr-TR" sz="1200" dirty="0"/>
          </a:p>
        </p:txBody>
      </p:sp>
      <p:pic>
        <p:nvPicPr>
          <p:cNvPr id="10" name="Picture 2" descr="C:\Users\saban.yelkenci\Desktop\indi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29317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6"/>
                                        </p:tgtEl>
                                        <p:attrNameLst>
                                          <p:attrName>ppt_x</p:attrName>
                                        </p:attrNameLst>
                                      </p:cBhvr>
                                      <p:tavLst>
                                        <p:tav tm="0">
                                          <p:val>
                                            <p:strVal val="ppt_x"/>
                                          </p:val>
                                        </p:tav>
                                        <p:tav tm="100000">
                                          <p:val>
                                            <p:strVal val="ppt_x"/>
                                          </p:val>
                                        </p:tav>
                                      </p:tavLst>
                                    </p:anim>
                                    <p:anim calcmode="lin" valueType="num">
                                      <p:cBhvr additive="base">
                                        <p:cTn id="24" dur="500"/>
                                        <p:tgtEl>
                                          <p:spTgt spid="6"/>
                                        </p:tgtEl>
                                        <p:attrNameLst>
                                          <p:attrName>ppt_y</p:attrName>
                                        </p:attrNameLst>
                                      </p:cBhvr>
                                      <p:tavLst>
                                        <p:tav tm="0">
                                          <p:val>
                                            <p:strVal val="ppt_y"/>
                                          </p:val>
                                        </p:tav>
                                        <p:tav tm="100000">
                                          <p:val>
                                            <p:strVal val="1+ppt_h/2"/>
                                          </p:val>
                                        </p:tav>
                                      </p:tavLst>
                                    </p:anim>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2" presetClass="entr" presetSubtype="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ppt_x"/>
                                          </p:val>
                                        </p:tav>
                                      </p:tavLst>
                                    </p:anim>
                                    <p:anim calcmode="lin" valueType="num">
                                      <p:cBhvr additive="base">
                                        <p:cTn id="35" dur="500"/>
                                        <p:tgtEl>
                                          <p:spTgt spid="7"/>
                                        </p:tgtEl>
                                        <p:attrNameLst>
                                          <p:attrName>ppt_y</p:attrName>
                                        </p:attrNameLst>
                                      </p:cBhvr>
                                      <p:tavLst>
                                        <p:tav tm="0">
                                          <p:val>
                                            <p:strVal val="ppt_y"/>
                                          </p:val>
                                        </p:tav>
                                        <p:tav tm="100000">
                                          <p:val>
                                            <p:strVal val="1+ppt_h/2"/>
                                          </p:val>
                                        </p:tav>
                                      </p:tavLst>
                                    </p:anim>
                                    <p:set>
                                      <p:cBhvr>
                                        <p:cTn id="36" dur="1" fill="hold">
                                          <p:stCondLst>
                                            <p:cond delay="499"/>
                                          </p:stCondLst>
                                        </p:cTn>
                                        <p:tgtEl>
                                          <p:spTgt spid="7"/>
                                        </p:tgtEl>
                                        <p:attrNameLst>
                                          <p:attrName>style.visibility</p:attrName>
                                        </p:attrNameLst>
                                      </p:cBhvr>
                                      <p:to>
                                        <p:strVal val="hidden"/>
                                      </p:to>
                                    </p:set>
                                  </p:childTnLst>
                                </p:cTn>
                              </p:par>
                            </p:childTnLst>
                          </p:cTn>
                        </p:par>
                        <p:par>
                          <p:cTn id="37" fill="hold">
                            <p:stCondLst>
                              <p:cond delay="500"/>
                            </p:stCondLst>
                            <p:childTnLst>
                              <p:par>
                                <p:cTn id="38" presetID="2" presetClass="entr" presetSubtype="1"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8"/>
                                        </p:tgtEl>
                                        <p:attrNameLst>
                                          <p:attrName>ppt_x</p:attrName>
                                        </p:attrNameLst>
                                      </p:cBhvr>
                                      <p:tavLst>
                                        <p:tav tm="0">
                                          <p:val>
                                            <p:strVal val="ppt_x"/>
                                          </p:val>
                                        </p:tav>
                                        <p:tav tm="100000">
                                          <p:val>
                                            <p:strVal val="ppt_x"/>
                                          </p:val>
                                        </p:tav>
                                      </p:tavLst>
                                    </p:anim>
                                    <p:anim calcmode="lin" valueType="num">
                                      <p:cBhvr additive="base">
                                        <p:cTn id="46" dur="500"/>
                                        <p:tgtEl>
                                          <p:spTgt spid="8"/>
                                        </p:tgtEl>
                                        <p:attrNameLst>
                                          <p:attrName>ppt_y</p:attrName>
                                        </p:attrNameLst>
                                      </p:cBhvr>
                                      <p:tavLst>
                                        <p:tav tm="0">
                                          <p:val>
                                            <p:strVal val="ppt_y"/>
                                          </p:val>
                                        </p:tav>
                                        <p:tav tm="100000">
                                          <p:val>
                                            <p:strVal val="1+ppt_h/2"/>
                                          </p:val>
                                        </p:tav>
                                      </p:tavLst>
                                    </p:anim>
                                    <p:set>
                                      <p:cBhvr>
                                        <p:cTn id="4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48051" y="932862"/>
            <a:ext cx="8032774" cy="523220"/>
          </a:xfrm>
          <a:prstGeom prst="rect">
            <a:avLst/>
          </a:prstGeom>
        </p:spPr>
        <p:txBody>
          <a:bodyPr wrap="square">
            <a:spAutoFit/>
          </a:bodyPr>
          <a:lstStyle/>
          <a:p>
            <a:pPr lvl="0" algn="just" fontAlgn="base">
              <a:spcBef>
                <a:spcPct val="0"/>
              </a:spcBef>
              <a:spcAft>
                <a:spcPct val="0"/>
              </a:spcAft>
              <a:tabLst>
                <a:tab pos="809625" algn="l"/>
              </a:tabLst>
            </a:pPr>
            <a:r>
              <a:rPr lang="tr-TR" altLang="tr-TR" sz="2800" b="1" dirty="0">
                <a:solidFill>
                  <a:srgbClr val="002060"/>
                </a:solidFill>
                <a:latin typeface="Times New Roman" panose="02020603050405020304" pitchFamily="18" charset="0"/>
                <a:cs typeface="Times New Roman" panose="02020603050405020304" pitchFamily="18" charset="0"/>
              </a:rPr>
              <a:t>İmza Bekleyen Evraklar Sayfası</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628800"/>
            <a:ext cx="8939488" cy="3960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Satır Belirtme Çizgisi 1 (Kenarlık ve Diğer Çubuk) 4"/>
          <p:cNvSpPr/>
          <p:nvPr/>
        </p:nvSpPr>
        <p:spPr>
          <a:xfrm>
            <a:off x="2339752" y="5661248"/>
            <a:ext cx="3168352" cy="684076"/>
          </a:xfrm>
          <a:prstGeom prst="accentBorderCallout1">
            <a:avLst>
              <a:gd name="adj1" fmla="val 37926"/>
              <a:gd name="adj2" fmla="val -6065"/>
              <a:gd name="adj3" fmla="val -79392"/>
              <a:gd name="adj4" fmla="val -6067"/>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Elektronik imza olmadan sadece elektronik onay verilir. Bu durumda ıslak imza zorunlu olur ve evrak kağıt ortamında da gönderilir</a:t>
            </a:r>
            <a:endParaRPr lang="tr-TR" sz="1200" dirty="0"/>
          </a:p>
        </p:txBody>
      </p:sp>
      <p:sp>
        <p:nvSpPr>
          <p:cNvPr id="6" name="Satır Belirtme Çizgisi 1 (Kenarlık ve Diğer Çubuk) 5"/>
          <p:cNvSpPr/>
          <p:nvPr/>
        </p:nvSpPr>
        <p:spPr>
          <a:xfrm>
            <a:off x="2915816" y="5661248"/>
            <a:ext cx="3600400" cy="684076"/>
          </a:xfrm>
          <a:prstGeom prst="accentBorderCallout1">
            <a:avLst>
              <a:gd name="adj1" fmla="val 37926"/>
              <a:gd name="adj2" fmla="val -6065"/>
              <a:gd name="adj3" fmla="val -79392"/>
              <a:gd name="adj4" fmla="val -6067"/>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Elektronik imza ile evraka imza atılır. Evrakın dağıtım yerlerinden en az birinde entegre kurum ya da iç birim varsa e-İmza zorunlu olacaktır. </a:t>
            </a:r>
            <a:endParaRPr lang="tr-TR" sz="1200" dirty="0"/>
          </a:p>
        </p:txBody>
      </p:sp>
      <p:pic>
        <p:nvPicPr>
          <p:cNvPr id="8" name="Picture 2" descr="C:\Users\saban.yelkenci\Desktop\indi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atır Belirtme Çizgisi 1 (Kenarlık ve Diğer Çubuk) 8"/>
          <p:cNvSpPr/>
          <p:nvPr/>
        </p:nvSpPr>
        <p:spPr>
          <a:xfrm>
            <a:off x="4211960" y="920521"/>
            <a:ext cx="2520280" cy="442641"/>
          </a:xfrm>
          <a:prstGeom prst="accentBorderCallout1">
            <a:avLst>
              <a:gd name="adj1" fmla="val 37926"/>
              <a:gd name="adj2" fmla="val -6065"/>
              <a:gd name="adj3" fmla="val 382550"/>
              <a:gd name="adj4" fmla="val -5947"/>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Seçilen evrak Mobil İmza kullanılarak imzalanır.</a:t>
            </a:r>
            <a:endParaRPr lang="tr-TR" sz="1200" dirty="0"/>
          </a:p>
        </p:txBody>
      </p:sp>
    </p:spTree>
    <p:extLst>
      <p:ext uri="{BB962C8B-B14F-4D97-AF65-F5344CB8AC3E}">
        <p14:creationId xmlns:p14="http://schemas.microsoft.com/office/powerpoint/2010/main" xmlns="" val="2605099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6"/>
                                        </p:tgtEl>
                                        <p:attrNameLst>
                                          <p:attrName>ppt_x</p:attrName>
                                        </p:attrNameLst>
                                      </p:cBhvr>
                                      <p:tavLst>
                                        <p:tav tm="0">
                                          <p:val>
                                            <p:strVal val="ppt_x"/>
                                          </p:val>
                                        </p:tav>
                                        <p:tav tm="100000">
                                          <p:val>
                                            <p:strVal val="ppt_x"/>
                                          </p:val>
                                        </p:tav>
                                      </p:tavLst>
                                    </p:anim>
                                    <p:anim calcmode="lin" valueType="num">
                                      <p:cBhvr additive="base">
                                        <p:cTn id="24" dur="500"/>
                                        <p:tgtEl>
                                          <p:spTgt spid="6"/>
                                        </p:tgtEl>
                                        <p:attrNameLst>
                                          <p:attrName>ppt_y</p:attrName>
                                        </p:attrNameLst>
                                      </p:cBhvr>
                                      <p:tavLst>
                                        <p:tav tm="0">
                                          <p:val>
                                            <p:strVal val="ppt_y"/>
                                          </p:val>
                                        </p:tav>
                                        <p:tav tm="100000">
                                          <p:val>
                                            <p:strVal val="1+ppt_h/2"/>
                                          </p:val>
                                        </p:tav>
                                      </p:tavLst>
                                    </p:anim>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2"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9"/>
                                        </p:tgtEl>
                                        <p:attrNameLst>
                                          <p:attrName>ppt_x</p:attrName>
                                        </p:attrNameLst>
                                      </p:cBhvr>
                                      <p:tavLst>
                                        <p:tav tm="0">
                                          <p:val>
                                            <p:strVal val="ppt_x"/>
                                          </p:val>
                                        </p:tav>
                                        <p:tav tm="100000">
                                          <p:val>
                                            <p:strVal val="ppt_x"/>
                                          </p:val>
                                        </p:tav>
                                      </p:tavLst>
                                    </p:anim>
                                    <p:anim calcmode="lin" valueType="num">
                                      <p:cBhvr additive="base">
                                        <p:cTn id="35" dur="500"/>
                                        <p:tgtEl>
                                          <p:spTgt spid="9"/>
                                        </p:tgtEl>
                                        <p:attrNameLst>
                                          <p:attrName>ppt_y</p:attrName>
                                        </p:attrNameLst>
                                      </p:cBhvr>
                                      <p:tavLst>
                                        <p:tav tm="0">
                                          <p:val>
                                            <p:strVal val="ppt_y"/>
                                          </p:val>
                                        </p:tav>
                                        <p:tav tm="100000">
                                          <p:val>
                                            <p:strVal val="1+ppt_h/2"/>
                                          </p:val>
                                        </p:tav>
                                      </p:tavLst>
                                    </p:anim>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096" y="155147"/>
            <a:ext cx="5223361" cy="720080"/>
          </a:xfrm>
        </p:spPr>
        <p:txBody>
          <a:bodyPr vert="horz" lIns="91440" tIns="45720" rIns="91440" bIns="45720" rtlCol="0" anchor="ctr">
            <a:noAutofit/>
          </a:bodyPr>
          <a:lstStyle/>
          <a:p>
            <a:r>
              <a:rPr lang="tr-TR" sz="2800" b="1" dirty="0">
                <a:solidFill>
                  <a:srgbClr val="002060"/>
                </a:solidFill>
                <a:latin typeface="Times New Roman" panose="02020603050405020304" pitchFamily="18" charset="0"/>
                <a:ea typeface="+mn-ea"/>
                <a:cs typeface="Times New Roman" panose="02020603050405020304" pitchFamily="18" charset="0"/>
              </a:rPr>
              <a:t>e-İmza Bekleyen Sayfası</a:t>
            </a:r>
          </a:p>
        </p:txBody>
      </p:sp>
      <p:sp>
        <p:nvSpPr>
          <p:cNvPr id="3" name="Content Placeholder 2"/>
          <p:cNvSpPr>
            <a:spLocks noGrp="1"/>
          </p:cNvSpPr>
          <p:nvPr>
            <p:ph idx="1"/>
          </p:nvPr>
        </p:nvSpPr>
        <p:spPr>
          <a:xfrm>
            <a:off x="0" y="908720"/>
            <a:ext cx="8549555" cy="2725763"/>
          </a:xfrm>
        </p:spPr>
        <p:txBody>
          <a:bodyPr>
            <a:normAutofit lnSpcReduction="10000"/>
          </a:bodyPr>
          <a:lstStyle/>
          <a:p>
            <a:pPr marL="514350" lvl="1" algn="just">
              <a:lnSpc>
                <a:spcPct val="105000"/>
              </a:lnSpc>
              <a:spcAft>
                <a:spcPts val="1000"/>
              </a:spcAft>
              <a:buSzPct val="80000"/>
              <a:buFont typeface="Wingdings" pitchFamily="2" charset="2"/>
              <a:buChar char="Ø"/>
            </a:pPr>
            <a:r>
              <a:rPr lang="tr-TR" sz="1600" dirty="0">
                <a:solidFill>
                  <a:srgbClr val="002060"/>
                </a:solidFill>
                <a:latin typeface="Times New Roman" pitchFamily="18" charset="0"/>
                <a:cs typeface="Times New Roman" pitchFamily="18" charset="0"/>
              </a:rPr>
              <a:t>Sayı almış fakat e-İmza işlemi tamamlanamamış evrakları içerir</a:t>
            </a:r>
          </a:p>
          <a:p>
            <a:pPr marL="514350" lvl="1" algn="just">
              <a:lnSpc>
                <a:spcPct val="105000"/>
              </a:lnSpc>
              <a:spcAft>
                <a:spcPts val="1000"/>
              </a:spcAft>
              <a:buSzPct val="80000"/>
              <a:buFont typeface="Wingdings" pitchFamily="2" charset="2"/>
              <a:buChar char="Ø"/>
            </a:pPr>
            <a:r>
              <a:rPr lang="tr-TR" sz="1600" dirty="0">
                <a:solidFill>
                  <a:srgbClr val="002060"/>
                </a:solidFill>
                <a:latin typeface="Times New Roman" pitchFamily="18" charset="0"/>
                <a:cs typeface="Times New Roman" pitchFamily="18" charset="0"/>
              </a:rPr>
              <a:t>e-İmza işlemi bu sayfada tamamlanabilir</a:t>
            </a:r>
          </a:p>
          <a:p>
            <a:pPr marL="514350" lvl="1" algn="just">
              <a:lnSpc>
                <a:spcPct val="105000"/>
              </a:lnSpc>
              <a:spcAft>
                <a:spcPts val="1000"/>
              </a:spcAft>
              <a:buSzPct val="80000"/>
              <a:buFont typeface="Wingdings" pitchFamily="2" charset="2"/>
              <a:buChar char="Ø"/>
            </a:pPr>
            <a:r>
              <a:rPr lang="tr-TR" sz="1600" dirty="0">
                <a:solidFill>
                  <a:srgbClr val="002060"/>
                </a:solidFill>
                <a:latin typeface="Times New Roman" pitchFamily="18" charset="0"/>
                <a:cs typeface="Times New Roman" pitchFamily="18" charset="0"/>
              </a:rPr>
              <a:t>Bu sayfada imzalama işlemi tamamlanan evraklar;</a:t>
            </a:r>
          </a:p>
          <a:p>
            <a:pPr marL="914400" lvl="2" indent="-342900" algn="just">
              <a:lnSpc>
                <a:spcPct val="105000"/>
              </a:lnSpc>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Birim postasına düşer veya</a:t>
            </a:r>
          </a:p>
          <a:p>
            <a:pPr marL="914400" lvl="2" indent="-342900" algn="just">
              <a:lnSpc>
                <a:spcPct val="105000"/>
              </a:lnSpc>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Otomatik gönderilir</a:t>
            </a:r>
          </a:p>
          <a:p>
            <a:pPr algn="just">
              <a:buFont typeface="Wingdings" pitchFamily="2" charset="2"/>
              <a:buChar char="Ø"/>
            </a:pPr>
            <a:r>
              <a:rPr lang="tr-TR" sz="1800" dirty="0" smtClean="0">
                <a:solidFill>
                  <a:srgbClr val="002060"/>
                </a:solidFill>
                <a:latin typeface="Times New Roman" pitchFamily="18" charset="0"/>
                <a:cs typeface="Times New Roman" pitchFamily="18" charset="0"/>
              </a:rPr>
              <a:t> </a:t>
            </a:r>
          </a:p>
          <a:p>
            <a:pPr>
              <a:buFont typeface="Wingdings" pitchFamily="2" charset="2"/>
              <a:buChar char="Ø"/>
            </a:pPr>
            <a:endParaRPr lang="tr-TR" dirty="0">
              <a:solidFill>
                <a:srgbClr val="002060"/>
              </a:solidFill>
            </a:endParaRPr>
          </a:p>
        </p:txBody>
      </p:sp>
      <p:sp>
        <p:nvSpPr>
          <p:cNvPr id="4" name="Slayt Numarası Yer Tutucusu 3"/>
          <p:cNvSpPr>
            <a:spLocks noGrp="1"/>
          </p:cNvSpPr>
          <p:nvPr>
            <p:ph type="sldNum" sz="quarter" idx="12"/>
          </p:nvPr>
        </p:nvSpPr>
        <p:spPr>
          <a:xfrm>
            <a:off x="6444208" y="6486348"/>
            <a:ext cx="2057400" cy="365125"/>
          </a:xfrm>
        </p:spPr>
        <p:txBody>
          <a:bodyPr/>
          <a:lstStyle/>
          <a:p>
            <a:fld id="{746FD205-8D79-439C-A802-2377436AEC8A}" type="slidenum">
              <a:rPr lang="en-US" smtClean="0"/>
              <a:pPr/>
              <a:t>16</a:t>
            </a:fld>
            <a:r>
              <a:rPr lang="tr-TR" dirty="0" smtClean="0"/>
              <a:t>/53</a:t>
            </a:r>
            <a:endParaRPr lang="en-US" dirty="0"/>
          </a:p>
        </p:txBody>
      </p:sp>
      <p:pic>
        <p:nvPicPr>
          <p:cNvPr id="6146" name="Picture 2"/>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r="12610"/>
          <a:stretch/>
        </p:blipFill>
        <p:spPr bwMode="auto">
          <a:xfrm>
            <a:off x="359299" y="3212976"/>
            <a:ext cx="8335838" cy="3273372"/>
          </a:xfrm>
          <a:prstGeom prst="rect">
            <a:avLst/>
          </a:prstGeom>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920818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902"/>
          <a:stretch/>
        </p:blipFill>
        <p:spPr bwMode="auto">
          <a:xfrm>
            <a:off x="0" y="1628800"/>
            <a:ext cx="9064397" cy="43748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descr="C:\Users\saban.yelkenci\Desktop\indi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atır Belirtme Çizgisi 1 (Kenarlık ve Diğer Çubuk) 7"/>
          <p:cNvSpPr/>
          <p:nvPr/>
        </p:nvSpPr>
        <p:spPr>
          <a:xfrm>
            <a:off x="1357748" y="6191175"/>
            <a:ext cx="2880320" cy="576064"/>
          </a:xfrm>
          <a:prstGeom prst="accentBorderCallout1">
            <a:avLst>
              <a:gd name="adj1" fmla="val 65851"/>
              <a:gd name="adj2" fmla="val 105048"/>
              <a:gd name="adj3" fmla="val -75045"/>
              <a:gd name="adj4" fmla="val 105103"/>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r>
              <a:rPr lang="tr-TR" sz="1200" dirty="0" smtClean="0"/>
              <a:t>Seçilen evrak ya da evraklar elektronik imza ile imzalanır ve postalama aşamasına gönderilir.</a:t>
            </a:r>
            <a:endParaRPr lang="tr-TR" sz="1200" dirty="0"/>
          </a:p>
        </p:txBody>
      </p:sp>
      <p:sp>
        <p:nvSpPr>
          <p:cNvPr id="9" name="Satır Belirtme Çizgisi 1 (Kenarlık ve Diğer Çubuk) 8"/>
          <p:cNvSpPr/>
          <p:nvPr/>
        </p:nvSpPr>
        <p:spPr>
          <a:xfrm>
            <a:off x="35496" y="6093296"/>
            <a:ext cx="5040560" cy="720080"/>
          </a:xfrm>
          <a:prstGeom prst="accentBorderCallout1">
            <a:avLst>
              <a:gd name="adj1" fmla="val 65851"/>
              <a:gd name="adj2" fmla="val 105048"/>
              <a:gd name="adj3" fmla="val -40944"/>
              <a:gd name="adj4" fmla="val 105056"/>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r>
              <a:rPr lang="tr-TR" sz="1050" dirty="0" smtClean="0"/>
              <a:t>Seçilen evrak ya da evraklar elektronik imza kullanılmadan sadece elektronik onay verilerek imzalanır. Bu durumda evrakın kağıt ortamında gitme durum bilgisi evet olarak güncellenir. Evrakın dağıtım yerlerinden biri entegre kurum olması durumunda evrakın e-İmza ile imzalanması zorunlu olacaktır. </a:t>
            </a:r>
            <a:endParaRPr lang="tr-TR" sz="1050" dirty="0"/>
          </a:p>
        </p:txBody>
      </p:sp>
      <p:sp>
        <p:nvSpPr>
          <p:cNvPr id="10" name="Satır Belirtme Çizgisi 1 (Kenarlık ve Diğer Çubuk) 9"/>
          <p:cNvSpPr/>
          <p:nvPr/>
        </p:nvSpPr>
        <p:spPr>
          <a:xfrm>
            <a:off x="2506310" y="6165304"/>
            <a:ext cx="3485187" cy="576064"/>
          </a:xfrm>
          <a:prstGeom prst="accentBorderCallout1">
            <a:avLst>
              <a:gd name="adj1" fmla="val 65851"/>
              <a:gd name="adj2" fmla="val 105048"/>
              <a:gd name="adj3" fmla="val -62643"/>
              <a:gd name="adj4" fmla="val 105035"/>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r>
              <a:rPr lang="tr-TR" sz="1200" dirty="0" smtClean="0"/>
              <a:t>Seçilen evrak ya da evraklar daha sonradan imzalanmak üzere takip edilen evraklar sayfasına eklenir</a:t>
            </a:r>
            <a:endParaRPr lang="tr-TR" sz="1200" dirty="0"/>
          </a:p>
        </p:txBody>
      </p:sp>
      <p:sp>
        <p:nvSpPr>
          <p:cNvPr id="12" name="Satır Belirtme Çizgisi 1 (Kenarlık ve Diğer Çubuk) 11"/>
          <p:cNvSpPr/>
          <p:nvPr/>
        </p:nvSpPr>
        <p:spPr>
          <a:xfrm>
            <a:off x="5220072" y="980728"/>
            <a:ext cx="2767802" cy="576064"/>
          </a:xfrm>
          <a:prstGeom prst="accentBorderCallout1">
            <a:avLst>
              <a:gd name="adj1" fmla="val 65851"/>
              <a:gd name="adj2" fmla="val 105048"/>
              <a:gd name="adj3" fmla="val 256124"/>
              <a:gd name="adj4" fmla="val 104958"/>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r>
              <a:rPr lang="tr-TR" sz="1200" dirty="0" smtClean="0"/>
              <a:t>Seçilen evrak e-İmzasız olarak imzalanır</a:t>
            </a:r>
            <a:endParaRPr lang="tr-TR" sz="1200" dirty="0"/>
          </a:p>
        </p:txBody>
      </p:sp>
      <p:sp>
        <p:nvSpPr>
          <p:cNvPr id="13" name="Satır Belirtme Çizgisi 1 (Kenarlık ve Diğer Çubuk) 12"/>
          <p:cNvSpPr/>
          <p:nvPr/>
        </p:nvSpPr>
        <p:spPr>
          <a:xfrm>
            <a:off x="4251094" y="980728"/>
            <a:ext cx="3142244" cy="576064"/>
          </a:xfrm>
          <a:prstGeom prst="accentBorderCallout1">
            <a:avLst>
              <a:gd name="adj1" fmla="val 65851"/>
              <a:gd name="adj2" fmla="val 105048"/>
              <a:gd name="adj3" fmla="val 256124"/>
              <a:gd name="adj4" fmla="val 104958"/>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r>
              <a:rPr lang="tr-TR" sz="1200" dirty="0" smtClean="0"/>
              <a:t>Seçilen evrak </a:t>
            </a:r>
            <a:r>
              <a:rPr lang="tr-TR" sz="1200" b="1" dirty="0" smtClean="0"/>
              <a:t>Mobil İmza</a:t>
            </a:r>
            <a:r>
              <a:rPr lang="tr-TR" sz="1200" dirty="0" smtClean="0"/>
              <a:t> kullanılarak imzalanır</a:t>
            </a:r>
            <a:endParaRPr lang="tr-TR" sz="1200" dirty="0"/>
          </a:p>
        </p:txBody>
      </p:sp>
      <p:sp>
        <p:nvSpPr>
          <p:cNvPr id="14" name="Satır Belirtme Çizgisi 1 (Kenarlık ve Diğer Çubuk) 13"/>
          <p:cNvSpPr/>
          <p:nvPr/>
        </p:nvSpPr>
        <p:spPr>
          <a:xfrm>
            <a:off x="3438344" y="980728"/>
            <a:ext cx="3142244" cy="576064"/>
          </a:xfrm>
          <a:prstGeom prst="accentBorderCallout1">
            <a:avLst>
              <a:gd name="adj1" fmla="val 65851"/>
              <a:gd name="adj2" fmla="val 105048"/>
              <a:gd name="adj3" fmla="val 256124"/>
              <a:gd name="adj4" fmla="val 104958"/>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r>
              <a:rPr lang="tr-TR" sz="1200" dirty="0" smtClean="0"/>
              <a:t>Seçilen evrak </a:t>
            </a:r>
            <a:r>
              <a:rPr lang="tr-TR" sz="1200" b="1" dirty="0" smtClean="0"/>
              <a:t>E- İmza ve PDF İmza</a:t>
            </a:r>
            <a:r>
              <a:rPr lang="tr-TR" sz="1200" dirty="0" smtClean="0"/>
              <a:t> kullanılarak imzalanır</a:t>
            </a:r>
            <a:endParaRPr lang="tr-TR" sz="1200" dirty="0"/>
          </a:p>
        </p:txBody>
      </p:sp>
      <p:sp>
        <p:nvSpPr>
          <p:cNvPr id="15" name="Satır Belirtme Çizgisi 1 (Kenarlık ve Diğer Çubuk) 14"/>
          <p:cNvSpPr/>
          <p:nvPr/>
        </p:nvSpPr>
        <p:spPr>
          <a:xfrm>
            <a:off x="2797908" y="980728"/>
            <a:ext cx="3142244" cy="576064"/>
          </a:xfrm>
          <a:prstGeom prst="accentBorderCallout1">
            <a:avLst>
              <a:gd name="adj1" fmla="val 65851"/>
              <a:gd name="adj2" fmla="val 105048"/>
              <a:gd name="adj3" fmla="val 256124"/>
              <a:gd name="adj4" fmla="val 104958"/>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r>
              <a:rPr lang="tr-TR" sz="1200" dirty="0" smtClean="0"/>
              <a:t>Seçilen evrakın </a:t>
            </a:r>
            <a:r>
              <a:rPr lang="tr-TR" sz="1200" b="1" dirty="0" smtClean="0"/>
              <a:t>kağıt ortamında gitme durum bilgisi </a:t>
            </a:r>
            <a:r>
              <a:rPr lang="tr-TR" sz="1200" dirty="0" smtClean="0"/>
              <a:t>güncellenir.</a:t>
            </a:r>
            <a:endParaRPr lang="tr-TR" sz="1200" dirty="0"/>
          </a:p>
        </p:txBody>
      </p:sp>
      <p:sp>
        <p:nvSpPr>
          <p:cNvPr id="16" name="Title 1"/>
          <p:cNvSpPr>
            <a:spLocks noGrp="1"/>
          </p:cNvSpPr>
          <p:nvPr>
            <p:ph type="title"/>
          </p:nvPr>
        </p:nvSpPr>
        <p:spPr>
          <a:xfrm>
            <a:off x="1663096" y="155147"/>
            <a:ext cx="5223361" cy="720080"/>
          </a:xfrm>
        </p:spPr>
        <p:txBody>
          <a:bodyPr vert="horz" lIns="91440" tIns="45720" rIns="91440" bIns="45720" rtlCol="0" anchor="ctr">
            <a:noAutofit/>
          </a:bodyPr>
          <a:lstStyle/>
          <a:p>
            <a:r>
              <a:rPr lang="tr-TR" sz="2800" b="1" dirty="0">
                <a:solidFill>
                  <a:srgbClr val="002060"/>
                </a:solidFill>
                <a:latin typeface="Times New Roman" panose="02020603050405020304" pitchFamily="18" charset="0"/>
                <a:ea typeface="+mn-ea"/>
                <a:cs typeface="Times New Roman" panose="02020603050405020304" pitchFamily="18" charset="0"/>
              </a:rPr>
              <a:t>e-İmza Bekleyen Sayfası</a:t>
            </a:r>
          </a:p>
        </p:txBody>
      </p:sp>
    </p:spTree>
    <p:extLst>
      <p:ext uri="{BB962C8B-B14F-4D97-AF65-F5344CB8AC3E}">
        <p14:creationId xmlns:p14="http://schemas.microsoft.com/office/powerpoint/2010/main" xmlns="" val="9602470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1"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0-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1" fill="hold" grpId="1" nodeType="clickEffect">
                                  <p:stCondLst>
                                    <p:cond delay="0"/>
                                  </p:stCondLst>
                                  <p:childTnLst>
                                    <p:anim calcmode="lin" valueType="num">
                                      <p:cBhvr additive="base">
                                        <p:cTn id="23" dur="500"/>
                                        <p:tgtEl>
                                          <p:spTgt spid="13"/>
                                        </p:tgtEl>
                                        <p:attrNameLst>
                                          <p:attrName>ppt_x</p:attrName>
                                        </p:attrNameLst>
                                      </p:cBhvr>
                                      <p:tavLst>
                                        <p:tav tm="0">
                                          <p:val>
                                            <p:strVal val="ppt_x"/>
                                          </p:val>
                                        </p:tav>
                                        <p:tav tm="100000">
                                          <p:val>
                                            <p:strVal val="ppt_x"/>
                                          </p:val>
                                        </p:tav>
                                      </p:tavLst>
                                    </p:anim>
                                    <p:anim calcmode="lin" valueType="num">
                                      <p:cBhvr additive="base">
                                        <p:cTn id="24" dur="500"/>
                                        <p:tgtEl>
                                          <p:spTgt spid="13"/>
                                        </p:tgtEl>
                                        <p:attrNameLst>
                                          <p:attrName>ppt_y</p:attrName>
                                        </p:attrNameLst>
                                      </p:cBhvr>
                                      <p:tavLst>
                                        <p:tav tm="0">
                                          <p:val>
                                            <p:strVal val="ppt_y"/>
                                          </p:val>
                                        </p:tav>
                                        <p:tav tm="100000">
                                          <p:val>
                                            <p:strVal val="0-ppt_h/2"/>
                                          </p:val>
                                        </p:tav>
                                      </p:tavLst>
                                    </p:anim>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500"/>
                            </p:stCondLst>
                            <p:childTnLst>
                              <p:par>
                                <p:cTn id="27" presetID="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1"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0-ppt_h/2"/>
                                          </p:val>
                                        </p:tav>
                                      </p:tavLst>
                                    </p:anim>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500"/>
                            </p:stCondLst>
                            <p:childTnLst>
                              <p:par>
                                <p:cTn id="38" presetID="2"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1" fill="hold" grpId="1" nodeType="clickEffect">
                                  <p:stCondLst>
                                    <p:cond delay="0"/>
                                  </p:stCondLst>
                                  <p:childTnLst>
                                    <p:anim calcmode="lin" valueType="num">
                                      <p:cBhvr additive="base">
                                        <p:cTn id="45" dur="500"/>
                                        <p:tgtEl>
                                          <p:spTgt spid="15"/>
                                        </p:tgtEl>
                                        <p:attrNameLst>
                                          <p:attrName>ppt_x</p:attrName>
                                        </p:attrNameLst>
                                      </p:cBhvr>
                                      <p:tavLst>
                                        <p:tav tm="0">
                                          <p:val>
                                            <p:strVal val="ppt_x"/>
                                          </p:val>
                                        </p:tav>
                                        <p:tav tm="100000">
                                          <p:val>
                                            <p:strVal val="ppt_x"/>
                                          </p:val>
                                        </p:tav>
                                      </p:tavLst>
                                    </p:anim>
                                    <p:anim calcmode="lin" valueType="num">
                                      <p:cBhvr additive="base">
                                        <p:cTn id="46" dur="500"/>
                                        <p:tgtEl>
                                          <p:spTgt spid="15"/>
                                        </p:tgtEl>
                                        <p:attrNameLst>
                                          <p:attrName>ppt_y</p:attrName>
                                        </p:attrNameLst>
                                      </p:cBhvr>
                                      <p:tavLst>
                                        <p:tav tm="0">
                                          <p:val>
                                            <p:strVal val="ppt_y"/>
                                          </p:val>
                                        </p:tav>
                                        <p:tav tm="100000">
                                          <p:val>
                                            <p:strVal val="0-ppt_h/2"/>
                                          </p:val>
                                        </p:tav>
                                      </p:tavLst>
                                    </p:anim>
                                    <p:set>
                                      <p:cBhvr>
                                        <p:cTn id="47" dur="1" fill="hold">
                                          <p:stCondLst>
                                            <p:cond delay="499"/>
                                          </p:stCondLst>
                                        </p:cTn>
                                        <p:tgtEl>
                                          <p:spTgt spid="15"/>
                                        </p:tgtEl>
                                        <p:attrNameLst>
                                          <p:attrName>style.visibility</p:attrName>
                                        </p:attrNameLst>
                                      </p:cBhvr>
                                      <p:to>
                                        <p:strVal val="hidden"/>
                                      </p:to>
                                    </p:se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1" nodeType="clickEffect">
                                  <p:stCondLst>
                                    <p:cond delay="0"/>
                                  </p:stCondLst>
                                  <p:childTnLst>
                                    <p:anim calcmode="lin" valueType="num">
                                      <p:cBhvr additive="base">
                                        <p:cTn id="56" dur="500"/>
                                        <p:tgtEl>
                                          <p:spTgt spid="8"/>
                                        </p:tgtEl>
                                        <p:attrNameLst>
                                          <p:attrName>ppt_x</p:attrName>
                                        </p:attrNameLst>
                                      </p:cBhvr>
                                      <p:tavLst>
                                        <p:tav tm="0">
                                          <p:val>
                                            <p:strVal val="ppt_x"/>
                                          </p:val>
                                        </p:tav>
                                        <p:tav tm="100000">
                                          <p:val>
                                            <p:strVal val="ppt_x"/>
                                          </p:val>
                                        </p:tav>
                                      </p:tavLst>
                                    </p:anim>
                                    <p:anim calcmode="lin" valueType="num">
                                      <p:cBhvr additive="base">
                                        <p:cTn id="57" dur="500"/>
                                        <p:tgtEl>
                                          <p:spTgt spid="8"/>
                                        </p:tgtEl>
                                        <p:attrNameLst>
                                          <p:attrName>ppt_y</p:attrName>
                                        </p:attrNameLst>
                                      </p:cBhvr>
                                      <p:tavLst>
                                        <p:tav tm="0">
                                          <p:val>
                                            <p:strVal val="ppt_y"/>
                                          </p:val>
                                        </p:tav>
                                        <p:tav tm="100000">
                                          <p:val>
                                            <p:strVal val="1+ppt_h/2"/>
                                          </p:val>
                                        </p:tav>
                                      </p:tavLst>
                                    </p:anim>
                                    <p:set>
                                      <p:cBhvr>
                                        <p:cTn id="58" dur="1" fill="hold">
                                          <p:stCondLst>
                                            <p:cond delay="499"/>
                                          </p:stCondLst>
                                        </p:cTn>
                                        <p:tgtEl>
                                          <p:spTgt spid="8"/>
                                        </p:tgtEl>
                                        <p:attrNameLst>
                                          <p:attrName>style.visibility</p:attrName>
                                        </p:attrNameLst>
                                      </p:cBhvr>
                                      <p:to>
                                        <p:strVal val="hidden"/>
                                      </p:to>
                                    </p:set>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ppt_x"/>
                                          </p:val>
                                        </p:tav>
                                        <p:tav tm="100000">
                                          <p:val>
                                            <p:strVal val="#ppt_x"/>
                                          </p:val>
                                        </p:tav>
                                      </p:tavLst>
                                    </p:anim>
                                    <p:anim calcmode="lin" valueType="num">
                                      <p:cBhvr additive="base">
                                        <p:cTn id="6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9"/>
                                        </p:tgtEl>
                                        <p:attrNameLst>
                                          <p:attrName>ppt_x</p:attrName>
                                        </p:attrNameLst>
                                      </p:cBhvr>
                                      <p:tavLst>
                                        <p:tav tm="0">
                                          <p:val>
                                            <p:strVal val="ppt_x"/>
                                          </p:val>
                                        </p:tav>
                                        <p:tav tm="100000">
                                          <p:val>
                                            <p:strVal val="ppt_x"/>
                                          </p:val>
                                        </p:tav>
                                      </p:tavLst>
                                    </p:anim>
                                    <p:anim calcmode="lin" valueType="num">
                                      <p:cBhvr additive="base">
                                        <p:cTn id="68" dur="500"/>
                                        <p:tgtEl>
                                          <p:spTgt spid="9"/>
                                        </p:tgtEl>
                                        <p:attrNameLst>
                                          <p:attrName>ppt_y</p:attrName>
                                        </p:attrNameLst>
                                      </p:cBhvr>
                                      <p:tavLst>
                                        <p:tav tm="0">
                                          <p:val>
                                            <p:strVal val="ppt_y"/>
                                          </p:val>
                                        </p:tav>
                                        <p:tav tm="100000">
                                          <p:val>
                                            <p:strVal val="1+ppt_h/2"/>
                                          </p:val>
                                        </p:tav>
                                      </p:tavLst>
                                    </p:anim>
                                    <p:set>
                                      <p:cBhvr>
                                        <p:cTn id="69" dur="1" fill="hold">
                                          <p:stCondLst>
                                            <p:cond delay="499"/>
                                          </p:stCondLst>
                                        </p:cTn>
                                        <p:tgtEl>
                                          <p:spTgt spid="9"/>
                                        </p:tgtEl>
                                        <p:attrNameLst>
                                          <p:attrName>style.visibility</p:attrName>
                                        </p:attrNameLst>
                                      </p:cBhvr>
                                      <p:to>
                                        <p:strVal val="hidden"/>
                                      </p:to>
                                    </p:set>
                                  </p:childTnLst>
                                </p:cTn>
                              </p:par>
                            </p:childTnLst>
                          </p:cTn>
                        </p:par>
                        <p:par>
                          <p:cTn id="70" fill="hold">
                            <p:stCondLst>
                              <p:cond delay="500"/>
                            </p:stCondLst>
                            <p:childTnLst>
                              <p:par>
                                <p:cTn id="71" presetID="2" presetClass="entr" presetSubtype="4"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1" nodeType="clickEffect">
                                  <p:stCondLst>
                                    <p:cond delay="0"/>
                                  </p:stCondLst>
                                  <p:childTnLst>
                                    <p:anim calcmode="lin" valueType="num">
                                      <p:cBhvr additive="base">
                                        <p:cTn id="78" dur="500"/>
                                        <p:tgtEl>
                                          <p:spTgt spid="10"/>
                                        </p:tgtEl>
                                        <p:attrNameLst>
                                          <p:attrName>ppt_x</p:attrName>
                                        </p:attrNameLst>
                                      </p:cBhvr>
                                      <p:tavLst>
                                        <p:tav tm="0">
                                          <p:val>
                                            <p:strVal val="ppt_x"/>
                                          </p:val>
                                        </p:tav>
                                        <p:tav tm="100000">
                                          <p:val>
                                            <p:strVal val="ppt_x"/>
                                          </p:val>
                                        </p:tav>
                                      </p:tavLst>
                                    </p:anim>
                                    <p:anim calcmode="lin" valueType="num">
                                      <p:cBhvr additive="base">
                                        <p:cTn id="79" dur="500"/>
                                        <p:tgtEl>
                                          <p:spTgt spid="10"/>
                                        </p:tgtEl>
                                        <p:attrNameLst>
                                          <p:attrName>ppt_y</p:attrName>
                                        </p:attrNameLst>
                                      </p:cBhvr>
                                      <p:tavLst>
                                        <p:tav tm="0">
                                          <p:val>
                                            <p:strVal val="ppt_y"/>
                                          </p:val>
                                        </p:tav>
                                        <p:tav tm="100000">
                                          <p:val>
                                            <p:strVal val="1+ppt_h/2"/>
                                          </p:val>
                                        </p:tav>
                                      </p:tavLst>
                                    </p:anim>
                                    <p:set>
                                      <p:cBhvr>
                                        <p:cTn id="8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884" y="159599"/>
            <a:ext cx="2088232" cy="504056"/>
          </a:xfrm>
        </p:spPr>
        <p:txBody>
          <a:bodyPr vert="horz" lIns="91440" tIns="45720" rIns="91440" bIns="45720" rtlCol="0" anchor="ctr">
            <a:noAutofit/>
          </a:bodyPr>
          <a:lstStyle/>
          <a:p>
            <a:r>
              <a:rPr lang="tr-TR" sz="2800" b="1" dirty="0">
                <a:solidFill>
                  <a:srgbClr val="002060"/>
                </a:solidFill>
                <a:latin typeface="Times New Roman" panose="02020603050405020304" pitchFamily="18" charset="0"/>
                <a:ea typeface="+mn-ea"/>
                <a:cs typeface="Times New Roman" panose="02020603050405020304" pitchFamily="18" charset="0"/>
              </a:rPr>
              <a:t>Evrak Silme</a:t>
            </a:r>
          </a:p>
        </p:txBody>
      </p:sp>
      <p:sp>
        <p:nvSpPr>
          <p:cNvPr id="3" name="Content Placeholder 2"/>
          <p:cNvSpPr>
            <a:spLocks noGrp="1"/>
          </p:cNvSpPr>
          <p:nvPr>
            <p:ph idx="1"/>
          </p:nvPr>
        </p:nvSpPr>
        <p:spPr>
          <a:xfrm>
            <a:off x="107504" y="692696"/>
            <a:ext cx="8496944" cy="1440159"/>
          </a:xfrm>
        </p:spPr>
        <p:txBody>
          <a:bodyPr>
            <a:normAutofit lnSpcReduction="10000"/>
          </a:bodyPr>
          <a:lstStyle/>
          <a:p>
            <a:pPr algn="just">
              <a:buFont typeface="Wingdings" pitchFamily="2" charset="2"/>
              <a:buChar char="Ø"/>
            </a:pPr>
            <a:r>
              <a:rPr lang="tr-TR" sz="1800" b="1" dirty="0" smtClean="0">
                <a:solidFill>
                  <a:srgbClr val="002060"/>
                </a:solidFill>
                <a:latin typeface="Times New Roman" pitchFamily="18" charset="0"/>
                <a:cs typeface="Times New Roman" pitchFamily="18" charset="0"/>
              </a:rPr>
              <a:t>Evrakı Kim Silebilir?</a:t>
            </a:r>
          </a:p>
          <a:p>
            <a:pPr marL="514350" lvl="1" algn="just">
              <a:lnSpc>
                <a:spcPct val="105000"/>
              </a:lnSpc>
              <a:spcAft>
                <a:spcPts val="1000"/>
              </a:spcAft>
              <a:buSzPct val="80000"/>
              <a:buFont typeface="Wingdings" pitchFamily="2" charset="2"/>
              <a:buChar char="Ø"/>
            </a:pPr>
            <a:r>
              <a:rPr lang="tr-TR" sz="1600" dirty="0">
                <a:solidFill>
                  <a:srgbClr val="002060"/>
                </a:solidFill>
                <a:latin typeface="Times New Roman" pitchFamily="18" charset="0"/>
                <a:cs typeface="Times New Roman" pitchFamily="18" charset="0"/>
              </a:rPr>
              <a:t>İmza aşamasına kadar </a:t>
            </a:r>
            <a:r>
              <a:rPr lang="tr-TR" sz="1600" u="sng" dirty="0">
                <a:solidFill>
                  <a:srgbClr val="002060"/>
                </a:solidFill>
                <a:latin typeface="Times New Roman" pitchFamily="18" charset="0"/>
                <a:cs typeface="Times New Roman" pitchFamily="18" charset="0"/>
              </a:rPr>
              <a:t>evrakı oluşturan kişi </a:t>
            </a:r>
          </a:p>
          <a:p>
            <a:pPr marL="514350" lvl="1" algn="just">
              <a:lnSpc>
                <a:spcPct val="105000"/>
              </a:lnSpc>
              <a:spcAft>
                <a:spcPts val="1000"/>
              </a:spcAft>
              <a:buSzPct val="80000"/>
              <a:buFont typeface="Wingdings" pitchFamily="2" charset="2"/>
              <a:buChar char="Ø"/>
            </a:pPr>
            <a:r>
              <a:rPr lang="tr-TR" sz="1600" dirty="0">
                <a:solidFill>
                  <a:srgbClr val="002060"/>
                </a:solidFill>
                <a:latin typeface="Times New Roman" pitchFamily="18" charset="0"/>
                <a:cs typeface="Times New Roman" pitchFamily="18" charset="0"/>
              </a:rPr>
              <a:t>Evrak sayı aldıktan sonra yalnızca </a:t>
            </a:r>
            <a:r>
              <a:rPr lang="tr-TR" sz="1600" u="sng" dirty="0">
                <a:solidFill>
                  <a:srgbClr val="002060"/>
                </a:solidFill>
                <a:latin typeface="Times New Roman" pitchFamily="18" charset="0"/>
                <a:cs typeface="Times New Roman" pitchFamily="18" charset="0"/>
              </a:rPr>
              <a:t>imza atan amir </a:t>
            </a:r>
          </a:p>
          <a:p>
            <a:pPr marL="514350" lvl="1" algn="just">
              <a:lnSpc>
                <a:spcPct val="105000"/>
              </a:lnSpc>
              <a:spcAft>
                <a:spcPts val="1000"/>
              </a:spcAft>
              <a:buSzPct val="80000"/>
              <a:buFont typeface="Wingdings" pitchFamily="2" charset="2"/>
              <a:buChar char="Ø"/>
            </a:pPr>
            <a:r>
              <a:rPr lang="tr-TR" sz="1600" dirty="0">
                <a:solidFill>
                  <a:srgbClr val="002060"/>
                </a:solidFill>
                <a:latin typeface="Times New Roman" pitchFamily="18" charset="0"/>
                <a:cs typeface="Times New Roman" pitchFamily="18" charset="0"/>
              </a:rPr>
              <a:t>Postalanan evrak karşı kurumda teslim alınana kadar </a:t>
            </a:r>
            <a:r>
              <a:rPr lang="tr-TR" sz="1600" u="sng" dirty="0">
                <a:solidFill>
                  <a:srgbClr val="002060"/>
                </a:solidFill>
                <a:latin typeface="Times New Roman" pitchFamily="18" charset="0"/>
                <a:cs typeface="Times New Roman" pitchFamily="18" charset="0"/>
              </a:rPr>
              <a:t>imzacı</a:t>
            </a:r>
          </a:p>
        </p:txBody>
      </p:sp>
      <p:sp>
        <p:nvSpPr>
          <p:cNvPr id="4" name="Slayt Numarası Yer Tutucusu 3"/>
          <p:cNvSpPr>
            <a:spLocks noGrp="1"/>
          </p:cNvSpPr>
          <p:nvPr>
            <p:ph type="sldNum" sz="quarter" idx="12"/>
          </p:nvPr>
        </p:nvSpPr>
        <p:spPr/>
        <p:txBody>
          <a:bodyPr/>
          <a:lstStyle/>
          <a:p>
            <a:fld id="{746FD205-8D79-439C-A802-2377436AEC8A}" type="slidenum">
              <a:rPr lang="en-US" smtClean="0"/>
              <a:pPr/>
              <a:t>18</a:t>
            </a:fld>
            <a:r>
              <a:rPr lang="tr-TR" dirty="0" smtClean="0"/>
              <a:t>/53</a:t>
            </a:r>
            <a:endParaRPr lang="en-US" dirty="0"/>
          </a:p>
        </p:txBody>
      </p:sp>
      <p:pic>
        <p:nvPicPr>
          <p:cNvPr id="7171" name="Picture 3"/>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b="13990"/>
          <a:stretch/>
        </p:blipFill>
        <p:spPr bwMode="auto">
          <a:xfrm>
            <a:off x="1187624" y="2276872"/>
            <a:ext cx="6984776" cy="4223376"/>
          </a:xfrm>
          <a:prstGeom prst="roundRect">
            <a:avLst>
              <a:gd name="adj" fmla="val 8594"/>
            </a:avLst>
          </a:prstGeom>
          <a:solidFill>
            <a:srgbClr val="FFFFFF">
              <a:shade val="85000"/>
            </a:srgbClr>
          </a:solidFill>
          <a:ln>
            <a:noFill/>
          </a:ln>
          <a:effectLst>
            <a:glow rad="228600">
              <a:schemeClr val="accent1">
                <a:satMod val="175000"/>
                <a:alpha val="40000"/>
              </a:schemeClr>
            </a:glow>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2339540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626" y="260648"/>
            <a:ext cx="7570762" cy="853563"/>
          </a:xfrm>
        </p:spPr>
        <p:txBody>
          <a:bodyPr>
            <a:noAutofit/>
          </a:bodyPr>
          <a:lstStyle/>
          <a:p>
            <a:pPr algn="ctr"/>
            <a:r>
              <a:rPr lang="tr-TR" sz="2800" b="1" dirty="0">
                <a:solidFill>
                  <a:srgbClr val="002060"/>
                </a:solidFill>
                <a:latin typeface="Times New Roman" panose="02020603050405020304" pitchFamily="18" charset="0"/>
                <a:ea typeface="+mn-ea"/>
                <a:cs typeface="Times New Roman" panose="02020603050405020304" pitchFamily="18" charset="0"/>
              </a:rPr>
              <a:t>Evrakı Dosyasına Kaldırma(Kapatma Akışı)</a:t>
            </a:r>
          </a:p>
        </p:txBody>
      </p:sp>
      <p:sp>
        <p:nvSpPr>
          <p:cNvPr id="3" name="Content Placeholder 2"/>
          <p:cNvSpPr>
            <a:spLocks noGrp="1"/>
          </p:cNvSpPr>
          <p:nvPr>
            <p:ph idx="1"/>
          </p:nvPr>
        </p:nvSpPr>
        <p:spPr>
          <a:xfrm>
            <a:off x="0" y="908720"/>
            <a:ext cx="4739973" cy="2312830"/>
          </a:xfrm>
        </p:spPr>
        <p:txBody>
          <a:bodyPr>
            <a:noAutofit/>
          </a:bodyPr>
          <a:lstStyle/>
          <a:p>
            <a:pPr marL="571500" lvl="1" indent="-34290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İşlemi biten evrak için;</a:t>
            </a:r>
          </a:p>
          <a:p>
            <a:pPr marL="914400" lvl="2" indent="-34290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Kapatma akışı başlatılır</a:t>
            </a:r>
          </a:p>
          <a:p>
            <a:pPr marL="914400" lvl="2" indent="-34290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Seçilen imza rotasına göre süreç ilerler</a:t>
            </a:r>
          </a:p>
          <a:p>
            <a:pPr marL="914400" lvl="2" indent="-34290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Kapatma imza işleminden sonra süreç tamamlanır</a:t>
            </a:r>
          </a:p>
          <a:p>
            <a:pPr marL="571500" lvl="1" indent="-34290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İşlemler toplu olarak da yapılabilir</a:t>
            </a:r>
          </a:p>
          <a:p>
            <a:pPr algn="just">
              <a:buFont typeface="Wingdings" pitchFamily="2" charset="2"/>
              <a:buChar char="Ø"/>
            </a:pPr>
            <a:endParaRPr lang="tr-TR" sz="1800" dirty="0" smtClean="0">
              <a:solidFill>
                <a:srgbClr val="002060"/>
              </a:solidFill>
            </a:endParaRPr>
          </a:p>
          <a:p>
            <a:pPr>
              <a:buFont typeface="Wingdings" pitchFamily="2" charset="2"/>
              <a:buChar char="Ø"/>
            </a:pPr>
            <a:endParaRPr lang="tr-TR" sz="1800" dirty="0" smtClean="0">
              <a:solidFill>
                <a:srgbClr val="002060"/>
              </a:solidFill>
            </a:endParaRPr>
          </a:p>
          <a:p>
            <a:pPr>
              <a:buFont typeface="Wingdings" pitchFamily="2" charset="2"/>
              <a:buChar char="Ø"/>
            </a:pPr>
            <a:endParaRPr lang="tr-TR" sz="1800" dirty="0" smtClean="0">
              <a:solidFill>
                <a:srgbClr val="002060"/>
              </a:solidFill>
            </a:endParaRPr>
          </a:p>
          <a:p>
            <a:pPr>
              <a:buFont typeface="Wingdings" pitchFamily="2" charset="2"/>
              <a:buChar char="Ø"/>
            </a:pPr>
            <a:endParaRPr lang="tr-TR" sz="1800" dirty="0" smtClean="0">
              <a:solidFill>
                <a:srgbClr val="002060"/>
              </a:solidFill>
            </a:endParaRPr>
          </a:p>
          <a:p>
            <a:pPr>
              <a:buFont typeface="Wingdings" pitchFamily="2" charset="2"/>
              <a:buChar char="Ø"/>
            </a:pPr>
            <a:endParaRPr lang="tr-TR" sz="1800" dirty="0" smtClean="0">
              <a:solidFill>
                <a:srgbClr val="002060"/>
              </a:solidFill>
            </a:endParaRPr>
          </a:p>
          <a:p>
            <a:pPr>
              <a:buFont typeface="Wingdings" pitchFamily="2" charset="2"/>
              <a:buChar char="Ø"/>
            </a:pPr>
            <a:endParaRPr lang="tr-TR" sz="1800" dirty="0" smtClean="0">
              <a:solidFill>
                <a:srgbClr val="002060"/>
              </a:solidFill>
            </a:endParaRPr>
          </a:p>
          <a:p>
            <a:pPr marL="521208" indent="-457200">
              <a:buFont typeface="Wingdings" pitchFamily="2" charset="2"/>
              <a:buChar char="Ø"/>
            </a:pPr>
            <a:endParaRPr lang="tr-TR" sz="1800" dirty="0" smtClean="0">
              <a:solidFill>
                <a:srgbClr val="002060"/>
              </a:solidFill>
            </a:endParaRPr>
          </a:p>
          <a:p>
            <a:pPr>
              <a:buFont typeface="Wingdings" pitchFamily="2" charset="2"/>
              <a:buChar char="Ø"/>
            </a:pPr>
            <a:endParaRPr lang="tr-TR" sz="1800" dirty="0" smtClean="0">
              <a:solidFill>
                <a:srgbClr val="002060"/>
              </a:solidFill>
            </a:endParaRPr>
          </a:p>
          <a:p>
            <a:pPr>
              <a:buFont typeface="Wingdings" pitchFamily="2" charset="2"/>
              <a:buChar char="Ø"/>
            </a:pPr>
            <a:endParaRPr lang="tr-TR" sz="1800" dirty="0" smtClean="0">
              <a:solidFill>
                <a:srgbClr val="002060"/>
              </a:solidFill>
            </a:endParaRPr>
          </a:p>
          <a:p>
            <a:pPr>
              <a:buFont typeface="Wingdings" pitchFamily="2" charset="2"/>
              <a:buChar char="Ø"/>
            </a:pPr>
            <a:endParaRPr lang="tr-TR" sz="1800" dirty="0" smtClean="0">
              <a:solidFill>
                <a:srgbClr val="002060"/>
              </a:solidFill>
            </a:endParaRPr>
          </a:p>
          <a:p>
            <a:pPr>
              <a:buFont typeface="Wingdings" pitchFamily="2" charset="2"/>
              <a:buChar char="Ø"/>
            </a:pPr>
            <a:endParaRPr lang="tr-TR" sz="1800" dirty="0">
              <a:solidFill>
                <a:srgbClr val="002060"/>
              </a:solidFill>
            </a:endParaRPr>
          </a:p>
        </p:txBody>
      </p:sp>
      <p:sp>
        <p:nvSpPr>
          <p:cNvPr id="4" name="Slayt Numarası Yer Tutucusu 3"/>
          <p:cNvSpPr>
            <a:spLocks noGrp="1"/>
          </p:cNvSpPr>
          <p:nvPr>
            <p:ph type="sldNum" sz="quarter" idx="12"/>
          </p:nvPr>
        </p:nvSpPr>
        <p:spPr>
          <a:xfrm>
            <a:off x="6444208" y="6441593"/>
            <a:ext cx="2057400" cy="365125"/>
          </a:xfrm>
        </p:spPr>
        <p:txBody>
          <a:bodyPr/>
          <a:lstStyle/>
          <a:p>
            <a:fld id="{746FD205-8D79-439C-A802-2377436AEC8A}" type="slidenum">
              <a:rPr lang="en-US" smtClean="0"/>
              <a:pPr/>
              <a:t>19</a:t>
            </a:fld>
            <a:r>
              <a:rPr lang="tr-TR" dirty="0" smtClean="0"/>
              <a:t>/53</a:t>
            </a:r>
            <a:endParaRPr lang="en-US" dirty="0"/>
          </a:p>
        </p:txBody>
      </p:sp>
      <p:pic>
        <p:nvPicPr>
          <p:cNvPr id="8"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52000"/>
                    </a14:imgEffect>
                  </a14:imgLayer>
                </a14:imgProps>
              </a:ext>
              <a:ext uri="{28A0092B-C50C-407E-A947-70E740481C1C}">
                <a14:useLocalDpi xmlns:a14="http://schemas.microsoft.com/office/drawing/2010/main" xmlns="" val="0"/>
              </a:ext>
            </a:extLst>
          </a:blip>
          <a:srcRect/>
          <a:stretch>
            <a:fillRect/>
          </a:stretch>
        </p:blipFill>
        <p:spPr bwMode="auto">
          <a:xfrm>
            <a:off x="179512" y="3501008"/>
            <a:ext cx="4162956" cy="2955699"/>
          </a:xfrm>
          <a:prstGeom prst="rect">
            <a:avLst/>
          </a:prstGeom>
          <a:ln>
            <a:noFill/>
          </a:ln>
          <a:effectLst>
            <a:glow rad="228600">
              <a:schemeClr val="accent1">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20401" y="2288546"/>
            <a:ext cx="4991102" cy="25519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Dikdörtgen 4"/>
          <p:cNvSpPr/>
          <p:nvPr/>
        </p:nvSpPr>
        <p:spPr>
          <a:xfrm>
            <a:off x="4499992" y="4941169"/>
            <a:ext cx="4276396" cy="1384995"/>
          </a:xfrm>
          <a:prstGeom prst="rect">
            <a:avLst/>
          </a:prstGeom>
        </p:spPr>
        <p:txBody>
          <a:bodyPr wrap="square">
            <a:spAutoFit/>
          </a:bodyPr>
          <a:lstStyle/>
          <a:p>
            <a:pPr algn="just"/>
            <a:r>
              <a:rPr lang="tr-TR" sz="1400" dirty="0">
                <a:solidFill>
                  <a:srgbClr val="002060"/>
                </a:solidFill>
                <a:latin typeface="Times New Roman" panose="02020603050405020304" pitchFamily="18" charset="0"/>
                <a:cs typeface="Times New Roman" panose="02020603050405020304" pitchFamily="18" charset="0"/>
              </a:rPr>
              <a:t>Kullanıcılar tarafından işlemi tamamlanarak dosyasına kaldırılacak evraklar için İmzacı konumunda siz seçildiyseniz, Evrak Ana Sayfasındaki Kapatma İşlemleri menüsüne girerek İmzalayacaklarım alanındaki evraklara onay vermeniz gerekmektedir. Aksi taktirde evrak kapatılmış olarak görünmeyecektir.</a:t>
            </a:r>
          </a:p>
        </p:txBody>
      </p:sp>
    </p:spTree>
    <p:extLst>
      <p:ext uri="{BB962C8B-B14F-4D97-AF65-F5344CB8AC3E}">
        <p14:creationId xmlns:p14="http://schemas.microsoft.com/office/powerpoint/2010/main" xmlns="" val="285422361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7544" y="2073807"/>
            <a:ext cx="7776864" cy="2976328"/>
          </a:xfrm>
          <a:prstGeom prst="rect">
            <a:avLst/>
          </a:prstGeom>
        </p:spPr>
        <p:txBody>
          <a:bodyPr wrap="square">
            <a:spAutoFit/>
          </a:bodyPr>
          <a:lstStyle/>
          <a:p>
            <a:pPr marL="457200" indent="-457200">
              <a:lnSpc>
                <a:spcPct val="107000"/>
              </a:lnSpc>
              <a:spcAft>
                <a:spcPts val="800"/>
              </a:spcAft>
              <a:buFont typeface="+mj-lt"/>
              <a:buAutoNum type="arabicPeriod"/>
            </a:pPr>
            <a:r>
              <a:rPr lang="tr-TR" sz="2400" dirty="0">
                <a:ln w="0"/>
                <a:solidFill>
                  <a:schemeClr val="tx2"/>
                </a:solidFill>
                <a:latin typeface="Times New Roman" panose="02020603050405020304" pitchFamily="18" charset="0"/>
                <a:cs typeface="Times New Roman" panose="02020603050405020304" pitchFamily="18" charset="0"/>
              </a:rPr>
              <a:t>Elektronik Belge Yönetim Sistemi (EBYS)</a:t>
            </a:r>
          </a:p>
          <a:p>
            <a:pPr marL="457200" indent="-457200">
              <a:lnSpc>
                <a:spcPct val="107000"/>
              </a:lnSpc>
              <a:spcAft>
                <a:spcPts val="800"/>
              </a:spcAft>
              <a:buFont typeface="+mj-lt"/>
              <a:buAutoNum type="arabicPeriod"/>
            </a:pPr>
            <a:r>
              <a:rPr lang="tr-TR" sz="2400" dirty="0">
                <a:ln w="0"/>
                <a:solidFill>
                  <a:schemeClr val="tx2"/>
                </a:solidFill>
                <a:latin typeface="Times New Roman" panose="02020603050405020304" pitchFamily="18" charset="0"/>
                <a:cs typeface="Times New Roman" panose="02020603050405020304" pitchFamily="18" charset="0"/>
              </a:rPr>
              <a:t>Evrak Modülü </a:t>
            </a:r>
            <a:r>
              <a:rPr lang="tr-TR" sz="2400" dirty="0" smtClean="0">
                <a:ln w="0"/>
                <a:solidFill>
                  <a:schemeClr val="tx2"/>
                </a:solidFill>
                <a:latin typeface="Times New Roman" panose="02020603050405020304" pitchFamily="18" charset="0"/>
                <a:cs typeface="Times New Roman" panose="02020603050405020304" pitchFamily="18" charset="0"/>
              </a:rPr>
              <a:t>kullanım özellikleri</a:t>
            </a:r>
          </a:p>
          <a:p>
            <a:pPr marL="457200" indent="-457200">
              <a:lnSpc>
                <a:spcPct val="107000"/>
              </a:lnSpc>
              <a:spcAft>
                <a:spcPts val="800"/>
              </a:spcAft>
              <a:buFont typeface="+mj-lt"/>
              <a:buAutoNum type="arabicPeriod"/>
            </a:pPr>
            <a:r>
              <a:rPr lang="tr-TR" sz="2400" dirty="0" smtClean="0">
                <a:ln w="0"/>
                <a:solidFill>
                  <a:schemeClr val="tx2"/>
                </a:solidFill>
                <a:latin typeface="Times New Roman" panose="02020603050405020304" pitchFamily="18" charset="0"/>
                <a:cs typeface="Times New Roman" panose="02020603050405020304" pitchFamily="18" charset="0"/>
              </a:rPr>
              <a:t>Yeni Eklenen özellikler</a:t>
            </a:r>
            <a:r>
              <a:rPr lang="tr-TR" sz="2400" dirty="0">
                <a:ln w="0"/>
                <a:solidFill>
                  <a:schemeClr val="tx2"/>
                </a:solidFill>
                <a:latin typeface="Times New Roman" panose="02020603050405020304" pitchFamily="18" charset="0"/>
                <a:cs typeface="Times New Roman" panose="02020603050405020304" pitchFamily="18" charset="0"/>
              </a:rPr>
              <a:t>.</a:t>
            </a:r>
          </a:p>
          <a:p>
            <a:pPr marL="457200" indent="-457200">
              <a:lnSpc>
                <a:spcPct val="107000"/>
              </a:lnSpc>
              <a:spcAft>
                <a:spcPts val="800"/>
              </a:spcAft>
              <a:buFont typeface="+mj-lt"/>
              <a:buAutoNum type="arabicPeriod"/>
            </a:pPr>
            <a:r>
              <a:rPr lang="tr-TR" sz="2400" dirty="0" smtClean="0">
                <a:ln w="0"/>
                <a:solidFill>
                  <a:schemeClr val="tx2"/>
                </a:solidFill>
                <a:latin typeface="Times New Roman" panose="02020603050405020304" pitchFamily="18" charset="0"/>
                <a:cs typeface="Times New Roman" panose="02020603050405020304" pitchFamily="18" charset="0"/>
              </a:rPr>
              <a:t>Mobil e-İçişleri</a:t>
            </a:r>
          </a:p>
          <a:p>
            <a:pPr marL="457200" indent="-457200">
              <a:lnSpc>
                <a:spcPct val="107000"/>
              </a:lnSpc>
              <a:spcAft>
                <a:spcPts val="800"/>
              </a:spcAft>
              <a:buFont typeface="+mj-lt"/>
              <a:buAutoNum type="arabicPeriod"/>
            </a:pPr>
            <a:r>
              <a:rPr lang="tr-TR" sz="2400" dirty="0" smtClean="0">
                <a:ln w="0"/>
                <a:solidFill>
                  <a:schemeClr val="tx2"/>
                </a:solidFill>
                <a:latin typeface="Times New Roman" panose="02020603050405020304" pitchFamily="18" charset="0"/>
                <a:cs typeface="Times New Roman" panose="02020603050405020304" pitchFamily="18" charset="0"/>
              </a:rPr>
              <a:t>Tasarruf</a:t>
            </a:r>
          </a:p>
          <a:p>
            <a:pPr marL="457200" indent="-457200">
              <a:lnSpc>
                <a:spcPct val="107000"/>
              </a:lnSpc>
              <a:spcAft>
                <a:spcPts val="800"/>
              </a:spcAft>
              <a:buFont typeface="+mj-lt"/>
              <a:buAutoNum type="arabicPeriod"/>
            </a:pPr>
            <a:endParaRPr lang="tr-TR" sz="2400" dirty="0">
              <a:ln w="0"/>
              <a:solidFill>
                <a:schemeClr val="tx2"/>
              </a:solidFill>
              <a:latin typeface="Times New Roman" panose="02020603050405020304" pitchFamily="18" charset="0"/>
              <a:cs typeface="Times New Roman" panose="02020603050405020304" pitchFamily="18" charset="0"/>
            </a:endParaRPr>
          </a:p>
        </p:txBody>
      </p:sp>
      <p:sp>
        <p:nvSpPr>
          <p:cNvPr id="3" name="Rectangle 2"/>
          <p:cNvSpPr/>
          <p:nvPr/>
        </p:nvSpPr>
        <p:spPr>
          <a:xfrm>
            <a:off x="2843808" y="908720"/>
            <a:ext cx="3960439" cy="523220"/>
          </a:xfrm>
          <a:prstGeom prst="rect">
            <a:avLst/>
          </a:prstGeom>
        </p:spPr>
        <p:txBody>
          <a:bodyPr wrap="square">
            <a:spAutoFit/>
          </a:bodyPr>
          <a:lstStyle/>
          <a:p>
            <a:pPr algn="ctr"/>
            <a:r>
              <a:rPr lang="tr-TR" sz="2800" b="1" dirty="0">
                <a:ln w="0"/>
                <a:solidFill>
                  <a:schemeClr val="tx2"/>
                </a:solidFill>
                <a:latin typeface="Times New Roman" panose="02020603050405020304" pitchFamily="18" charset="0"/>
                <a:cs typeface="Times New Roman" panose="02020603050405020304" pitchFamily="18" charset="0"/>
              </a:rPr>
              <a:t>SUNUM PLANI</a:t>
            </a:r>
          </a:p>
        </p:txBody>
      </p:sp>
      <p:pic>
        <p:nvPicPr>
          <p:cNvPr id="4" name="Picture 2" descr="C:\Users\saban.yelkenci\Desktop\indi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111582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2728640"/>
            <a:ext cx="9144001" cy="286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Dikdörtgen 2"/>
          <p:cNvSpPr/>
          <p:nvPr/>
        </p:nvSpPr>
        <p:spPr>
          <a:xfrm>
            <a:off x="0" y="1799678"/>
            <a:ext cx="8032774" cy="369332"/>
          </a:xfrm>
          <a:prstGeom prst="rect">
            <a:avLst/>
          </a:prstGeom>
        </p:spPr>
        <p:txBody>
          <a:bodyPr wrap="square">
            <a:spAutoFit/>
          </a:bodyPr>
          <a:lstStyle/>
          <a:p>
            <a:pPr lvl="0" algn="just" fontAlgn="base">
              <a:spcBef>
                <a:spcPct val="0"/>
              </a:spcBef>
              <a:spcAft>
                <a:spcPct val="0"/>
              </a:spcAft>
              <a:tabLst>
                <a:tab pos="809625" algn="l"/>
              </a:tabLst>
            </a:pPr>
            <a:r>
              <a:rPr lang="tr-TR" altLang="tr-TR" dirty="0">
                <a:solidFill>
                  <a:srgbClr val="002060"/>
                </a:solidFill>
                <a:latin typeface="Times New Roman" pitchFamily="18" charset="0"/>
                <a:cs typeface="Times New Roman" pitchFamily="18" charset="0"/>
              </a:rPr>
              <a:t>Kapatma İşlemleri İmzalanacak Evraklar</a:t>
            </a:r>
          </a:p>
        </p:txBody>
      </p:sp>
      <p:pic>
        <p:nvPicPr>
          <p:cNvPr id="5" name="Picture 2" descr="C:\Users\saban.yelkenci\Desktop\indi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atır Belirtme Çizgisi 1 (Kenarlık ve Diğer Çubuk) 5"/>
          <p:cNvSpPr/>
          <p:nvPr/>
        </p:nvSpPr>
        <p:spPr>
          <a:xfrm>
            <a:off x="5868144" y="3808760"/>
            <a:ext cx="2520280" cy="576064"/>
          </a:xfrm>
          <a:prstGeom prst="accentBorderCallout1">
            <a:avLst>
              <a:gd name="adj1" fmla="val 65851"/>
              <a:gd name="adj2" fmla="val 105048"/>
              <a:gd name="adj3" fmla="val -75045"/>
              <a:gd name="adj4" fmla="val 105103"/>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Kapatma akışı iptal edilir. Evrak kapatılmaz.</a:t>
            </a:r>
            <a:endParaRPr lang="tr-TR" sz="1200" dirty="0"/>
          </a:p>
        </p:txBody>
      </p:sp>
      <p:sp>
        <p:nvSpPr>
          <p:cNvPr id="7" name="Satır Belirtme Çizgisi 1 (Kenarlık ve Diğer Çubuk) 6"/>
          <p:cNvSpPr/>
          <p:nvPr/>
        </p:nvSpPr>
        <p:spPr>
          <a:xfrm>
            <a:off x="4860032" y="3808760"/>
            <a:ext cx="2520280" cy="576064"/>
          </a:xfrm>
          <a:prstGeom prst="accentBorderCallout1">
            <a:avLst>
              <a:gd name="adj1" fmla="val 65851"/>
              <a:gd name="adj2" fmla="val 105048"/>
              <a:gd name="adj3" fmla="val -75045"/>
              <a:gd name="adj4" fmla="val 105103"/>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Evrakı kapatan kişiye evrak geri gönderilir</a:t>
            </a:r>
            <a:endParaRPr lang="tr-TR" sz="1200" dirty="0"/>
          </a:p>
        </p:txBody>
      </p:sp>
      <p:sp>
        <p:nvSpPr>
          <p:cNvPr id="8" name="Satır Belirtme Çizgisi 1 (Kenarlık ve Diğer Çubuk) 7"/>
          <p:cNvSpPr/>
          <p:nvPr/>
        </p:nvSpPr>
        <p:spPr>
          <a:xfrm>
            <a:off x="4139952" y="3808760"/>
            <a:ext cx="2520280" cy="576064"/>
          </a:xfrm>
          <a:prstGeom prst="accentBorderCallout1">
            <a:avLst>
              <a:gd name="adj1" fmla="val 65851"/>
              <a:gd name="adj2" fmla="val 105048"/>
              <a:gd name="adj3" fmla="val -75045"/>
              <a:gd name="adj4" fmla="val 105103"/>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Kapatılmak istenen evrakın detay sayfasına erişim sağlanır</a:t>
            </a:r>
            <a:endParaRPr lang="tr-TR" sz="1200" dirty="0"/>
          </a:p>
        </p:txBody>
      </p:sp>
      <p:sp>
        <p:nvSpPr>
          <p:cNvPr id="9" name="Satır Belirtme Çizgisi 1 (Kenarlık ve Diğer Çubuk) 8"/>
          <p:cNvSpPr/>
          <p:nvPr/>
        </p:nvSpPr>
        <p:spPr>
          <a:xfrm>
            <a:off x="2627784" y="3808760"/>
            <a:ext cx="2520280" cy="576064"/>
          </a:xfrm>
          <a:prstGeom prst="accentBorderCallout1">
            <a:avLst>
              <a:gd name="adj1" fmla="val 65851"/>
              <a:gd name="adj2" fmla="val 105048"/>
              <a:gd name="adj3" fmla="val -75045"/>
              <a:gd name="adj4" fmla="val 105103"/>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1200" dirty="0" smtClean="0"/>
              <a:t>Evrakın kapatma akışına onay verilerek evrak dolaba kaldırılır</a:t>
            </a:r>
            <a:endParaRPr lang="tr-TR" sz="1200" dirty="0"/>
          </a:p>
        </p:txBody>
      </p:sp>
      <p:sp>
        <p:nvSpPr>
          <p:cNvPr id="10" name="Title 1"/>
          <p:cNvSpPr>
            <a:spLocks noGrp="1"/>
          </p:cNvSpPr>
          <p:nvPr>
            <p:ph type="title"/>
          </p:nvPr>
        </p:nvSpPr>
        <p:spPr>
          <a:xfrm>
            <a:off x="1205626" y="260648"/>
            <a:ext cx="7570762" cy="853563"/>
          </a:xfrm>
        </p:spPr>
        <p:txBody>
          <a:bodyPr>
            <a:noAutofit/>
          </a:bodyPr>
          <a:lstStyle/>
          <a:p>
            <a:pPr algn="ctr"/>
            <a:r>
              <a:rPr lang="tr-TR" sz="2800" b="1" dirty="0">
                <a:solidFill>
                  <a:srgbClr val="002060"/>
                </a:solidFill>
                <a:latin typeface="Times New Roman" panose="02020603050405020304" pitchFamily="18" charset="0"/>
                <a:ea typeface="+mn-ea"/>
                <a:cs typeface="Times New Roman" panose="02020603050405020304" pitchFamily="18" charset="0"/>
              </a:rPr>
              <a:t>Evrakı Dosyasına Kaldırma(Kapatma Akışı)</a:t>
            </a:r>
          </a:p>
        </p:txBody>
      </p:sp>
    </p:spTree>
    <p:extLst>
      <p:ext uri="{BB962C8B-B14F-4D97-AF65-F5344CB8AC3E}">
        <p14:creationId xmlns:p14="http://schemas.microsoft.com/office/powerpoint/2010/main" xmlns="" val="8772565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7"/>
                                        </p:tgtEl>
                                        <p:attrNameLst>
                                          <p:attrName>ppt_x</p:attrName>
                                        </p:attrNameLst>
                                      </p:cBhvr>
                                      <p:tavLst>
                                        <p:tav tm="0">
                                          <p:val>
                                            <p:strVal val="ppt_x"/>
                                          </p:val>
                                        </p:tav>
                                        <p:tav tm="100000">
                                          <p:val>
                                            <p:strVal val="ppt_x"/>
                                          </p:val>
                                        </p:tav>
                                      </p:tavLst>
                                    </p:anim>
                                    <p:anim calcmode="lin" valueType="num">
                                      <p:cBhvr additive="base">
                                        <p:cTn id="24" dur="500"/>
                                        <p:tgtEl>
                                          <p:spTgt spid="7"/>
                                        </p:tgtEl>
                                        <p:attrNameLst>
                                          <p:attrName>ppt_y</p:attrName>
                                        </p:attrNameLst>
                                      </p:cBhvr>
                                      <p:tavLst>
                                        <p:tav tm="0">
                                          <p:val>
                                            <p:strVal val="ppt_y"/>
                                          </p:val>
                                        </p:tav>
                                        <p:tav tm="100000">
                                          <p:val>
                                            <p:strVal val="1+ppt_h/2"/>
                                          </p:val>
                                        </p:tav>
                                      </p:tavLst>
                                    </p:anim>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500"/>
                            </p:stCondLst>
                            <p:childTnLst>
                              <p:par>
                                <p:cTn id="27" presetID="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8"/>
                                        </p:tgtEl>
                                        <p:attrNameLst>
                                          <p:attrName>ppt_x</p:attrName>
                                        </p:attrNameLst>
                                      </p:cBhvr>
                                      <p:tavLst>
                                        <p:tav tm="0">
                                          <p:val>
                                            <p:strVal val="ppt_x"/>
                                          </p:val>
                                        </p:tav>
                                        <p:tav tm="100000">
                                          <p:val>
                                            <p:strVal val="ppt_x"/>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childTnLst>
                          </p:cTn>
                        </p:par>
                        <p:par>
                          <p:cTn id="37" fill="hold">
                            <p:stCondLst>
                              <p:cond delay="500"/>
                            </p:stCondLst>
                            <p:childTnLst>
                              <p:par>
                                <p:cTn id="38" presetID="2" presetClass="entr" presetSubtype="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9"/>
                                        </p:tgtEl>
                                        <p:attrNameLst>
                                          <p:attrName>ppt_x</p:attrName>
                                        </p:attrNameLst>
                                      </p:cBhvr>
                                      <p:tavLst>
                                        <p:tav tm="0">
                                          <p:val>
                                            <p:strVal val="ppt_x"/>
                                          </p:val>
                                        </p:tav>
                                        <p:tav tm="100000">
                                          <p:val>
                                            <p:strVal val="ppt_x"/>
                                          </p:val>
                                        </p:tav>
                                      </p:tavLst>
                                    </p:anim>
                                    <p:anim calcmode="lin" valueType="num">
                                      <p:cBhvr additive="base">
                                        <p:cTn id="46" dur="500"/>
                                        <p:tgtEl>
                                          <p:spTgt spid="9"/>
                                        </p:tgtEl>
                                        <p:attrNameLst>
                                          <p:attrName>ppt_y</p:attrName>
                                        </p:attrNameLst>
                                      </p:cBhvr>
                                      <p:tavLst>
                                        <p:tav tm="0">
                                          <p:val>
                                            <p:strVal val="ppt_y"/>
                                          </p:val>
                                        </p:tav>
                                        <p:tav tm="100000">
                                          <p:val>
                                            <p:strVal val="1+ppt_h/2"/>
                                          </p:val>
                                        </p:tav>
                                      </p:tavLst>
                                    </p:anim>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91866"/>
            <a:ext cx="2979502" cy="720080"/>
          </a:xfrm>
        </p:spPr>
        <p:txBody>
          <a:bodyPr>
            <a:normAutofit/>
          </a:bodyPr>
          <a:lstStyle/>
          <a:p>
            <a:r>
              <a:rPr lang="tr-TR" sz="2800" b="1" dirty="0">
                <a:solidFill>
                  <a:srgbClr val="002060"/>
                </a:solidFill>
                <a:latin typeface="Times New Roman" panose="02020603050405020304" pitchFamily="18" charset="0"/>
                <a:ea typeface="+mn-ea"/>
                <a:cs typeface="Times New Roman" panose="02020603050405020304" pitchFamily="18" charset="0"/>
              </a:rPr>
              <a:t>Evrak Klasörüm</a:t>
            </a:r>
          </a:p>
        </p:txBody>
      </p:sp>
      <p:sp>
        <p:nvSpPr>
          <p:cNvPr id="4" name="İçerik Yer Tutucusu 3"/>
          <p:cNvSpPr>
            <a:spLocks noGrp="1"/>
          </p:cNvSpPr>
          <p:nvPr>
            <p:ph idx="1"/>
          </p:nvPr>
        </p:nvSpPr>
        <p:spPr>
          <a:xfrm>
            <a:off x="13800" y="704850"/>
            <a:ext cx="8229600" cy="4648200"/>
          </a:xfrm>
        </p:spPr>
        <p:txBody>
          <a:bodyPr>
            <a:normAutofit/>
          </a:bodyPr>
          <a:lstStyle/>
          <a:p>
            <a:pPr marL="514350" lvl="1"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Özellikleri;</a:t>
            </a:r>
          </a:p>
          <a:p>
            <a:pPr marL="857250" lvl="2" indent="-28575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Kişiye özel kullanım</a:t>
            </a:r>
          </a:p>
          <a:p>
            <a:pPr marL="857250" lvl="2" indent="-28575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Klasör ve alt klasör yapısı oluşturulabilir</a:t>
            </a:r>
          </a:p>
          <a:p>
            <a:pPr marL="857250" lvl="2" indent="-28575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Klasör ekleme, silme, taşıma</a:t>
            </a:r>
          </a:p>
          <a:p>
            <a:pPr marL="857250" lvl="2" indent="-28575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Evrak ekleme, çıkarma, klasörler arası transfer</a:t>
            </a:r>
          </a:p>
          <a:p>
            <a:pPr marL="857250" lvl="2" indent="-28575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Evrakların kopyası saklanır</a:t>
            </a:r>
          </a:p>
          <a:p>
            <a:pPr marL="857250" lvl="2" indent="-28575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Hızlı erişim</a:t>
            </a:r>
          </a:p>
          <a:p>
            <a:pPr marL="857250" lvl="2" indent="-285750" algn="just">
              <a:lnSpc>
                <a:spcPct val="105000"/>
              </a:lnSpc>
              <a:spcAft>
                <a:spcPts val="1000"/>
              </a:spcAft>
              <a:buSzPct val="80000"/>
              <a:buFont typeface="Wingdings" pitchFamily="2" charset="2"/>
              <a:buChar char="Ø"/>
            </a:pPr>
            <a:r>
              <a:rPr lang="tr-TR" sz="1800" dirty="0">
                <a:solidFill>
                  <a:srgbClr val="002060"/>
                </a:solidFill>
                <a:latin typeface="Times New Roman" pitchFamily="18" charset="0"/>
                <a:cs typeface="Times New Roman" pitchFamily="18" charset="0"/>
              </a:rPr>
              <a:t>Birbiriyle ilgili </a:t>
            </a:r>
            <a:r>
              <a:rPr lang="tr-TR" sz="1800" dirty="0" smtClean="0">
                <a:solidFill>
                  <a:srgbClr val="002060"/>
                </a:solidFill>
                <a:latin typeface="Times New Roman" pitchFamily="18" charset="0"/>
                <a:cs typeface="Times New Roman" pitchFamily="18" charset="0"/>
              </a:rPr>
              <a:t>evraklara kolay ulaşım</a:t>
            </a:r>
          </a:p>
        </p:txBody>
      </p:sp>
      <p:sp>
        <p:nvSpPr>
          <p:cNvPr id="3" name="Slayt Numarası Yer Tutucusu 2"/>
          <p:cNvSpPr>
            <a:spLocks noGrp="1"/>
          </p:cNvSpPr>
          <p:nvPr>
            <p:ph type="sldNum" sz="quarter" idx="12"/>
          </p:nvPr>
        </p:nvSpPr>
        <p:spPr/>
        <p:txBody>
          <a:bodyPr/>
          <a:lstStyle/>
          <a:p>
            <a:fld id="{746FD205-8D79-439C-A802-2377436AEC8A}" type="slidenum">
              <a:rPr lang="en-US" smtClean="0"/>
              <a:pPr/>
              <a:t>21</a:t>
            </a:fld>
            <a:r>
              <a:rPr lang="tr-TR" dirty="0" smtClean="0"/>
              <a:t>/53</a:t>
            </a:r>
            <a:endParaRPr lang="en-US" dirty="0"/>
          </a:p>
        </p:txBody>
      </p:sp>
      <p:pic>
        <p:nvPicPr>
          <p:cNvPr id="8194"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323814" y="4478187"/>
            <a:ext cx="5379166" cy="198263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sharpenSoften amount="50000"/>
                    </a14:imgEffect>
                  </a14:imgLayer>
                </a14:imgProps>
              </a:ext>
              <a:ext uri="{28A0092B-C50C-407E-A947-70E740481C1C}">
                <a14:useLocalDpi xmlns:a14="http://schemas.microsoft.com/office/drawing/2010/main" xmlns="" val="0"/>
              </a:ext>
            </a:extLst>
          </a:blip>
          <a:srcRect l="4323" t="4905" r="3798" b="7835"/>
          <a:stretch/>
        </p:blipFill>
        <p:spPr bwMode="auto">
          <a:xfrm>
            <a:off x="5166651" y="3807893"/>
            <a:ext cx="3942680" cy="26302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85363" y="908720"/>
            <a:ext cx="3876965" cy="2813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10" name="Düz Ok Bağlayıcısı 9"/>
          <p:cNvCxnSpPr/>
          <p:nvPr/>
        </p:nvCxnSpPr>
        <p:spPr>
          <a:xfrm flipH="1">
            <a:off x="4355976" y="1196752"/>
            <a:ext cx="2530679" cy="2232248"/>
          </a:xfrm>
          <a:prstGeom prst="straightConnector1">
            <a:avLst/>
          </a:prstGeom>
          <a:ln w="25400" cmpd="sng">
            <a:solidFill>
              <a:srgbClr val="FF0000"/>
            </a:solidFill>
            <a:headEnd w="lg" len="lg"/>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sharpenSoften amount="37000"/>
                    </a14:imgEffect>
                  </a14:imgLayer>
                </a14:imgProps>
              </a:ext>
              <a:ext uri="{28A0092B-C50C-407E-A947-70E740481C1C}">
                <a14:useLocalDpi xmlns:a14="http://schemas.microsoft.com/office/drawing/2010/main" xmlns="" val="0"/>
              </a:ext>
            </a:extLst>
          </a:blip>
          <a:srcRect/>
          <a:stretch>
            <a:fillRect/>
          </a:stretch>
        </p:blipFill>
        <p:spPr bwMode="auto">
          <a:xfrm>
            <a:off x="1319420" y="3592063"/>
            <a:ext cx="4314825" cy="809625"/>
          </a:xfrm>
          <a:prstGeom prst="rect">
            <a:avLst/>
          </a:prstGeom>
          <a:ln/>
          <a:extLst/>
        </p:spPr>
        <p:style>
          <a:lnRef idx="1">
            <a:schemeClr val="accent1"/>
          </a:lnRef>
          <a:fillRef idx="2">
            <a:schemeClr val="accent1"/>
          </a:fillRef>
          <a:effectRef idx="1">
            <a:schemeClr val="accent1"/>
          </a:effectRef>
          <a:fontRef idx="minor">
            <a:schemeClr val="dk1"/>
          </a:fontRef>
        </p:style>
      </p:pic>
      <p:cxnSp>
        <p:nvCxnSpPr>
          <p:cNvPr id="27" name="Düz Ok Bağlayıcısı 26"/>
          <p:cNvCxnSpPr/>
          <p:nvPr/>
        </p:nvCxnSpPr>
        <p:spPr>
          <a:xfrm flipH="1">
            <a:off x="4788024" y="1199204"/>
            <a:ext cx="2366470" cy="2013772"/>
          </a:xfrm>
          <a:prstGeom prst="straightConnector1">
            <a:avLst/>
          </a:prstGeom>
          <a:ln w="25400" cmpd="sng">
            <a:solidFill>
              <a:srgbClr val="FF0000"/>
            </a:solidFill>
            <a:headEnd w="lg" len="lg"/>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2047939" y="3251381"/>
            <a:ext cx="3981450" cy="866775"/>
          </a:xfrm>
          <a:prstGeom prst="rect">
            <a:avLst/>
          </a:prstGeom>
          <a:ln/>
          <a:extLst/>
        </p:spPr>
        <p:style>
          <a:lnRef idx="1">
            <a:schemeClr val="accent1"/>
          </a:lnRef>
          <a:fillRef idx="2">
            <a:schemeClr val="accent1"/>
          </a:fillRef>
          <a:effectRef idx="1">
            <a:schemeClr val="accent1"/>
          </a:effectRef>
          <a:fontRef idx="minor">
            <a:schemeClr val="dk1"/>
          </a:fontRef>
        </p:style>
      </p:pic>
      <p:cxnSp>
        <p:nvCxnSpPr>
          <p:cNvPr id="30" name="Düz Ok Bağlayıcısı 29"/>
          <p:cNvCxnSpPr/>
          <p:nvPr/>
        </p:nvCxnSpPr>
        <p:spPr>
          <a:xfrm flipH="1">
            <a:off x="5292080" y="1199204"/>
            <a:ext cx="2150447" cy="1797748"/>
          </a:xfrm>
          <a:prstGeom prst="straightConnector1">
            <a:avLst/>
          </a:prstGeom>
          <a:ln w="25400" cmpd="sng">
            <a:solidFill>
              <a:srgbClr val="FF0000"/>
            </a:solidFill>
            <a:headEnd w="lg" len="lg"/>
            <a:tailEnd type="arrow"/>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3013397" y="3028950"/>
            <a:ext cx="2990850" cy="800100"/>
          </a:xfrm>
          <a:prstGeom prst="rect">
            <a:avLst/>
          </a:prstGeom>
          <a:ln/>
          <a:extLst/>
        </p:spPr>
        <p:style>
          <a:lnRef idx="1">
            <a:schemeClr val="accent1"/>
          </a:lnRef>
          <a:fillRef idx="2">
            <a:schemeClr val="accent1"/>
          </a:fillRef>
          <a:effectRef idx="1">
            <a:schemeClr val="accent1"/>
          </a:effectRef>
          <a:fontRef idx="minor">
            <a:schemeClr val="dk1"/>
          </a:fontRef>
        </p:style>
      </p:pic>
      <p:cxnSp>
        <p:nvCxnSpPr>
          <p:cNvPr id="38" name="Düz Ok Bağlayıcısı 37"/>
          <p:cNvCxnSpPr/>
          <p:nvPr/>
        </p:nvCxnSpPr>
        <p:spPr>
          <a:xfrm flipH="1">
            <a:off x="5971259" y="1196752"/>
            <a:ext cx="1744945" cy="1512168"/>
          </a:xfrm>
          <a:prstGeom prst="straightConnector1">
            <a:avLst/>
          </a:prstGeom>
          <a:ln w="25400" cmpd="sng">
            <a:solidFill>
              <a:srgbClr val="FF0000"/>
            </a:solidFill>
            <a:headEnd w="lg" len="lg"/>
            <a:tailEnd type="arrow"/>
          </a:ln>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a:blip r:embed="rId14" cstate="print">
            <a:extLst>
              <a:ext uri="{BEBA8EAE-BF5A-486C-A8C5-ECC9F3942E4B}">
                <a14:imgProps xmlns:a14="http://schemas.microsoft.com/office/drawing/2010/main" xmlns="">
                  <a14:imgLayer r:embed="rId15">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3547075" y="2805694"/>
            <a:ext cx="3076575" cy="771525"/>
          </a:xfrm>
          <a:prstGeom prst="rect">
            <a:avLst/>
          </a:prstGeom>
          <a:ln/>
          <a:extLst/>
        </p:spPr>
        <p:style>
          <a:lnRef idx="1">
            <a:schemeClr val="accent1"/>
          </a:lnRef>
          <a:fillRef idx="2">
            <a:schemeClr val="accent1"/>
          </a:fillRef>
          <a:effectRef idx="1">
            <a:schemeClr val="accent1"/>
          </a:effectRef>
          <a:fontRef idx="minor">
            <a:schemeClr val="dk1"/>
          </a:fontRef>
        </p:style>
      </p:pic>
      <p:cxnSp>
        <p:nvCxnSpPr>
          <p:cNvPr id="42" name="Düz Ok Bağlayıcısı 41"/>
          <p:cNvCxnSpPr/>
          <p:nvPr/>
        </p:nvCxnSpPr>
        <p:spPr>
          <a:xfrm flipH="1">
            <a:off x="7137991" y="1219830"/>
            <a:ext cx="1291155" cy="1146964"/>
          </a:xfrm>
          <a:prstGeom prst="straightConnector1">
            <a:avLst/>
          </a:prstGeom>
          <a:ln w="25400" cmpd="sng">
            <a:solidFill>
              <a:srgbClr val="FF0000"/>
            </a:solidFill>
            <a:headEnd w="lg" len="lg"/>
            <a:tailEnd type="arrow"/>
          </a:ln>
        </p:spPr>
        <p:style>
          <a:lnRef idx="1">
            <a:schemeClr val="accent1"/>
          </a:lnRef>
          <a:fillRef idx="0">
            <a:schemeClr val="accent1"/>
          </a:fillRef>
          <a:effectRef idx="0">
            <a:schemeClr val="accent1"/>
          </a:effectRef>
          <a:fontRef idx="minor">
            <a:schemeClr val="tx1"/>
          </a:fontRef>
        </p:style>
      </p:cxnSp>
      <p:pic>
        <p:nvPicPr>
          <p:cNvPr id="3079" name="Picture 7"/>
          <p:cNvPicPr>
            <a:picLocks noChangeAspect="1" noChangeArrowheads="1"/>
          </p:cNvPicPr>
          <p:nvPr/>
        </p:nvPicPr>
        <p:blipFill>
          <a:blip r:embed="rId16" cstate="print">
            <a:extLst>
              <a:ext uri="{BEBA8EAE-BF5A-486C-A8C5-ECC9F3942E4B}">
                <a14:imgProps xmlns:a14="http://schemas.microsoft.com/office/drawing/2010/main" xmlns="">
                  <a14:imgLayer r:embed="rId17">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4894588" y="2451281"/>
            <a:ext cx="2933700" cy="800100"/>
          </a:xfrm>
          <a:prstGeom prst="rect">
            <a:avLst/>
          </a:prstGeom>
          <a:ln/>
          <a:extLst/>
        </p:spPr>
        <p:style>
          <a:lnRef idx="1">
            <a:schemeClr val="accent1"/>
          </a:lnRef>
          <a:fillRef idx="2">
            <a:schemeClr val="accent1"/>
          </a:fillRef>
          <a:effectRef idx="1">
            <a:schemeClr val="accent1"/>
          </a:effectRef>
          <a:fontRef idx="minor">
            <a:schemeClr val="dk1"/>
          </a:fontRef>
        </p:style>
      </p:pic>
      <p:cxnSp>
        <p:nvCxnSpPr>
          <p:cNvPr id="45" name="Düz Ok Bağlayıcısı 44"/>
          <p:cNvCxnSpPr/>
          <p:nvPr/>
        </p:nvCxnSpPr>
        <p:spPr>
          <a:xfrm flipH="1">
            <a:off x="7783568" y="1251602"/>
            <a:ext cx="950115" cy="846476"/>
          </a:xfrm>
          <a:prstGeom prst="straightConnector1">
            <a:avLst/>
          </a:prstGeom>
          <a:ln w="25400" cmpd="sng">
            <a:solidFill>
              <a:srgbClr val="FF0000"/>
            </a:solidFill>
            <a:headEnd w="lg" len="lg"/>
            <a:tailEnd type="arrow"/>
          </a:ln>
        </p:spPr>
        <p:style>
          <a:lnRef idx="1">
            <a:schemeClr val="accent1"/>
          </a:lnRef>
          <a:fillRef idx="0">
            <a:schemeClr val="accent1"/>
          </a:fillRef>
          <a:effectRef idx="0">
            <a:schemeClr val="accent1"/>
          </a:effectRef>
          <a:fontRef idx="minor">
            <a:schemeClr val="tx1"/>
          </a:fontRef>
        </p:style>
      </p:cxnSp>
      <p:pic>
        <p:nvPicPr>
          <p:cNvPr id="3080" name="Picture 8"/>
          <p:cNvPicPr>
            <a:picLocks noChangeAspect="1" noChangeArrowheads="1"/>
          </p:cNvPicPr>
          <p:nvPr/>
        </p:nvPicPr>
        <p:blipFill>
          <a:blip r:embed="rId18" cstate="print">
            <a:extLst>
              <a:ext uri="{BEBA8EAE-BF5A-486C-A8C5-ECC9F3942E4B}">
                <a14:imgProps xmlns:a14="http://schemas.microsoft.com/office/drawing/2010/main" xmlns="">
                  <a14:imgLayer r:embed="rId19">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6029389" y="2186569"/>
            <a:ext cx="2600325" cy="619125"/>
          </a:xfrm>
          <a:prstGeom prst="rect">
            <a:avLst/>
          </a:prstGeom>
          <a:ln/>
          <a:extLst/>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xmlns="" val="189151271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1+#ppt_w/2"/>
                                          </p:val>
                                        </p:tav>
                                        <p:tav tm="100000">
                                          <p:val>
                                            <p:strVal val="#ppt_x"/>
                                          </p:val>
                                        </p:tav>
                                      </p:tavLst>
                                    </p:anim>
                                    <p:anim calcmode="lin" valueType="num">
                                      <p:cBhvr additive="base">
                                        <p:cTn id="8" dur="500" fill="hold"/>
                                        <p:tgtEl>
                                          <p:spTgt spid="819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30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right)">
                                      <p:cBhvr>
                                        <p:cTn id="21" dur="500"/>
                                        <p:tgtEl>
                                          <p:spTgt spid="27"/>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right)">
                                      <p:cBhvr>
                                        <p:cTn id="29" dur="500"/>
                                        <p:tgtEl>
                                          <p:spTgt spid="30"/>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30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right)">
                                      <p:cBhvr>
                                        <p:cTn id="37" dur="500"/>
                                        <p:tgtEl>
                                          <p:spTgt spid="38"/>
                                        </p:tgtEl>
                                      </p:cBhvr>
                                    </p:animEffec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307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right)">
                                      <p:cBhvr>
                                        <p:cTn id="45" dur="500"/>
                                        <p:tgtEl>
                                          <p:spTgt spid="42"/>
                                        </p:tgtEl>
                                      </p:cBhvr>
                                    </p:animEffec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30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right)">
                                      <p:cBhvr>
                                        <p:cTn id="53" dur="500"/>
                                        <p:tgtEl>
                                          <p:spTgt spid="45"/>
                                        </p:tgtEl>
                                      </p:cBhvr>
                                    </p:animEffec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847086" y="404664"/>
            <a:ext cx="7696170" cy="2062103"/>
          </a:xfrm>
          <a:prstGeom prst="rect">
            <a:avLst/>
          </a:prstGeom>
        </p:spPr>
        <p:txBody>
          <a:bodyPr wrap="square">
            <a:spAutoFit/>
          </a:bodyPr>
          <a:lstStyle/>
          <a:p>
            <a:pPr lvl="0" algn="ctr"/>
            <a:r>
              <a:rPr lang="tr-TR" sz="2800" b="1" dirty="0">
                <a:solidFill>
                  <a:srgbClr val="002060"/>
                </a:solidFill>
                <a:latin typeface="Times New Roman" panose="02020603050405020304" pitchFamily="18" charset="0"/>
                <a:cs typeface="Times New Roman" panose="02020603050405020304" pitchFamily="18" charset="0"/>
              </a:rPr>
              <a:t>Evrak</a:t>
            </a:r>
            <a:r>
              <a:rPr lang="tr-TR" sz="2000" b="1" dirty="0" smtClean="0">
                <a:solidFill>
                  <a:srgbClr val="002060"/>
                </a:solidFill>
                <a:latin typeface="Times New Roman" pitchFamily="18" charset="0"/>
                <a:cs typeface="Times New Roman" pitchFamily="18" charset="0"/>
              </a:rPr>
              <a:t> </a:t>
            </a:r>
            <a:r>
              <a:rPr lang="tr-TR" sz="2800" b="1" dirty="0">
                <a:solidFill>
                  <a:srgbClr val="002060"/>
                </a:solidFill>
                <a:latin typeface="Times New Roman" panose="02020603050405020304" pitchFamily="18" charset="0"/>
                <a:cs typeface="Times New Roman" panose="02020603050405020304" pitchFamily="18" charset="0"/>
              </a:rPr>
              <a:t>Arama</a:t>
            </a:r>
          </a:p>
          <a:p>
            <a:pPr lvl="0" algn="just"/>
            <a:endParaRPr lang="tr-TR" sz="2000" b="1" dirty="0" smtClean="0">
              <a:solidFill>
                <a:srgbClr val="002060"/>
              </a:solidFill>
              <a:latin typeface="Times New Roman" pitchFamily="18" charset="0"/>
              <a:cs typeface="Times New Roman" pitchFamily="18" charset="0"/>
            </a:endParaRPr>
          </a:p>
          <a:p>
            <a:pPr marL="285750" lvl="0" indent="-285750" algn="just">
              <a:buFont typeface="Wingdings" pitchFamily="2" charset="2"/>
              <a:buChar char="Ø"/>
            </a:pPr>
            <a:r>
              <a:rPr lang="tr-TR" sz="2000" dirty="0" smtClean="0">
                <a:solidFill>
                  <a:srgbClr val="002060"/>
                </a:solidFill>
                <a:latin typeface="Times New Roman" pitchFamily="18" charset="0"/>
                <a:cs typeface="Times New Roman" pitchFamily="18" charset="0"/>
              </a:rPr>
              <a:t>Kullanıcının </a:t>
            </a:r>
            <a:r>
              <a:rPr lang="tr-TR" sz="2000" dirty="0">
                <a:solidFill>
                  <a:srgbClr val="002060"/>
                </a:solidFill>
                <a:latin typeface="Times New Roman" pitchFamily="18" charset="0"/>
                <a:cs typeface="Times New Roman" pitchFamily="18" charset="0"/>
              </a:rPr>
              <a:t>işlem yaptığı veya biriminde işlem gören evraklara daha kolay ve hızlı bir şekilde ulaşabilmesi için arama ekranlarına “Kişisel Evraklarımda Ara” ve “Birim Evraklarında Ara”  seçenekleri eklenmiştir.</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1846" y="2924944"/>
            <a:ext cx="7886650" cy="3014453"/>
          </a:xfrm>
          <a:prstGeom prst="rect">
            <a:avLst/>
          </a:prstGeom>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ayt Numarası Yer Tutucusu 1"/>
          <p:cNvSpPr>
            <a:spLocks noGrp="1"/>
          </p:cNvSpPr>
          <p:nvPr>
            <p:ph type="sldNum" sz="quarter" idx="12"/>
          </p:nvPr>
        </p:nvSpPr>
        <p:spPr/>
        <p:txBody>
          <a:bodyPr/>
          <a:lstStyle/>
          <a:p>
            <a:fld id="{746FD205-8D79-439C-A802-2377436AEC8A}" type="slidenum">
              <a:rPr lang="en-US" smtClean="0"/>
              <a:pPr/>
              <a:t>22</a:t>
            </a:fld>
            <a:r>
              <a:rPr lang="tr-TR" dirty="0" smtClean="0"/>
              <a:t>/53</a:t>
            </a:r>
            <a:endParaRPr lang="en-US" dirty="0"/>
          </a:p>
        </p:txBody>
      </p:sp>
    </p:spTree>
    <p:extLst>
      <p:ext uri="{BB962C8B-B14F-4D97-AF65-F5344CB8AC3E}">
        <p14:creationId xmlns:p14="http://schemas.microsoft.com/office/powerpoint/2010/main" xmlns="" val="203477836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467544" y="0"/>
            <a:ext cx="8676456" cy="6833576"/>
          </a:xfrm>
        </p:spPr>
        <p:txBody>
          <a:bodyPr/>
          <a:lstStyle/>
          <a:p>
            <a:pPr marL="228600" indent="0" algn="ctr">
              <a:spcAft>
                <a:spcPts val="1000"/>
              </a:spcAft>
              <a:buNone/>
            </a:pPr>
            <a:endParaRPr lang="tr-TR" sz="1050" b="1" dirty="0" smtClean="0">
              <a:solidFill>
                <a:srgbClr val="002060"/>
              </a:solidFill>
              <a:latin typeface="Times New Roman" panose="02020603050405020304" pitchFamily="18" charset="0"/>
              <a:cs typeface="Times New Roman" panose="02020603050405020304" pitchFamily="18" charset="0"/>
            </a:endParaRPr>
          </a:p>
          <a:p>
            <a:pPr marL="228600" indent="0" algn="ctr">
              <a:spcAft>
                <a:spcPts val="1000"/>
              </a:spcAft>
              <a:buNone/>
            </a:pPr>
            <a:r>
              <a:rPr lang="tr-TR" sz="2800" b="1" dirty="0" err="1" smtClean="0">
                <a:solidFill>
                  <a:srgbClr val="002060"/>
                </a:solidFill>
                <a:latin typeface="Times New Roman" panose="02020603050405020304" pitchFamily="18" charset="0"/>
                <a:ea typeface="+mj-ea"/>
                <a:cs typeface="Times New Roman" panose="02020603050405020304" pitchFamily="18" charset="0"/>
              </a:rPr>
              <a:t>Pin</a:t>
            </a:r>
            <a:r>
              <a:rPr lang="tr-TR" sz="2800" b="1" dirty="0" smtClean="0">
                <a:solidFill>
                  <a:srgbClr val="002060"/>
                </a:solidFill>
                <a:latin typeface="Times New Roman" panose="02020603050405020304" pitchFamily="18" charset="0"/>
                <a:ea typeface="+mj-ea"/>
                <a:cs typeface="Times New Roman" panose="02020603050405020304" pitchFamily="18" charset="0"/>
              </a:rPr>
              <a:t> </a:t>
            </a:r>
            <a:r>
              <a:rPr lang="tr-TR" sz="2800" b="1" dirty="0">
                <a:solidFill>
                  <a:srgbClr val="002060"/>
                </a:solidFill>
                <a:latin typeface="Times New Roman" panose="02020603050405020304" pitchFamily="18" charset="0"/>
                <a:ea typeface="+mj-ea"/>
                <a:cs typeface="Times New Roman" panose="02020603050405020304" pitchFamily="18" charset="0"/>
              </a:rPr>
              <a:t>Kodu </a:t>
            </a:r>
            <a:r>
              <a:rPr lang="tr-TR" sz="2800" b="1" dirty="0" smtClean="0">
                <a:solidFill>
                  <a:srgbClr val="002060"/>
                </a:solidFill>
                <a:latin typeface="Times New Roman" panose="02020603050405020304" pitchFamily="18" charset="0"/>
                <a:ea typeface="+mj-ea"/>
                <a:cs typeface="Times New Roman" panose="02020603050405020304" pitchFamily="18" charset="0"/>
              </a:rPr>
              <a:t>Hatırlatma</a:t>
            </a:r>
            <a:endParaRPr lang="tr-TR" sz="1600" u="sng" dirty="0" smtClean="0">
              <a:solidFill>
                <a:srgbClr val="002060"/>
              </a:solidFill>
              <a:latin typeface="Times New Roman" pitchFamily="18" charset="0"/>
              <a:cs typeface="Times New Roman" pitchFamily="18" charset="0"/>
            </a:endParaRPr>
          </a:p>
          <a:p>
            <a:pPr lvl="1" algn="just">
              <a:buFont typeface="Wingdings" pitchFamily="2" charset="2"/>
              <a:buChar char="Ø"/>
            </a:pPr>
            <a:r>
              <a:rPr lang="tr-TR" sz="1800" dirty="0">
                <a:solidFill>
                  <a:srgbClr val="002060"/>
                </a:solidFill>
                <a:latin typeface="Times New Roman" pitchFamily="18" charset="0"/>
                <a:cs typeface="Times New Roman" pitchFamily="18" charset="0"/>
              </a:rPr>
              <a:t>Hatırlama özelliği sistemde ilk e-İmzalı evrak imzalanarak </a:t>
            </a:r>
            <a:r>
              <a:rPr lang="tr-TR" sz="1800" dirty="0" err="1">
                <a:solidFill>
                  <a:srgbClr val="002060"/>
                </a:solidFill>
                <a:latin typeface="Times New Roman" pitchFamily="18" charset="0"/>
                <a:cs typeface="Times New Roman" pitchFamily="18" charset="0"/>
              </a:rPr>
              <a:t>pin</a:t>
            </a:r>
            <a:r>
              <a:rPr lang="tr-TR" sz="1800" dirty="0">
                <a:solidFill>
                  <a:srgbClr val="002060"/>
                </a:solidFill>
                <a:latin typeface="Times New Roman" pitchFamily="18" charset="0"/>
                <a:cs typeface="Times New Roman" pitchFamily="18" charset="0"/>
              </a:rPr>
              <a:t> kodu girilmesiyle aktif hale gelir</a:t>
            </a:r>
            <a:r>
              <a:rPr lang="tr-TR" sz="1800" dirty="0" smtClean="0">
                <a:solidFill>
                  <a:srgbClr val="002060"/>
                </a:solidFill>
                <a:latin typeface="Times New Roman" pitchFamily="18" charset="0"/>
                <a:cs typeface="Times New Roman" pitchFamily="18" charset="0"/>
              </a:rPr>
              <a:t>.</a:t>
            </a:r>
            <a:endParaRPr lang="tr-TR" sz="1800" dirty="0">
              <a:solidFill>
                <a:srgbClr val="002060"/>
              </a:solidFill>
              <a:latin typeface="Times New Roman" pitchFamily="18" charset="0"/>
              <a:cs typeface="Times New Roman" pitchFamily="18" charset="0"/>
            </a:endParaRPr>
          </a:p>
          <a:p>
            <a:pPr lvl="1" algn="just">
              <a:buFont typeface="Wingdings" pitchFamily="2" charset="2"/>
              <a:buChar char="Ø"/>
            </a:pPr>
            <a:r>
              <a:rPr lang="tr-TR" sz="1800" dirty="0">
                <a:solidFill>
                  <a:srgbClr val="002060"/>
                </a:solidFill>
                <a:latin typeface="Times New Roman" pitchFamily="18" charset="0"/>
                <a:cs typeface="Times New Roman" pitchFamily="18" charset="0"/>
              </a:rPr>
              <a:t>10 Dakikalık süre zarfında ikinci kez elektronik imza atılmak istendiğinde açılan </a:t>
            </a:r>
            <a:r>
              <a:rPr lang="tr-TR" sz="1800" dirty="0" err="1">
                <a:solidFill>
                  <a:srgbClr val="002060"/>
                </a:solidFill>
                <a:latin typeface="Times New Roman" pitchFamily="18" charset="0"/>
                <a:cs typeface="Times New Roman" pitchFamily="18" charset="0"/>
              </a:rPr>
              <a:t>e-İmza</a:t>
            </a:r>
            <a:r>
              <a:rPr lang="tr-TR" sz="1800" dirty="0">
                <a:solidFill>
                  <a:srgbClr val="002060"/>
                </a:solidFill>
                <a:latin typeface="Times New Roman" pitchFamily="18" charset="0"/>
                <a:cs typeface="Times New Roman" pitchFamily="18" charset="0"/>
              </a:rPr>
              <a:t> </a:t>
            </a:r>
            <a:r>
              <a:rPr lang="tr-TR" sz="1800" dirty="0" err="1">
                <a:solidFill>
                  <a:srgbClr val="002060"/>
                </a:solidFill>
                <a:latin typeface="Times New Roman" pitchFamily="18" charset="0"/>
                <a:cs typeface="Times New Roman" pitchFamily="18" charset="0"/>
              </a:rPr>
              <a:t>appletindeki</a:t>
            </a:r>
            <a:r>
              <a:rPr lang="tr-TR" sz="1800" dirty="0">
                <a:solidFill>
                  <a:srgbClr val="002060"/>
                </a:solidFill>
                <a:latin typeface="Times New Roman" pitchFamily="18" charset="0"/>
                <a:cs typeface="Times New Roman" pitchFamily="18" charset="0"/>
              </a:rPr>
              <a:t> </a:t>
            </a:r>
            <a:r>
              <a:rPr lang="tr-TR" sz="1800" dirty="0" err="1">
                <a:solidFill>
                  <a:srgbClr val="002060"/>
                </a:solidFill>
                <a:latin typeface="Times New Roman" pitchFamily="18" charset="0"/>
                <a:cs typeface="Times New Roman" pitchFamily="18" charset="0"/>
              </a:rPr>
              <a:t>pin</a:t>
            </a:r>
            <a:r>
              <a:rPr lang="tr-TR" sz="1800" dirty="0">
                <a:solidFill>
                  <a:srgbClr val="002060"/>
                </a:solidFill>
                <a:latin typeface="Times New Roman" pitchFamily="18" charset="0"/>
                <a:cs typeface="Times New Roman" pitchFamily="18" charset="0"/>
              </a:rPr>
              <a:t> penceresinde </a:t>
            </a:r>
            <a:r>
              <a:rPr lang="tr-TR" sz="1800" dirty="0" err="1">
                <a:solidFill>
                  <a:srgbClr val="002060"/>
                </a:solidFill>
                <a:latin typeface="Times New Roman" pitchFamily="18" charset="0"/>
                <a:cs typeface="Times New Roman" pitchFamily="18" charset="0"/>
              </a:rPr>
              <a:t>pin</a:t>
            </a:r>
            <a:r>
              <a:rPr lang="tr-TR" sz="1800" dirty="0">
                <a:solidFill>
                  <a:srgbClr val="002060"/>
                </a:solidFill>
                <a:latin typeface="Times New Roman" pitchFamily="18" charset="0"/>
                <a:cs typeface="Times New Roman" pitchFamily="18" charset="0"/>
              </a:rPr>
              <a:t> kodu şifreli halde girilmiş olarak görünür</a:t>
            </a:r>
            <a:r>
              <a:rPr lang="tr-TR" sz="1600" dirty="0">
                <a:solidFill>
                  <a:srgbClr val="002060"/>
                </a:solidFill>
                <a:latin typeface="Times New Roman" pitchFamily="18" charset="0"/>
                <a:cs typeface="Times New Roman" pitchFamily="18" charset="0"/>
              </a:rPr>
              <a:t>. </a:t>
            </a:r>
          </a:p>
        </p:txBody>
      </p:sp>
      <p:sp>
        <p:nvSpPr>
          <p:cNvPr id="3" name="Slayt Numarası Yer Tutucusu 2"/>
          <p:cNvSpPr>
            <a:spLocks noGrp="1"/>
          </p:cNvSpPr>
          <p:nvPr>
            <p:ph type="sldNum" sz="quarter" idx="12"/>
          </p:nvPr>
        </p:nvSpPr>
        <p:spPr/>
        <p:txBody>
          <a:bodyPr/>
          <a:lstStyle/>
          <a:p>
            <a:fld id="{746FD205-8D79-439C-A802-2377436AEC8A}" type="slidenum">
              <a:rPr lang="en-US" smtClean="0"/>
              <a:pPr/>
              <a:t>23</a:t>
            </a:fld>
            <a:r>
              <a:rPr lang="tr-TR" dirty="0" smtClean="0"/>
              <a:t>/53</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11817" y="2870755"/>
            <a:ext cx="3584460" cy="27997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11817" y="2870755"/>
            <a:ext cx="3584461" cy="27904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Akış Çizelgesi: Birleştir 6"/>
          <p:cNvSpPr/>
          <p:nvPr/>
        </p:nvSpPr>
        <p:spPr>
          <a:xfrm>
            <a:off x="683568" y="5661248"/>
            <a:ext cx="432048" cy="57606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8" name="Oval 7"/>
          <p:cNvSpPr/>
          <p:nvPr/>
        </p:nvSpPr>
        <p:spPr>
          <a:xfrm>
            <a:off x="827584" y="630932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Dikdörtgen 8"/>
          <p:cNvSpPr/>
          <p:nvPr/>
        </p:nvSpPr>
        <p:spPr>
          <a:xfrm>
            <a:off x="1115616" y="5489356"/>
            <a:ext cx="8028384" cy="1107996"/>
          </a:xfrm>
          <a:prstGeom prst="rect">
            <a:avLst/>
          </a:prstGeom>
        </p:spPr>
        <p:txBody>
          <a:bodyPr wrap="square">
            <a:spAutoFit/>
          </a:bodyPr>
          <a:lstStyle/>
          <a:p>
            <a:endParaRPr lang="tr-TR" b="1" dirty="0">
              <a:solidFill>
                <a:srgbClr val="FF0000"/>
              </a:solidFill>
            </a:endParaRPr>
          </a:p>
          <a:p>
            <a:r>
              <a:rPr lang="tr-TR" sz="1600" b="1" dirty="0">
                <a:solidFill>
                  <a:srgbClr val="FF0000"/>
                </a:solidFill>
                <a:latin typeface="Times New Roman" pitchFamily="18" charset="0"/>
                <a:cs typeface="Times New Roman" pitchFamily="18" charset="0"/>
              </a:rPr>
              <a:t>Güveliğiniz amacıyla sistemin </a:t>
            </a:r>
            <a:r>
              <a:rPr lang="tr-TR" sz="1600" b="1" dirty="0" err="1">
                <a:solidFill>
                  <a:srgbClr val="FF0000"/>
                </a:solidFill>
                <a:latin typeface="Times New Roman" pitchFamily="18" charset="0"/>
                <a:cs typeface="Times New Roman" pitchFamily="18" charset="0"/>
              </a:rPr>
              <a:t>pin</a:t>
            </a:r>
            <a:r>
              <a:rPr lang="tr-TR" sz="1600" b="1" dirty="0">
                <a:solidFill>
                  <a:srgbClr val="FF0000"/>
                </a:solidFill>
                <a:latin typeface="Times New Roman" pitchFamily="18" charset="0"/>
                <a:cs typeface="Times New Roman" pitchFamily="18" charset="0"/>
              </a:rPr>
              <a:t> kodunuzu hatırladığı süre boyunca birim dışına gitmeniz gerekiyorsa bilgisayarınızı açık, elektronik imza cihazınızı da makinenizin üzerinde bırakmayınız. </a:t>
            </a:r>
          </a:p>
        </p:txBody>
      </p:sp>
    </p:spTree>
    <p:extLst>
      <p:ext uri="{BB962C8B-B14F-4D97-AF65-F5344CB8AC3E}">
        <p14:creationId xmlns:p14="http://schemas.microsoft.com/office/powerpoint/2010/main" xmlns="" val="137676436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withEffect">
                                  <p:stCondLst>
                                    <p:cond delay="0"/>
                                  </p:stCondLst>
                                  <p:childTnLst>
                                    <p:animEffect transition="out" filter="wheel(1)">
                                      <p:cBhvr>
                                        <p:cTn id="6" dur="2000"/>
                                        <p:tgtEl>
                                          <p:spTgt spid="2051"/>
                                        </p:tgtEl>
                                      </p:cBhvr>
                                    </p:animEffect>
                                    <p:set>
                                      <p:cBhvr>
                                        <p:cTn id="7" dur="1" fill="hold">
                                          <p:stCondLst>
                                            <p:cond delay="19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313764" y="0"/>
            <a:ext cx="8074660" cy="1834566"/>
          </a:xfrm>
        </p:spPr>
        <p:txBody>
          <a:bodyPr>
            <a:normAutofit fontScale="77500" lnSpcReduction="20000"/>
          </a:bodyPr>
          <a:lstStyle/>
          <a:p>
            <a:pPr marL="64008" lvl="0" indent="0" algn="ctr">
              <a:lnSpc>
                <a:spcPct val="90000"/>
              </a:lnSpc>
              <a:buNone/>
            </a:pPr>
            <a:endParaRPr lang="tr-TR" sz="2800" b="1" dirty="0" smtClean="0">
              <a:solidFill>
                <a:srgbClr val="002060"/>
              </a:solidFill>
              <a:latin typeface="Times New Roman" panose="02020603050405020304" pitchFamily="18" charset="0"/>
              <a:ea typeface="+mj-ea"/>
              <a:cs typeface="Times New Roman" panose="02020603050405020304" pitchFamily="18" charset="0"/>
            </a:endParaRPr>
          </a:p>
          <a:p>
            <a:pPr marL="64008" lvl="0" indent="0" algn="ctr">
              <a:lnSpc>
                <a:spcPct val="90000"/>
              </a:lnSpc>
              <a:buNone/>
            </a:pPr>
            <a:r>
              <a:rPr lang="tr-TR" sz="3600" b="1" dirty="0" smtClean="0">
                <a:solidFill>
                  <a:srgbClr val="002060"/>
                </a:solidFill>
                <a:latin typeface="Times New Roman" panose="02020603050405020304" pitchFamily="18" charset="0"/>
                <a:ea typeface="+mj-ea"/>
                <a:cs typeface="Times New Roman" panose="02020603050405020304" pitchFamily="18" charset="0"/>
              </a:rPr>
              <a:t>Logo Ekleme</a:t>
            </a:r>
          </a:p>
          <a:p>
            <a:pPr marL="64008" lvl="0" indent="0" algn="ctr">
              <a:lnSpc>
                <a:spcPct val="90000"/>
              </a:lnSpc>
              <a:buNone/>
            </a:pPr>
            <a:endParaRPr lang="tr-TR" sz="3800" b="1" dirty="0">
              <a:solidFill>
                <a:srgbClr val="002060"/>
              </a:solidFill>
              <a:latin typeface="Times New Roman" panose="02020603050405020304" pitchFamily="18" charset="0"/>
              <a:ea typeface="+mj-ea"/>
              <a:cs typeface="Times New Roman" panose="02020603050405020304" pitchFamily="18" charset="0"/>
            </a:endParaRPr>
          </a:p>
          <a:p>
            <a:pPr marL="514350" lvl="1" algn="just">
              <a:lnSpc>
                <a:spcPct val="95000"/>
              </a:lnSpc>
              <a:spcAft>
                <a:spcPts val="1000"/>
              </a:spcAft>
              <a:buSzPct val="80000"/>
              <a:buFont typeface="Wingdings" pitchFamily="2" charset="2"/>
              <a:buChar char="Ø"/>
            </a:pPr>
            <a:r>
              <a:rPr lang="tr-TR" sz="2100" dirty="0" smtClean="0">
                <a:solidFill>
                  <a:srgbClr val="002060"/>
                </a:solidFill>
                <a:latin typeface="Times New Roman" pitchFamily="18" charset="0"/>
                <a:cs typeface="Times New Roman" pitchFamily="18" charset="0"/>
              </a:rPr>
              <a:t>Birim logosunun evraklara eklenebilmesi</a:t>
            </a:r>
          </a:p>
          <a:p>
            <a:pPr marL="514350" lvl="1" algn="just">
              <a:lnSpc>
                <a:spcPct val="95000"/>
              </a:lnSpc>
              <a:spcAft>
                <a:spcPts val="1000"/>
              </a:spcAft>
              <a:buSzPct val="80000"/>
              <a:buFont typeface="Wingdings" pitchFamily="2" charset="2"/>
              <a:buChar char="Ø"/>
            </a:pPr>
            <a:r>
              <a:rPr lang="tr-TR" sz="2100" dirty="0" smtClean="0">
                <a:solidFill>
                  <a:srgbClr val="002060"/>
                </a:solidFill>
                <a:latin typeface="Times New Roman" pitchFamily="18" charset="0"/>
                <a:cs typeface="Times New Roman" pitchFamily="18" charset="0"/>
              </a:rPr>
              <a:t>Antetli kağıt basımı </a:t>
            </a:r>
            <a:r>
              <a:rPr lang="tr-TR" sz="2100" dirty="0">
                <a:solidFill>
                  <a:srgbClr val="002060"/>
                </a:solidFill>
                <a:latin typeface="Times New Roman" pitchFamily="18" charset="0"/>
                <a:cs typeface="Times New Roman" pitchFamily="18" charset="0"/>
              </a:rPr>
              <a:t>gerektirmez</a:t>
            </a:r>
          </a:p>
          <a:p>
            <a:pPr marL="228600" lvl="1" indent="0" algn="just">
              <a:lnSpc>
                <a:spcPct val="95000"/>
              </a:lnSpc>
              <a:spcAft>
                <a:spcPts val="1000"/>
              </a:spcAft>
              <a:buSzPct val="80000"/>
              <a:buNone/>
            </a:pPr>
            <a:endParaRPr lang="tr-TR" sz="1800" dirty="0" smtClean="0">
              <a:solidFill>
                <a:srgbClr val="002060"/>
              </a:solidFill>
              <a:latin typeface="Times New Roman" pitchFamily="18" charset="0"/>
              <a:cs typeface="Times New Roman" pitchFamily="18" charset="0"/>
            </a:endParaRPr>
          </a:p>
          <a:p>
            <a:pPr marL="228600" lvl="1" indent="0" algn="just">
              <a:lnSpc>
                <a:spcPct val="95000"/>
              </a:lnSpc>
              <a:spcAft>
                <a:spcPts val="1000"/>
              </a:spcAft>
              <a:buSzPct val="80000"/>
              <a:buNone/>
            </a:pPr>
            <a:endParaRPr lang="tr-TR" sz="1800" dirty="0" smtClean="0">
              <a:solidFill>
                <a:srgbClr val="002060"/>
              </a:solidFill>
              <a:latin typeface="Times New Roman" pitchFamily="18" charset="0"/>
              <a:cs typeface="Times New Roman" pitchFamily="18" charset="0"/>
            </a:endParaRPr>
          </a:p>
          <a:p>
            <a:pPr marL="228600" lvl="1" indent="220980" algn="just">
              <a:lnSpc>
                <a:spcPct val="95000"/>
              </a:lnSpc>
              <a:spcAft>
                <a:spcPts val="1000"/>
              </a:spcAft>
              <a:buSzPct val="80000"/>
              <a:buFont typeface="Wingdings 2"/>
              <a:buChar char=""/>
            </a:pPr>
            <a:endParaRPr lang="tr-TR" sz="1800" dirty="0">
              <a:solidFill>
                <a:srgbClr val="002060"/>
              </a:solidFill>
              <a:latin typeface="Times New Roman" pitchFamily="18" charset="0"/>
              <a:cs typeface="Times New Roman" pitchFamily="18" charset="0"/>
            </a:endParaRPr>
          </a:p>
          <a:p>
            <a:pPr marL="228600" lvl="1" indent="0" algn="just">
              <a:lnSpc>
                <a:spcPct val="95000"/>
              </a:lnSpc>
              <a:spcAft>
                <a:spcPts val="1000"/>
              </a:spcAft>
              <a:buSzPct val="80000"/>
              <a:buNone/>
            </a:pPr>
            <a:endParaRPr lang="tr-TR" sz="1800" dirty="0">
              <a:solidFill>
                <a:srgbClr val="002060"/>
              </a:solidFill>
              <a:latin typeface="Times New Roman" pitchFamily="18" charset="0"/>
              <a:cs typeface="Times New Roman" pitchFamily="18" charset="0"/>
            </a:endParaRPr>
          </a:p>
          <a:p>
            <a:pPr marL="228600" lvl="1" indent="220980" algn="just">
              <a:lnSpc>
                <a:spcPct val="95000"/>
              </a:lnSpc>
              <a:spcAft>
                <a:spcPts val="1000"/>
              </a:spcAft>
              <a:buSzPct val="80000"/>
              <a:buFont typeface="Wingdings 2"/>
              <a:buChar char=""/>
            </a:pPr>
            <a:endParaRPr lang="tr-TR" sz="1900" dirty="0">
              <a:solidFill>
                <a:srgbClr val="002060"/>
              </a:solidFill>
              <a:latin typeface="Times New Roman" pitchFamily="18" charset="0"/>
              <a:cs typeface="Times New Roman" pitchFamily="18" charset="0"/>
            </a:endParaRPr>
          </a:p>
          <a:p>
            <a:pPr marL="228600" indent="0" algn="just">
              <a:lnSpc>
                <a:spcPct val="95000"/>
              </a:lnSpc>
              <a:spcAft>
                <a:spcPts val="1000"/>
              </a:spcAft>
              <a:buNone/>
            </a:pPr>
            <a:endParaRPr lang="tr-TR" sz="2400" dirty="0">
              <a:ln w="6350">
                <a:noFill/>
              </a:ln>
              <a:solidFill>
                <a:srgbClr val="002060"/>
              </a:solidFill>
              <a:latin typeface="+mj-lt"/>
              <a:ea typeface="+mj-ea"/>
              <a:cs typeface="+mj-cs"/>
            </a:endParaRPr>
          </a:p>
          <a:p>
            <a:pPr marL="0" indent="0">
              <a:lnSpc>
                <a:spcPct val="90000"/>
              </a:lnSpc>
              <a:buNone/>
            </a:pPr>
            <a:endParaRPr lang="tr-TR" sz="2400" dirty="0">
              <a:solidFill>
                <a:srgbClr val="002060"/>
              </a:solidFill>
              <a:latin typeface="Times New Roman" pitchFamily="18" charset="0"/>
              <a:cs typeface="Times New Roman" pitchFamily="18" charset="0"/>
            </a:endParaRPr>
          </a:p>
          <a:p>
            <a:endParaRPr lang="tr-TR" dirty="0">
              <a:solidFill>
                <a:srgbClr val="002060"/>
              </a:solidFill>
            </a:endParaRPr>
          </a:p>
        </p:txBody>
      </p:sp>
      <p:sp>
        <p:nvSpPr>
          <p:cNvPr id="3" name="Slayt Numarası Yer Tutucusu 2"/>
          <p:cNvSpPr>
            <a:spLocks noGrp="1"/>
          </p:cNvSpPr>
          <p:nvPr>
            <p:ph type="sldNum" sz="quarter" idx="12"/>
          </p:nvPr>
        </p:nvSpPr>
        <p:spPr/>
        <p:txBody>
          <a:bodyPr/>
          <a:lstStyle/>
          <a:p>
            <a:fld id="{746FD205-8D79-439C-A802-2377436AEC8A}" type="slidenum">
              <a:rPr lang="en-US" smtClean="0"/>
              <a:pPr/>
              <a:t>24</a:t>
            </a:fld>
            <a:r>
              <a:rPr lang="tr-TR" dirty="0" smtClean="0"/>
              <a:t>/53</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944" y="1628800"/>
            <a:ext cx="4684148" cy="4678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LogoResim"/>
          <p:cNvPicPr/>
          <p:nvPr/>
        </p:nvPicPr>
        <p:blipFill>
          <a:blip r:embed="rId4" cstate="print">
            <a:extLst>
              <a:ext uri="{28A0092B-C50C-407E-A947-70E740481C1C}">
                <a14:useLocalDpi xmlns:a14="http://schemas.microsoft.com/office/drawing/2010/main" xmlns="" val="0"/>
              </a:ext>
            </a:extLst>
          </a:blip>
          <a:stretch>
            <a:fillRect/>
          </a:stretch>
        </p:blipFill>
        <p:spPr>
          <a:xfrm>
            <a:off x="5004048" y="2132856"/>
            <a:ext cx="493887" cy="504056"/>
          </a:xfrm>
          <a:prstGeom prst="rect">
            <a:avLst/>
          </a:prstGeom>
        </p:spPr>
      </p:pic>
      <p:pic>
        <p:nvPicPr>
          <p:cNvPr id="11" name="LogoResim"/>
          <p:cNvPicPr/>
          <p:nvPr/>
        </p:nvPicPr>
        <p:blipFill>
          <a:blip r:embed="rId5" cstate="print">
            <a:extLst>
              <a:ext uri="{28A0092B-C50C-407E-A947-70E740481C1C}">
                <a14:useLocalDpi xmlns:a14="http://schemas.microsoft.com/office/drawing/2010/main" xmlns="" val="0"/>
              </a:ext>
            </a:extLst>
          </a:blip>
          <a:stretch>
            <a:fillRect/>
          </a:stretch>
        </p:blipFill>
        <p:spPr>
          <a:xfrm>
            <a:off x="7308304" y="2132856"/>
            <a:ext cx="525016" cy="50405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30346" y="3871458"/>
            <a:ext cx="2096902" cy="208737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72650" y="2476537"/>
            <a:ext cx="2435410" cy="2437604"/>
          </a:xfrm>
          <a:prstGeom prst="rect">
            <a:avLst/>
          </a:prstGeom>
        </p:spPr>
      </p:pic>
      <p:pic>
        <p:nvPicPr>
          <p:cNvPr id="2050" name="Picture 2" descr="C:\Users\tugba.topal\Desktop\untitle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003673" y="4548473"/>
            <a:ext cx="2257425" cy="202882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C:\Users\tugba.topal\Desktop\imagesCAVVRJAI.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099048" y="4357836"/>
            <a:ext cx="1905000" cy="220027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C:\Users\tugba.topal\Desktop\imagesCAKX13Y6.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08298" y="3230481"/>
            <a:ext cx="2190750" cy="20955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C:\Users\tugba.topal\Desktop\untitled.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88688" y="2386298"/>
            <a:ext cx="2114550" cy="2162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90227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Effect transition="in" filter="fade">
                                      <p:cBhvr>
                                        <p:cTn id="9" dur="1000"/>
                                        <p:tgtEl>
                                          <p:spTgt spid="205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par>
                                <p:cTn id="18" presetID="3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 calcmode="lin" valueType="num">
                                      <p:cBhvr>
                                        <p:cTn id="52" dur="1000" fill="hold"/>
                                        <p:tgtEl>
                                          <p:spTgt spid="2050"/>
                                        </p:tgtEl>
                                        <p:attrNameLst>
                                          <p:attrName>ppt_w</p:attrName>
                                        </p:attrNameLst>
                                      </p:cBhvr>
                                      <p:tavLst>
                                        <p:tav tm="0">
                                          <p:val>
                                            <p:fltVal val="0"/>
                                          </p:val>
                                        </p:tav>
                                        <p:tav tm="100000">
                                          <p:val>
                                            <p:strVal val="#ppt_w"/>
                                          </p:val>
                                        </p:tav>
                                      </p:tavLst>
                                    </p:anim>
                                    <p:anim calcmode="lin" valueType="num">
                                      <p:cBhvr>
                                        <p:cTn id="53" dur="1000" fill="hold"/>
                                        <p:tgtEl>
                                          <p:spTgt spid="2050"/>
                                        </p:tgtEl>
                                        <p:attrNameLst>
                                          <p:attrName>ppt_h</p:attrName>
                                        </p:attrNameLst>
                                      </p:cBhvr>
                                      <p:tavLst>
                                        <p:tav tm="0">
                                          <p:val>
                                            <p:fltVal val="0"/>
                                          </p:val>
                                        </p:tav>
                                        <p:tav tm="100000">
                                          <p:val>
                                            <p:strVal val="#ppt_h"/>
                                          </p:val>
                                        </p:tav>
                                      </p:tavLst>
                                    </p:anim>
                                    <p:anim calcmode="lin" valueType="num">
                                      <p:cBhvr>
                                        <p:cTn id="54" dur="1000" fill="hold"/>
                                        <p:tgtEl>
                                          <p:spTgt spid="2050"/>
                                        </p:tgtEl>
                                        <p:attrNameLst>
                                          <p:attrName>style.rotation</p:attrName>
                                        </p:attrNameLst>
                                      </p:cBhvr>
                                      <p:tavLst>
                                        <p:tav tm="0">
                                          <p:val>
                                            <p:fltVal val="90"/>
                                          </p:val>
                                        </p:tav>
                                        <p:tav tm="100000">
                                          <p:val>
                                            <p:fltVal val="0"/>
                                          </p:val>
                                        </p:tav>
                                      </p:tavLst>
                                    </p:anim>
                                    <p:animEffect transition="in" filter="fade">
                                      <p:cBhvr>
                                        <p:cTn id="55" dur="1000"/>
                                        <p:tgtEl>
                                          <p:spTgt spid="2050"/>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1000" fill="hold"/>
                                        <p:tgtEl>
                                          <p:spTgt spid="7"/>
                                        </p:tgtEl>
                                        <p:attrNameLst>
                                          <p:attrName>ppt_w</p:attrName>
                                        </p:attrNameLst>
                                      </p:cBhvr>
                                      <p:tavLst>
                                        <p:tav tm="0">
                                          <p:val>
                                            <p:fltVal val="0"/>
                                          </p:val>
                                        </p:tav>
                                        <p:tav tm="100000">
                                          <p:val>
                                            <p:strVal val="#ppt_w"/>
                                          </p:val>
                                        </p:tav>
                                      </p:tavLst>
                                    </p:anim>
                                    <p:anim calcmode="lin" valueType="num">
                                      <p:cBhvr>
                                        <p:cTn id="61" dur="1000" fill="hold"/>
                                        <p:tgtEl>
                                          <p:spTgt spid="7"/>
                                        </p:tgtEl>
                                        <p:attrNameLst>
                                          <p:attrName>ppt_h</p:attrName>
                                        </p:attrNameLst>
                                      </p:cBhvr>
                                      <p:tavLst>
                                        <p:tav tm="0">
                                          <p:val>
                                            <p:fltVal val="0"/>
                                          </p:val>
                                        </p:tav>
                                        <p:tav tm="100000">
                                          <p:val>
                                            <p:strVal val="#ppt_h"/>
                                          </p:val>
                                        </p:tav>
                                      </p:tavLst>
                                    </p:anim>
                                    <p:anim calcmode="lin" valueType="num">
                                      <p:cBhvr>
                                        <p:cTn id="62" dur="1000" fill="hold"/>
                                        <p:tgtEl>
                                          <p:spTgt spid="7"/>
                                        </p:tgtEl>
                                        <p:attrNameLst>
                                          <p:attrName>style.rotation</p:attrName>
                                        </p:attrNameLst>
                                      </p:cBhvr>
                                      <p:tavLst>
                                        <p:tav tm="0">
                                          <p:val>
                                            <p:fltVal val="90"/>
                                          </p:val>
                                        </p:tav>
                                        <p:tav tm="100000">
                                          <p:val>
                                            <p:fltVal val="0"/>
                                          </p:val>
                                        </p:tav>
                                      </p:tavLst>
                                    </p:anim>
                                    <p:animEffect transition="in" filter="fade">
                                      <p:cBhvr>
                                        <p:cTn id="63" dur="10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2054"/>
                                        </p:tgtEl>
                                        <p:attrNameLst>
                                          <p:attrName>style.visibility</p:attrName>
                                        </p:attrNameLst>
                                      </p:cBhvr>
                                      <p:to>
                                        <p:strVal val="visible"/>
                                      </p:to>
                                    </p:set>
                                    <p:anim calcmode="lin" valueType="num">
                                      <p:cBhvr>
                                        <p:cTn id="68" dur="1000" fill="hold"/>
                                        <p:tgtEl>
                                          <p:spTgt spid="2054"/>
                                        </p:tgtEl>
                                        <p:attrNameLst>
                                          <p:attrName>ppt_w</p:attrName>
                                        </p:attrNameLst>
                                      </p:cBhvr>
                                      <p:tavLst>
                                        <p:tav tm="0">
                                          <p:val>
                                            <p:fltVal val="0"/>
                                          </p:val>
                                        </p:tav>
                                        <p:tav tm="100000">
                                          <p:val>
                                            <p:strVal val="#ppt_w"/>
                                          </p:val>
                                        </p:tav>
                                      </p:tavLst>
                                    </p:anim>
                                    <p:anim calcmode="lin" valueType="num">
                                      <p:cBhvr>
                                        <p:cTn id="69" dur="1000" fill="hold"/>
                                        <p:tgtEl>
                                          <p:spTgt spid="2054"/>
                                        </p:tgtEl>
                                        <p:attrNameLst>
                                          <p:attrName>ppt_h</p:attrName>
                                        </p:attrNameLst>
                                      </p:cBhvr>
                                      <p:tavLst>
                                        <p:tav tm="0">
                                          <p:val>
                                            <p:fltVal val="0"/>
                                          </p:val>
                                        </p:tav>
                                        <p:tav tm="100000">
                                          <p:val>
                                            <p:strVal val="#ppt_h"/>
                                          </p:val>
                                        </p:tav>
                                      </p:tavLst>
                                    </p:anim>
                                    <p:anim calcmode="lin" valueType="num">
                                      <p:cBhvr>
                                        <p:cTn id="70" dur="1000" fill="hold"/>
                                        <p:tgtEl>
                                          <p:spTgt spid="2054"/>
                                        </p:tgtEl>
                                        <p:attrNameLst>
                                          <p:attrName>style.rotation</p:attrName>
                                        </p:attrNameLst>
                                      </p:cBhvr>
                                      <p:tavLst>
                                        <p:tav tm="0">
                                          <p:val>
                                            <p:fltVal val="90"/>
                                          </p:val>
                                        </p:tav>
                                        <p:tav tm="100000">
                                          <p:val>
                                            <p:fltVal val="0"/>
                                          </p:val>
                                        </p:tav>
                                      </p:tavLst>
                                    </p:anim>
                                    <p:animEffect transition="in" filter="fade">
                                      <p:cBhvr>
                                        <p:cTn id="7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2096466" y="2881933"/>
            <a:ext cx="6624736" cy="3573784"/>
          </a:xfrm>
          <a:prstGeom prst="rect">
            <a:avLst/>
          </a:prstGeom>
          <a:ln>
            <a:noFill/>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a:spLocks noGrp="1"/>
          </p:cNvSpPr>
          <p:nvPr>
            <p:ph type="title"/>
          </p:nvPr>
        </p:nvSpPr>
        <p:spPr>
          <a:xfrm>
            <a:off x="2303748" y="189653"/>
            <a:ext cx="4392488" cy="523220"/>
          </a:xfrm>
        </p:spPr>
        <p:txBody>
          <a:bodyPr wrap="square">
            <a:spAutoFit/>
          </a:bodyPr>
          <a:lstStyle/>
          <a:p>
            <a:pPr algn="l"/>
            <a:r>
              <a:rPr lang="tr-TR" sz="2800" b="1" dirty="0">
                <a:solidFill>
                  <a:srgbClr val="002060"/>
                </a:solidFill>
                <a:latin typeface="Times New Roman" panose="02020603050405020304" pitchFamily="18" charset="0"/>
                <a:cs typeface="Times New Roman" panose="02020603050405020304" pitchFamily="18" charset="0"/>
              </a:rPr>
              <a:t>e-İmza İstatistikleri Sayfası</a:t>
            </a:r>
          </a:p>
        </p:txBody>
      </p:sp>
      <p:sp>
        <p:nvSpPr>
          <p:cNvPr id="2" name="Slayt Numarası Yer Tutucusu 1"/>
          <p:cNvSpPr>
            <a:spLocks noGrp="1"/>
          </p:cNvSpPr>
          <p:nvPr>
            <p:ph type="sldNum" sz="quarter" idx="12"/>
          </p:nvPr>
        </p:nvSpPr>
        <p:spPr/>
        <p:txBody>
          <a:bodyPr/>
          <a:lstStyle/>
          <a:p>
            <a:fld id="{746FD205-8D79-439C-A802-2377436AEC8A}" type="slidenum">
              <a:rPr lang="en-US" smtClean="0"/>
              <a:pPr/>
              <a:t>25</a:t>
            </a:fld>
            <a:r>
              <a:rPr lang="tr-TR" dirty="0" smtClean="0"/>
              <a:t>/53</a:t>
            </a:r>
            <a:endParaRPr lang="en-US" dirty="0"/>
          </a:p>
        </p:txBody>
      </p:sp>
      <p:sp>
        <p:nvSpPr>
          <p:cNvPr id="4" name="Metin kutusu 3"/>
          <p:cNvSpPr txBox="1"/>
          <p:nvPr/>
        </p:nvSpPr>
        <p:spPr>
          <a:xfrm>
            <a:off x="-180528" y="702415"/>
            <a:ext cx="7920880" cy="1987724"/>
          </a:xfrm>
          <a:prstGeom prst="rect">
            <a:avLst/>
          </a:prstGeom>
          <a:noFill/>
        </p:spPr>
        <p:txBody>
          <a:bodyPr wrap="square" rtlCol="0">
            <a:spAutoFit/>
          </a:bodyPr>
          <a:lstStyle/>
          <a:p>
            <a:pPr marL="228600" lvl="1" algn="just" defTabSz="685800">
              <a:lnSpc>
                <a:spcPct val="85000"/>
              </a:lnSpc>
              <a:spcBef>
                <a:spcPts val="375"/>
              </a:spcBef>
              <a:spcAft>
                <a:spcPts val="1000"/>
              </a:spcAft>
              <a:buClr>
                <a:schemeClr val="accent1"/>
              </a:buClr>
              <a:buSzPct val="80000"/>
            </a:pPr>
            <a:r>
              <a:rPr lang="tr-TR" dirty="0" smtClean="0">
                <a:solidFill>
                  <a:srgbClr val="002060"/>
                </a:solidFill>
                <a:latin typeface="Times New Roman" pitchFamily="18" charset="0"/>
                <a:cs typeface="Times New Roman" pitchFamily="18" charset="0"/>
              </a:rPr>
              <a:t>	Birim </a:t>
            </a:r>
            <a:r>
              <a:rPr lang="tr-TR" dirty="0">
                <a:solidFill>
                  <a:srgbClr val="002060"/>
                </a:solidFill>
                <a:latin typeface="Times New Roman" pitchFamily="18" charset="0"/>
                <a:cs typeface="Times New Roman" pitchFamily="18" charset="0"/>
              </a:rPr>
              <a:t>amirlerinin e-İmza istatistiklerini görebildiği sayfadır. </a:t>
            </a:r>
          </a:p>
          <a:p>
            <a:pPr marL="228600" lvl="1" algn="just" defTabSz="685800">
              <a:lnSpc>
                <a:spcPct val="85000"/>
              </a:lnSpc>
              <a:spcBef>
                <a:spcPts val="375"/>
              </a:spcBef>
              <a:spcAft>
                <a:spcPts val="1000"/>
              </a:spcAft>
              <a:buSzPct val="80000"/>
            </a:pPr>
            <a:r>
              <a:rPr lang="tr-TR" dirty="0" smtClean="0">
                <a:solidFill>
                  <a:srgbClr val="002060"/>
                </a:solidFill>
                <a:latin typeface="Times New Roman" pitchFamily="18" charset="0"/>
                <a:cs typeface="Times New Roman" pitchFamily="18" charset="0"/>
              </a:rPr>
              <a:t>	3 </a:t>
            </a:r>
            <a:r>
              <a:rPr lang="tr-TR" dirty="0">
                <a:solidFill>
                  <a:srgbClr val="002060"/>
                </a:solidFill>
                <a:latin typeface="Times New Roman" pitchFamily="18" charset="0"/>
                <a:cs typeface="Times New Roman" pitchFamily="18" charset="0"/>
              </a:rPr>
              <a:t>farklı istatistik alınabilir.</a:t>
            </a:r>
          </a:p>
          <a:p>
            <a:pPr marL="971550" lvl="2" indent="-285750" algn="just" defTabSz="685800">
              <a:lnSpc>
                <a:spcPct val="85000"/>
              </a:lnSpc>
              <a:spcBef>
                <a:spcPts val="375"/>
              </a:spcBef>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Kişi Arama</a:t>
            </a:r>
          </a:p>
          <a:p>
            <a:pPr marL="971550" lvl="2" indent="-285750" algn="just" defTabSz="685800">
              <a:lnSpc>
                <a:spcPct val="85000"/>
              </a:lnSpc>
              <a:spcBef>
                <a:spcPts val="375"/>
              </a:spcBef>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Birim Arama</a:t>
            </a:r>
          </a:p>
          <a:p>
            <a:pPr marL="971550" lvl="2" indent="-285750" algn="just" defTabSz="685800">
              <a:lnSpc>
                <a:spcPct val="85000"/>
              </a:lnSpc>
              <a:spcBef>
                <a:spcPts val="375"/>
              </a:spcBef>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Birimde Çalışan Personel Arama   </a:t>
            </a:r>
          </a:p>
        </p:txBody>
      </p:sp>
      <p:pic>
        <p:nvPicPr>
          <p:cNvPr id="7" name="Picture 2"/>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539552" y="2910750"/>
            <a:ext cx="7523800" cy="3516149"/>
          </a:xfrm>
          <a:prstGeom prst="rect">
            <a:avLst/>
          </a:prstGeom>
          <a:ln>
            <a:noFill/>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323528" y="2907499"/>
            <a:ext cx="6480720" cy="3681098"/>
          </a:xfrm>
          <a:prstGeom prst="rect">
            <a:avLst/>
          </a:prstGeom>
          <a:ln>
            <a:noFill/>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863559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43903"/>
            <a:ext cx="8784976" cy="4832092"/>
          </a:xfrm>
          <a:prstGeom prst="rect">
            <a:avLst/>
          </a:prstGeom>
        </p:spPr>
        <p:txBody>
          <a:bodyPr wrap="square">
            <a:spAutoFit/>
          </a:bodyPr>
          <a:lstStyle/>
          <a:p>
            <a:pPr algn="just"/>
            <a:r>
              <a:rPr lang="tr-TR" sz="1600" dirty="0" smtClean="0"/>
              <a:t>Kayıtçı valilikler </a:t>
            </a:r>
            <a:r>
              <a:rPr lang="tr-TR" sz="1600" dirty="0"/>
              <a:t>tarafından resmi yazı ile Başkanlığa bildirilen, Başkanlıkça yetkileri tanımlanan ve </a:t>
            </a:r>
            <a:r>
              <a:rPr lang="tr-TR" sz="2000" b="1" dirty="0"/>
              <a:t>acil durumlarda</a:t>
            </a:r>
            <a:r>
              <a:rPr lang="tr-TR" sz="2800" dirty="0"/>
              <a:t> </a:t>
            </a:r>
            <a:r>
              <a:rPr lang="tr-TR" sz="1600" dirty="0"/>
              <a:t>yetkili olduğu birim ve alt birim kullanıcıları adına </a:t>
            </a:r>
            <a:r>
              <a:rPr lang="tr-TR" sz="2000" b="1" dirty="0"/>
              <a:t>e-İmza başvurusu yapmak, takip etmek, yerinde sertifika üretmekten sorumlu</a:t>
            </a:r>
            <a:r>
              <a:rPr lang="tr-TR" sz="2800" b="1" dirty="0"/>
              <a:t> </a:t>
            </a:r>
            <a:r>
              <a:rPr lang="tr-TR" sz="1600" dirty="0"/>
              <a:t>olan yetkili </a:t>
            </a:r>
            <a:r>
              <a:rPr lang="tr-TR" sz="1600" dirty="0" smtClean="0"/>
              <a:t>personeldir.</a:t>
            </a:r>
          </a:p>
          <a:p>
            <a:pPr algn="just"/>
            <a:endParaRPr lang="tr-TR" sz="1600" dirty="0"/>
          </a:p>
          <a:p>
            <a:pPr algn="just"/>
            <a:r>
              <a:rPr lang="tr-TR" sz="2000" b="1" dirty="0" smtClean="0">
                <a:solidFill>
                  <a:srgbClr val="07AEC8"/>
                </a:solidFill>
              </a:rPr>
              <a:t>Kayıtçı </a:t>
            </a:r>
            <a:r>
              <a:rPr lang="tr-TR" sz="2000" b="1" dirty="0">
                <a:solidFill>
                  <a:srgbClr val="07AEC8"/>
                </a:solidFill>
              </a:rPr>
              <a:t>kendisine tanımlanan yetki ile;</a:t>
            </a:r>
          </a:p>
          <a:p>
            <a:pPr algn="just"/>
            <a:endParaRPr lang="tr-TR" sz="2000" b="1" dirty="0">
              <a:solidFill>
                <a:srgbClr val="07AEC8"/>
              </a:solidFill>
            </a:endParaRPr>
          </a:p>
          <a:p>
            <a:pPr marL="285750" lvl="0" indent="-285750" algn="just">
              <a:buFont typeface="Wingdings" panose="05000000000000000000" pitchFamily="2" charset="2"/>
              <a:buChar char="§"/>
            </a:pPr>
            <a:r>
              <a:rPr lang="tr-TR" sz="1600" dirty="0"/>
              <a:t>Kullanıcılar için acil durumlarda e-İmza talebinde bulunma ve soyadı değişikliği, kayıp/çalıntı ve fiziki hasar durumları ile süresi dolan sertifikalar için yenileme işlemlerini yürütme, </a:t>
            </a:r>
            <a:endParaRPr lang="tr-TR" sz="1600" dirty="0" smtClean="0"/>
          </a:p>
          <a:p>
            <a:pPr marL="285750" lvl="0" indent="-285750" algn="just">
              <a:buFont typeface="Wingdings" panose="05000000000000000000" pitchFamily="2" charset="2"/>
              <a:buChar char="§"/>
            </a:pPr>
            <a:endParaRPr lang="tr-TR" sz="1600" dirty="0"/>
          </a:p>
          <a:p>
            <a:pPr marL="285750" lvl="0" indent="-285750" algn="just">
              <a:buFont typeface="Wingdings" panose="05000000000000000000" pitchFamily="2" charset="2"/>
              <a:buChar char="§"/>
            </a:pPr>
            <a:r>
              <a:rPr lang="tr-TR" sz="1600" dirty="0"/>
              <a:t>KamuSM tarafından verilen yetkiyi kullanarak acil durumlarda kullanıcılara, ilgili vali yardımcısının onayı ile yerinde sertifika üretimi yapma</a:t>
            </a:r>
            <a:r>
              <a:rPr lang="tr-TR" sz="1600" dirty="0" smtClean="0"/>
              <a:t>, </a:t>
            </a:r>
          </a:p>
          <a:p>
            <a:pPr marL="285750" lvl="0" indent="-285750" algn="just">
              <a:buFont typeface="Wingdings" panose="05000000000000000000" pitchFamily="2" charset="2"/>
              <a:buChar char="§"/>
            </a:pPr>
            <a:endParaRPr lang="tr-TR" sz="1600" dirty="0"/>
          </a:p>
          <a:p>
            <a:pPr marL="285750" lvl="0" indent="-285750" algn="just">
              <a:buFont typeface="Wingdings" panose="05000000000000000000" pitchFamily="2" charset="2"/>
              <a:buChar char="§"/>
            </a:pPr>
            <a:r>
              <a:rPr lang="tr-TR" sz="1600" dirty="0"/>
              <a:t>Kendilerine gelen üretim taleplerini yerine getirme ve ilgili kişiye teslim etme, bu aşamada yaşanacak gecikmeleri giderme ve gerekli önlemleri alma</a:t>
            </a:r>
            <a:r>
              <a:rPr lang="tr-TR" sz="1600" dirty="0" smtClean="0"/>
              <a:t>,</a:t>
            </a:r>
          </a:p>
          <a:p>
            <a:pPr marL="285750" lvl="0" indent="-285750" algn="just">
              <a:buFont typeface="Wingdings" panose="05000000000000000000" pitchFamily="2" charset="2"/>
              <a:buChar char="§"/>
            </a:pPr>
            <a:endParaRPr lang="tr-TR" sz="1600" dirty="0"/>
          </a:p>
          <a:p>
            <a:pPr marL="285750" lvl="0" indent="-285750" algn="just">
              <a:buFont typeface="Wingdings" panose="05000000000000000000" pitchFamily="2" charset="2"/>
              <a:buChar char="§"/>
            </a:pPr>
            <a:r>
              <a:rPr lang="tr-TR" sz="1600" dirty="0"/>
              <a:t>e-İçişleri Projesi kapsamında Başkanlık tarafından belirlenen ve bildirilen görevleri </a:t>
            </a:r>
            <a:r>
              <a:rPr lang="tr-TR" sz="1600" dirty="0" smtClean="0"/>
              <a:t>yürütme, işlemlerini </a:t>
            </a:r>
            <a:r>
              <a:rPr lang="tr-TR" sz="1600" dirty="0"/>
              <a:t>gerçekleştirir.</a:t>
            </a:r>
          </a:p>
        </p:txBody>
      </p:sp>
      <p:sp>
        <p:nvSpPr>
          <p:cNvPr id="5" name="TextBox 4"/>
          <p:cNvSpPr txBox="1"/>
          <p:nvPr/>
        </p:nvSpPr>
        <p:spPr>
          <a:xfrm>
            <a:off x="1827869" y="332656"/>
            <a:ext cx="4921668" cy="707886"/>
          </a:xfrm>
          <a:prstGeom prst="rect">
            <a:avLst/>
          </a:prstGeom>
          <a:noFill/>
        </p:spPr>
        <p:txBody>
          <a:bodyPr wrap="none" rtlCol="0">
            <a:spAutoFit/>
          </a:bodyPr>
          <a:lstStyle/>
          <a:p>
            <a:pPr algn="ctr"/>
            <a:r>
              <a:rPr lang="tr-TR" sz="4000" b="1" dirty="0" smtClean="0">
                <a:solidFill>
                  <a:srgbClr val="07AEC8"/>
                </a:solidFill>
              </a:rPr>
              <a:t>Kayıtçı </a:t>
            </a:r>
            <a:r>
              <a:rPr lang="en-US" sz="4000" b="1" dirty="0" smtClean="0">
                <a:solidFill>
                  <a:srgbClr val="07AEC8"/>
                </a:solidFill>
              </a:rPr>
              <a:t>e-İMZA</a:t>
            </a:r>
            <a:r>
              <a:rPr lang="tr-TR" sz="4000" b="1" dirty="0" smtClean="0">
                <a:solidFill>
                  <a:srgbClr val="07AEC8"/>
                </a:solidFill>
              </a:rPr>
              <a:t> Tedarik</a:t>
            </a:r>
            <a:endParaRPr lang="en-US" sz="4000" b="1" dirty="0">
              <a:solidFill>
                <a:srgbClr val="07AEC8"/>
              </a:solidFill>
            </a:endParaRPr>
          </a:p>
        </p:txBody>
      </p:sp>
      <p:pic>
        <p:nvPicPr>
          <p:cNvPr id="6" name="Picture 2" descr="C:\Users\saban.yelkenci\Desktop\indir.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455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1680" y="210200"/>
            <a:ext cx="6618423" cy="523220"/>
          </a:xfrm>
          <a:prstGeom prst="rect">
            <a:avLst/>
          </a:prstGeom>
        </p:spPr>
        <p:txBody>
          <a:bodyPr vert="horz" wrap="square" lIns="91440" tIns="45720" rIns="91440" bIns="45720" rtlCol="0" anchor="ctr">
            <a:spAutoFit/>
          </a:bodyPr>
          <a:lstStyle/>
          <a:p>
            <a:pPr>
              <a:spcBef>
                <a:spcPct val="0"/>
              </a:spcBef>
            </a:pPr>
            <a:r>
              <a:rPr lang="tr-TR" sz="2800" b="1" dirty="0">
                <a:solidFill>
                  <a:srgbClr val="002060"/>
                </a:solidFill>
                <a:latin typeface="Times New Roman" panose="02020603050405020304" pitchFamily="18" charset="0"/>
                <a:ea typeface="+mj-ea"/>
                <a:cs typeface="Times New Roman" panose="02020603050405020304" pitchFamily="18" charset="0"/>
              </a:rPr>
              <a:t>Kişi Üstündeki Evrak Sayıları Sayfası</a:t>
            </a:r>
          </a:p>
        </p:txBody>
      </p:sp>
      <p:sp>
        <p:nvSpPr>
          <p:cNvPr id="5" name="Rectangle 4"/>
          <p:cNvSpPr/>
          <p:nvPr/>
        </p:nvSpPr>
        <p:spPr>
          <a:xfrm>
            <a:off x="-108520" y="836712"/>
            <a:ext cx="7933506" cy="1572738"/>
          </a:xfrm>
          <a:prstGeom prst="rect">
            <a:avLst/>
          </a:prstGeom>
        </p:spPr>
        <p:txBody>
          <a:bodyPr wrap="square">
            <a:spAutoFit/>
          </a:bodyPr>
          <a:lstStyle/>
          <a:p>
            <a:pPr marL="228600" lvl="1" algn="just" defTabSz="685800">
              <a:lnSpc>
                <a:spcPct val="85000"/>
              </a:lnSpc>
              <a:spcBef>
                <a:spcPts val="375"/>
              </a:spcBef>
              <a:spcAft>
                <a:spcPts val="1000"/>
              </a:spcAft>
              <a:buClr>
                <a:schemeClr val="accent1"/>
              </a:buClr>
              <a:buSzPct val="80000"/>
            </a:pPr>
            <a:r>
              <a:rPr lang="tr-TR" dirty="0" smtClean="0">
                <a:solidFill>
                  <a:srgbClr val="002060"/>
                </a:solidFill>
                <a:latin typeface="Times New Roman" pitchFamily="18" charset="0"/>
                <a:cs typeface="Times New Roman" pitchFamily="18" charset="0"/>
              </a:rPr>
              <a:t>	Birim </a:t>
            </a:r>
            <a:r>
              <a:rPr lang="tr-TR" dirty="0">
                <a:solidFill>
                  <a:srgbClr val="002060"/>
                </a:solidFill>
                <a:latin typeface="Times New Roman" pitchFamily="18" charset="0"/>
                <a:cs typeface="Times New Roman" pitchFamily="18" charset="0"/>
              </a:rPr>
              <a:t>amirleri tarafından denetim amaçlı kullanılan sayfadır. </a:t>
            </a:r>
          </a:p>
          <a:p>
            <a:pPr marL="685800" lvl="2" algn="just" defTabSz="685800">
              <a:lnSpc>
                <a:spcPct val="85000"/>
              </a:lnSpc>
              <a:spcBef>
                <a:spcPts val="375"/>
              </a:spcBef>
              <a:spcAft>
                <a:spcPts val="1000"/>
              </a:spcAft>
              <a:buSzPct val="80000"/>
            </a:pPr>
            <a:r>
              <a:rPr lang="tr-TR" dirty="0" smtClean="0">
                <a:solidFill>
                  <a:srgbClr val="002060"/>
                </a:solidFill>
                <a:latin typeface="Times New Roman" pitchFamily="18" charset="0"/>
                <a:cs typeface="Times New Roman" pitchFamily="18" charset="0"/>
              </a:rPr>
              <a:t>Arama </a:t>
            </a:r>
            <a:r>
              <a:rPr lang="tr-TR" dirty="0">
                <a:solidFill>
                  <a:srgbClr val="002060"/>
                </a:solidFill>
                <a:latin typeface="Times New Roman" pitchFamily="18" charset="0"/>
                <a:cs typeface="Times New Roman" pitchFamily="18" charset="0"/>
              </a:rPr>
              <a:t>yapılan kişinin;</a:t>
            </a:r>
          </a:p>
          <a:p>
            <a:pPr marL="971550" lvl="2" indent="-285750" algn="just" defTabSz="685800">
              <a:lnSpc>
                <a:spcPct val="85000"/>
              </a:lnSpc>
              <a:spcBef>
                <a:spcPts val="375"/>
              </a:spcBef>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İşlem yaptığı evrakları</a:t>
            </a:r>
          </a:p>
          <a:p>
            <a:pPr marL="971550" lvl="2" indent="-285750" algn="just" defTabSz="685800">
              <a:lnSpc>
                <a:spcPct val="85000"/>
              </a:lnSpc>
              <a:spcBef>
                <a:spcPts val="375"/>
              </a:spcBef>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İşlem yapmayı bekleyen evrakları</a:t>
            </a:r>
          </a:p>
        </p:txBody>
      </p:sp>
      <p:pic>
        <p:nvPicPr>
          <p:cNvPr id="6" name="Picture 5"/>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33000"/>
                    </a14:imgEffect>
                  </a14:imgLayer>
                </a14:imgProps>
              </a:ext>
            </a:extLst>
          </a:blip>
          <a:stretch>
            <a:fillRect/>
          </a:stretch>
        </p:blipFill>
        <p:spPr>
          <a:xfrm>
            <a:off x="137089" y="2819451"/>
            <a:ext cx="5935538" cy="3782399"/>
          </a:xfrm>
          <a:prstGeom prst="rect">
            <a:avLst/>
          </a:prstGeom>
          <a:ln>
            <a:noFill/>
          </a:ln>
          <a:effectLst>
            <a:glow rad="139700">
              <a:schemeClr val="accent1">
                <a:satMod val="175000"/>
                <a:alpha val="40000"/>
              </a:schemeClr>
            </a:glow>
            <a:outerShdw blurRad="190500" algn="tl" rotWithShape="0">
              <a:srgbClr val="000000">
                <a:alpha val="70000"/>
              </a:srgbClr>
            </a:outerShdw>
          </a:effectLst>
        </p:spPr>
      </p:pic>
      <p:pic>
        <p:nvPicPr>
          <p:cNvPr id="8" name="Picture 7"/>
          <p:cNvPicPr>
            <a:picLocks noChangeAspect="1"/>
          </p:cNvPicPr>
          <p:nvPr/>
        </p:nvPicPr>
        <p:blipFill>
          <a:blip r:embed="rId5" cstate="print">
            <a:extLst>
              <a:ext uri="{BEBA8EAE-BF5A-486C-A8C5-ECC9F3942E4B}">
                <a14:imgProps xmlns:a14="http://schemas.microsoft.com/office/drawing/2010/main" xmlns="">
                  <a14:imgLayer r:embed="rId6">
                    <a14:imgEffect>
                      <a14:sharpenSoften amount="50000"/>
                    </a14:imgEffect>
                  </a14:imgLayer>
                </a14:imgProps>
              </a:ext>
            </a:extLst>
          </a:blip>
          <a:stretch>
            <a:fillRect/>
          </a:stretch>
        </p:blipFill>
        <p:spPr>
          <a:xfrm>
            <a:off x="4756121" y="2492896"/>
            <a:ext cx="4125688" cy="4396226"/>
          </a:xfrm>
          <a:prstGeom prst="rect">
            <a:avLst/>
          </a:prstGeom>
          <a:ln>
            <a:noFill/>
          </a:ln>
          <a:effectLst>
            <a:glow rad="139700">
              <a:schemeClr val="accent1">
                <a:satMod val="175000"/>
                <a:alpha val="40000"/>
              </a:schemeClr>
            </a:glow>
            <a:outerShdw blurRad="190500" algn="tl" rotWithShape="0">
              <a:srgbClr val="000000">
                <a:alpha val="70000"/>
              </a:srgbClr>
            </a:outerShdw>
          </a:effectLst>
        </p:spPr>
      </p:pic>
      <p:sp>
        <p:nvSpPr>
          <p:cNvPr id="3" name="Slayt Numarası Yer Tutucusu 2"/>
          <p:cNvSpPr>
            <a:spLocks noGrp="1"/>
          </p:cNvSpPr>
          <p:nvPr>
            <p:ph type="sldNum" sz="quarter" idx="12"/>
          </p:nvPr>
        </p:nvSpPr>
        <p:spPr/>
        <p:txBody>
          <a:bodyPr/>
          <a:lstStyle/>
          <a:p>
            <a:fld id="{746FD205-8D79-439C-A802-2377436AEC8A}" type="slidenum">
              <a:rPr lang="en-US" smtClean="0"/>
              <a:pPr/>
              <a:t>27</a:t>
            </a:fld>
            <a:r>
              <a:rPr lang="tr-TR" dirty="0" smtClean="0"/>
              <a:t>/53</a:t>
            </a:r>
            <a:endParaRPr lang="en-US" dirty="0"/>
          </a:p>
        </p:txBody>
      </p:sp>
    </p:spTree>
    <p:extLst>
      <p:ext uri="{BB962C8B-B14F-4D97-AF65-F5344CB8AC3E}">
        <p14:creationId xmlns:p14="http://schemas.microsoft.com/office/powerpoint/2010/main" xmlns="" val="275189057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25000"/>
                    </a14:imgEffect>
                  </a14:imgLayer>
                </a14:imgProps>
              </a:ext>
            </a:extLst>
          </a:blip>
          <a:stretch>
            <a:fillRect/>
          </a:stretch>
        </p:blipFill>
        <p:spPr>
          <a:xfrm>
            <a:off x="1223628" y="1052737"/>
            <a:ext cx="6535193" cy="4838637"/>
          </a:xfrm>
          <a:prstGeom prst="rect">
            <a:avLst/>
          </a:prstGeom>
          <a:ln/>
        </p:spPr>
        <p:style>
          <a:lnRef idx="0">
            <a:schemeClr val="accent1"/>
          </a:lnRef>
          <a:fillRef idx="3">
            <a:schemeClr val="accent1"/>
          </a:fillRef>
          <a:effectRef idx="3">
            <a:schemeClr val="accent1"/>
          </a:effectRef>
          <a:fontRef idx="minor">
            <a:schemeClr val="lt1"/>
          </a:fontRef>
        </p:style>
      </p:pic>
      <p:sp>
        <p:nvSpPr>
          <p:cNvPr id="2" name="Slayt Numarası Yer Tutucusu 1"/>
          <p:cNvSpPr>
            <a:spLocks noGrp="1"/>
          </p:cNvSpPr>
          <p:nvPr>
            <p:ph type="sldNum" sz="quarter" idx="12"/>
          </p:nvPr>
        </p:nvSpPr>
        <p:spPr/>
        <p:txBody>
          <a:bodyPr/>
          <a:lstStyle/>
          <a:p>
            <a:fld id="{CA8D9AD5-F248-4919-864A-CFD76CC027D6}" type="slidenum">
              <a:rPr lang="tr-TR" smtClean="0"/>
              <a:pPr/>
              <a:t>28</a:t>
            </a:fld>
            <a:endParaRPr lang="tr-TR" dirty="0"/>
          </a:p>
        </p:txBody>
      </p:sp>
      <p:sp>
        <p:nvSpPr>
          <p:cNvPr id="5" name="TextBox 4"/>
          <p:cNvSpPr txBox="1"/>
          <p:nvPr/>
        </p:nvSpPr>
        <p:spPr>
          <a:xfrm>
            <a:off x="3117963" y="326151"/>
            <a:ext cx="2746521" cy="523220"/>
          </a:xfrm>
          <a:prstGeom prst="rect">
            <a:avLst/>
          </a:prstGeom>
          <a:noFill/>
        </p:spPr>
        <p:txBody>
          <a:bodyPr wrap="none" rtlCol="0">
            <a:spAutoFit/>
          </a:bodyPr>
          <a:lstStyle/>
          <a:p>
            <a:r>
              <a:rPr lang="tr-TR" sz="2800" b="1" dirty="0">
                <a:solidFill>
                  <a:srgbClr val="002060"/>
                </a:solidFill>
                <a:latin typeface="Times New Roman" panose="02020603050405020304" pitchFamily="18" charset="0"/>
                <a:ea typeface="+mj-ea"/>
                <a:cs typeface="Times New Roman" panose="02020603050405020304" pitchFamily="18" charset="0"/>
              </a:rPr>
              <a:t>Yardım</a:t>
            </a:r>
            <a:r>
              <a:rPr lang="tr-TR" dirty="0" smtClean="0"/>
              <a:t> </a:t>
            </a:r>
            <a:r>
              <a:rPr lang="tr-TR" sz="2800" b="1" dirty="0">
                <a:solidFill>
                  <a:srgbClr val="002060"/>
                </a:solidFill>
                <a:latin typeface="Times New Roman" panose="02020603050405020304" pitchFamily="18" charset="0"/>
                <a:ea typeface="+mj-ea"/>
                <a:cs typeface="Times New Roman" panose="02020603050405020304" pitchFamily="18" charset="0"/>
              </a:rPr>
              <a:t>Belgeleri</a:t>
            </a:r>
          </a:p>
        </p:txBody>
      </p:sp>
    </p:spTree>
    <p:extLst>
      <p:ext uri="{BB962C8B-B14F-4D97-AF65-F5344CB8AC3E}">
        <p14:creationId xmlns:p14="http://schemas.microsoft.com/office/powerpoint/2010/main" xmlns="" val="39112366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dirty="0"/>
          </a:p>
        </p:txBody>
      </p:sp>
      <p:pic>
        <p:nvPicPr>
          <p:cNvPr id="4" name="Picture 2" descr="C:\Users\f.zehra.zelzele.INTDOMAIN\Desktop\brifing ppt\kapak.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614"/>
          <a:stretch/>
        </p:blipFill>
        <p:spPr bwMode="auto">
          <a:xfrm>
            <a:off x="2192" y="0"/>
            <a:ext cx="918051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Dikdörtgen 4"/>
          <p:cNvSpPr/>
          <p:nvPr/>
        </p:nvSpPr>
        <p:spPr>
          <a:xfrm>
            <a:off x="4723826" y="3573016"/>
            <a:ext cx="3962974" cy="1569660"/>
          </a:xfrm>
          <a:prstGeom prst="rect">
            <a:avLst/>
          </a:prstGeom>
        </p:spPr>
        <p:txBody>
          <a:bodyPr wrap="square">
            <a:spAutoFit/>
          </a:bodyPr>
          <a:lstStyle/>
          <a:p>
            <a:pPr algn="ctr" fontAlgn="auto">
              <a:spcBef>
                <a:spcPts val="0"/>
              </a:spcBef>
              <a:spcAft>
                <a:spcPts val="0"/>
              </a:spcAft>
              <a:defRPr/>
            </a:pPr>
            <a:r>
              <a:rPr lang="tr-TR"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MOBİL İMZA </a:t>
            </a:r>
          </a:p>
          <a:p>
            <a:pPr algn="ctr" fontAlgn="auto">
              <a:spcBef>
                <a:spcPts val="0"/>
              </a:spcBef>
              <a:spcAft>
                <a:spcPts val="0"/>
              </a:spcAft>
              <a:defRPr/>
            </a:pPr>
            <a:r>
              <a:rPr lang="tr-TR" sz="3200" b="1" dirty="0">
                <a:solidFill>
                  <a:schemeClr val="bg1"/>
                </a:solidFill>
                <a:effectLst>
                  <a:outerShdw blurRad="38100" dist="38100" dir="2700000" algn="tl">
                    <a:srgbClr val="000000">
                      <a:alpha val="43137"/>
                    </a:srgbClr>
                  </a:outerShdw>
                </a:effectLst>
                <a:latin typeface="Arial" pitchFamily="34" charset="0"/>
                <a:cs typeface="Arial" pitchFamily="34" charset="0"/>
              </a:rPr>
              <a:t>&amp;</a:t>
            </a:r>
            <a:r>
              <a:rPr lang="tr-TR"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p>
          <a:p>
            <a:pPr algn="ctr" fontAlgn="auto">
              <a:spcBef>
                <a:spcPts val="0"/>
              </a:spcBef>
              <a:spcAft>
                <a:spcPts val="0"/>
              </a:spcAft>
              <a:defRPr/>
            </a:pPr>
            <a:r>
              <a:rPr lang="tr-TR"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MOBİL e-İÇİŞLERİ</a:t>
            </a:r>
            <a:endParaRPr lang="tr-TR" sz="3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273435441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395103" y="260648"/>
            <a:ext cx="6425801" cy="648072"/>
          </a:xfrm>
        </p:spPr>
        <p:txBody>
          <a:bodyPr>
            <a:noAutofit/>
          </a:bodyPr>
          <a:lstStyle/>
          <a:p>
            <a:r>
              <a:rPr lang="tr-TR" sz="2800" b="1" dirty="0" smtClean="0">
                <a:solidFill>
                  <a:srgbClr val="002060"/>
                </a:solidFill>
                <a:latin typeface="Times New Roman" panose="02020603050405020304" pitchFamily="18" charset="0"/>
                <a:cs typeface="Times New Roman" panose="02020603050405020304" pitchFamily="18" charset="0"/>
              </a:rPr>
              <a:t>e-İçişleri Evrak Modülü (EBYS)</a:t>
            </a:r>
            <a:endParaRPr lang="tr-TR" sz="2800" b="1" dirty="0">
              <a:solidFill>
                <a:srgbClr val="002060"/>
              </a:solidFill>
              <a:latin typeface="Times New Roman" panose="02020603050405020304" pitchFamily="18" charset="0"/>
              <a:cs typeface="Times New Roman" panose="02020603050405020304" pitchFamily="18" charset="0"/>
            </a:endParaRPr>
          </a:p>
        </p:txBody>
      </p:sp>
      <p:sp>
        <p:nvSpPr>
          <p:cNvPr id="5" name="İçerik Yer Tutucusu 4"/>
          <p:cNvSpPr>
            <a:spLocks noGrp="1"/>
          </p:cNvSpPr>
          <p:nvPr>
            <p:ph idx="1"/>
          </p:nvPr>
        </p:nvSpPr>
        <p:spPr>
          <a:xfrm>
            <a:off x="470505" y="980728"/>
            <a:ext cx="8280920" cy="1944216"/>
          </a:xfrm>
        </p:spPr>
        <p:txBody>
          <a:bodyPr>
            <a:noAutofit/>
          </a:bodyPr>
          <a:lstStyle/>
          <a:p>
            <a:pPr marL="228600" indent="0" algn="just">
              <a:lnSpc>
                <a:spcPct val="115000"/>
              </a:lnSpc>
              <a:spcAft>
                <a:spcPts val="1000"/>
              </a:spcAft>
              <a:buNone/>
            </a:pPr>
            <a:r>
              <a:rPr lang="tr-TR" sz="1800" kern="1400" dirty="0" smtClean="0">
                <a:solidFill>
                  <a:srgbClr val="002060"/>
                </a:solidFill>
                <a:latin typeface="Times New Roman" pitchFamily="18" charset="0"/>
                <a:cs typeface="Times New Roman" pitchFamily="18" charset="0"/>
              </a:rPr>
              <a:t>	</a:t>
            </a:r>
            <a:r>
              <a:rPr lang="tr-TR" sz="1800" dirty="0">
                <a:solidFill>
                  <a:srgbClr val="002060"/>
                </a:solidFill>
                <a:latin typeface="Times New Roman" pitchFamily="18" charset="0"/>
                <a:cs typeface="Times New Roman" pitchFamily="18" charset="0"/>
              </a:rPr>
              <a:t>İçişleri Bakanlığı, yoğun evrak akışına sahip, bilgi güvenliği ön planda olan, bilgiye erişim hızının ve bilgi güvenilirliğinin önem arz ettiği bir kurum olduğu için, iş süreçlerinde gelişmiş bir belge yönetim sistemine ihtiyaç duyulmuş ve çözüm olarak e-İçişleri projesi kapsamında Elektronik Belge Yönetim Sistemi (EBYS – Evrak Modülü) hayata geçirilmiştir. </a:t>
            </a:r>
          </a:p>
          <a:p>
            <a:pPr marL="228600" indent="220980" algn="just">
              <a:lnSpc>
                <a:spcPct val="115000"/>
              </a:lnSpc>
              <a:spcAft>
                <a:spcPts val="1000"/>
              </a:spcAft>
            </a:pPr>
            <a:endParaRPr lang="tr-TR" sz="1800" kern="1400" dirty="0">
              <a:solidFill>
                <a:srgbClr val="002060"/>
              </a:solidFill>
              <a:latin typeface="Times New Roman" pitchFamily="18" charset="0"/>
              <a:cs typeface="Times New Roman" pitchFamily="18" charset="0"/>
            </a:endParaRPr>
          </a:p>
        </p:txBody>
      </p:sp>
      <p:sp>
        <p:nvSpPr>
          <p:cNvPr id="6" name="Slayt Numarası Yer Tutucusu 5"/>
          <p:cNvSpPr>
            <a:spLocks noGrp="1"/>
          </p:cNvSpPr>
          <p:nvPr>
            <p:ph type="sldNum" sz="quarter" idx="12"/>
          </p:nvPr>
        </p:nvSpPr>
        <p:spPr/>
        <p:txBody>
          <a:bodyPr>
            <a:normAutofit/>
          </a:bodyPr>
          <a:lstStyle/>
          <a:p>
            <a:fld id="{746FD205-8D79-439C-A802-2377436AEC8A}" type="slidenum">
              <a:rPr lang="en-US" smtClean="0"/>
              <a:pPr/>
              <a:t>3</a:t>
            </a:fld>
            <a:r>
              <a:rPr lang="tr-TR" dirty="0" smtClean="0"/>
              <a:t>/53</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06585" y="2723850"/>
            <a:ext cx="6533767" cy="3776517"/>
          </a:xfrm>
          <a:prstGeom prst="rect">
            <a:avLst/>
          </a:prstGeom>
          <a:noFill/>
          <a:ln>
            <a:noFill/>
          </a:ln>
          <a:effectLst>
            <a:glow rad="228600">
              <a:schemeClr val="accent1">
                <a:satMod val="175000"/>
                <a:alpha val="40000"/>
              </a:schemeClr>
            </a:glow>
            <a:outerShdw dist="35921" dir="2700000" algn="ctr" rotWithShape="0">
              <a:schemeClr val="bg2"/>
            </a:outerShdw>
          </a:effectLst>
        </p:spPr>
      </p:pic>
      <p:pic>
        <p:nvPicPr>
          <p:cNvPr id="9" name="Picture 3" descr="C:\Users\olcayu\Desktop\bilgi_300dpi.pn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39951" y="2722587"/>
            <a:ext cx="936104" cy="936104"/>
          </a:xfrm>
          <a:prstGeom prst="rect">
            <a:avLst/>
          </a:prstGeom>
          <a:noFill/>
          <a:ln>
            <a:noFill/>
          </a:ln>
          <a:effectLst>
            <a:glow rad="228600">
              <a:schemeClr val="accent1">
                <a:satMod val="175000"/>
                <a:alpha val="40000"/>
              </a:schemeClr>
            </a:glow>
            <a:outerShdw dist="35921" dir="2700000" algn="ctr" rotWithShape="0">
              <a:schemeClr val="bg2"/>
            </a:outerShdw>
          </a:effectLst>
        </p:spPr>
      </p:pic>
      <p:sp>
        <p:nvSpPr>
          <p:cNvPr id="14" name="Rectangle 13"/>
          <p:cNvSpPr/>
          <p:nvPr/>
        </p:nvSpPr>
        <p:spPr>
          <a:xfrm>
            <a:off x="3240481" y="4072716"/>
            <a:ext cx="2735044" cy="584775"/>
          </a:xfrm>
          <a:prstGeom prst="rect">
            <a:avLst/>
          </a:prstGeom>
          <a:noFill/>
          <a:effectLst>
            <a:glow rad="228600">
              <a:schemeClr val="accent2">
                <a:satMod val="175000"/>
                <a:alpha val="40000"/>
              </a:schemeClr>
            </a:glow>
          </a:effectLst>
        </p:spPr>
        <p:txBody>
          <a:bodyPr wrap="none" lIns="91440" tIns="45720" rIns="91440" bIns="45720">
            <a:spAutoFit/>
          </a:bodyPr>
          <a:lstStyle/>
          <a:p>
            <a:pPr algn="ctr"/>
            <a:r>
              <a:rPr lang="tr-TR" sz="3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e-İçişleri EBYS</a:t>
            </a:r>
            <a:endParaRPr lang="tr-TR"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xmlns="" val="210340454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750" tmFilter="0, 0; .2, .5; .8, .5; 1, 0"/>
                                        <p:tgtEl>
                                          <p:spTgt spid="3"/>
                                        </p:tgtEl>
                                      </p:cBhvr>
                                    </p:animEffect>
                                    <p:animScale>
                                      <p:cBhvr>
                                        <p:cTn id="11" dur="375" autoRev="1" fill="hold"/>
                                        <p:tgtEl>
                                          <p:spTgt spid="3"/>
                                        </p:tgtEl>
                                      </p:cBhvr>
                                      <p:by x="105000" y="105000"/>
                                    </p:animScale>
                                  </p:childTnLst>
                                </p:cTn>
                              </p:par>
                            </p:childTnLst>
                          </p:cTn>
                        </p:par>
                        <p:par>
                          <p:cTn id="12" fill="hold">
                            <p:stCondLst>
                              <p:cond delay="1250"/>
                            </p:stCondLst>
                            <p:childTnLst>
                              <p:par>
                                <p:cTn id="13" presetID="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ppt_x"/>
                                          </p:val>
                                        </p:tav>
                                        <p:tav tm="100000">
                                          <p:val>
                                            <p:strVal val="#ppt_x"/>
                                          </p:val>
                                        </p:tav>
                                      </p:tavLst>
                                    </p:anim>
                                    <p:anim calcmode="lin" valueType="num">
                                      <p:cBhvr additive="base">
                                        <p:cTn id="16" dur="1250" fill="hold"/>
                                        <p:tgtEl>
                                          <p:spTgt spid="14"/>
                                        </p:tgtEl>
                                        <p:attrNameLst>
                                          <p:attrName>ppt_y</p:attrName>
                                        </p:attrNameLst>
                                      </p:cBhvr>
                                      <p:tavLst>
                                        <p:tav tm="0">
                                          <p:val>
                                            <p:strVal val="0-#ppt_h/2"/>
                                          </p:val>
                                        </p:tav>
                                        <p:tav tm="100000">
                                          <p:val>
                                            <p:strVal val="#ppt_y"/>
                                          </p:val>
                                        </p:tav>
                                      </p:tavLst>
                                    </p:anim>
                                  </p:childTnLst>
                                </p:cTn>
                              </p:par>
                              <p:par>
                                <p:cTn id="17" presetID="45"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750"/>
                                        <p:tgtEl>
                                          <p:spTgt spid="9"/>
                                        </p:tgtEl>
                                      </p:cBhvr>
                                    </p:animEffect>
                                    <p:anim calcmode="lin" valueType="num">
                                      <p:cBhvr>
                                        <p:cTn id="20" dur="5750" fill="hold"/>
                                        <p:tgtEl>
                                          <p:spTgt spid="9"/>
                                        </p:tgtEl>
                                        <p:attrNameLst>
                                          <p:attrName>ppt_w</p:attrName>
                                        </p:attrNameLst>
                                      </p:cBhvr>
                                      <p:tavLst>
                                        <p:tav tm="0" fmla="#ppt_w*sin(2.5*pi*$)">
                                          <p:val>
                                            <p:fltVal val="0"/>
                                          </p:val>
                                        </p:tav>
                                        <p:tav tm="100000">
                                          <p:val>
                                            <p:fltVal val="1"/>
                                          </p:val>
                                        </p:tav>
                                      </p:tavLst>
                                    </p:anim>
                                    <p:anim calcmode="lin" valueType="num">
                                      <p:cBhvr>
                                        <p:cTn id="21" dur="575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6788624" y="908720"/>
            <a:ext cx="2262479" cy="646331"/>
          </a:xfrm>
          <a:prstGeom prst="rect">
            <a:avLst/>
          </a:prstGeom>
          <a:noFill/>
        </p:spPr>
        <p:txBody>
          <a:bodyPr wrap="none" rtlCol="0">
            <a:spAutoFit/>
          </a:bodyPr>
          <a:lstStyle/>
          <a:p>
            <a:r>
              <a:rPr lang="tr-TR" sz="3600" dirty="0" smtClean="0">
                <a:solidFill>
                  <a:srgbClr val="C00000"/>
                </a:solidFill>
              </a:rPr>
              <a:t>Mobil İmza</a:t>
            </a:r>
            <a:endParaRPr lang="en-US" sz="3600" dirty="0">
              <a:solidFill>
                <a:srgbClr val="C00000"/>
              </a:solidFill>
            </a:endParaRPr>
          </a:p>
        </p:txBody>
      </p:sp>
      <p:sp>
        <p:nvSpPr>
          <p:cNvPr id="7" name="Metin kutusu 1"/>
          <p:cNvSpPr txBox="1"/>
          <p:nvPr/>
        </p:nvSpPr>
        <p:spPr>
          <a:xfrm>
            <a:off x="3131840" y="1577156"/>
            <a:ext cx="5472608" cy="830997"/>
          </a:xfrm>
          <a:prstGeom prst="rect">
            <a:avLst/>
          </a:prstGeom>
          <a:noFill/>
        </p:spPr>
        <p:txBody>
          <a:bodyPr wrap="square" rtlCol="0">
            <a:spAutoFit/>
          </a:bodyPr>
          <a:lstStyle/>
          <a:p>
            <a:pPr algn="just"/>
            <a:r>
              <a:rPr lang="tr-TR" sz="1600" dirty="0" smtClean="0">
                <a:solidFill>
                  <a:srgbClr val="002060"/>
                </a:solidFill>
                <a:latin typeface="Times New Roman" panose="02020603050405020304" pitchFamily="18" charset="0"/>
                <a:cs typeface="Times New Roman" panose="02020603050405020304" pitchFamily="18" charset="0"/>
              </a:rPr>
              <a:t>Mobil İmza; 5070 </a:t>
            </a:r>
            <a:r>
              <a:rPr lang="tr-TR" sz="1600" dirty="0">
                <a:solidFill>
                  <a:srgbClr val="002060"/>
                </a:solidFill>
                <a:latin typeface="Times New Roman" panose="02020603050405020304" pitchFamily="18" charset="0"/>
                <a:cs typeface="Times New Roman" panose="02020603050405020304" pitchFamily="18" charset="0"/>
              </a:rPr>
              <a:t>sayılı Elektronik İmza Kanunu'nda tarif edilen ve Islak İmza ile eşdeğer Elektronik İmza'nın GSM SİM kartları kullanılarak atılmasını sağlar</a:t>
            </a:r>
            <a:r>
              <a:rPr lang="tr-TR" sz="1600" dirty="0" smtClean="0">
                <a:solidFill>
                  <a:srgbClr val="002060"/>
                </a:solidFill>
                <a:latin typeface="Times New Roman" panose="02020603050405020304" pitchFamily="18" charset="0"/>
                <a:cs typeface="Times New Roman" panose="02020603050405020304" pitchFamily="18" charset="0"/>
              </a:rPr>
              <a:t>. </a:t>
            </a:r>
          </a:p>
        </p:txBody>
      </p:sp>
      <p:sp>
        <p:nvSpPr>
          <p:cNvPr id="8" name="Rectangle 7"/>
          <p:cNvSpPr/>
          <p:nvPr/>
        </p:nvSpPr>
        <p:spPr>
          <a:xfrm>
            <a:off x="4283968" y="3087242"/>
            <a:ext cx="4572000" cy="2987485"/>
          </a:xfrm>
          <a:prstGeom prst="rect">
            <a:avLst/>
          </a:prstGeom>
        </p:spPr>
        <p:txBody>
          <a:bodyPr>
            <a:spAutoFit/>
          </a:bodyPr>
          <a:lstStyle/>
          <a:p>
            <a:pPr marL="64008" indent="0" algn="just">
              <a:buNone/>
            </a:pPr>
            <a:r>
              <a:rPr lang="tr-TR" u="sng" dirty="0">
                <a:ln w="6350">
                  <a:noFill/>
                </a:ln>
                <a:solidFill>
                  <a:srgbClr val="002060"/>
                </a:solidFill>
                <a:latin typeface="Times New Roman" panose="02020603050405020304" pitchFamily="18" charset="0"/>
                <a:cs typeface="Times New Roman" panose="02020603050405020304" pitchFamily="18" charset="0"/>
              </a:rPr>
              <a:t>Mobil Elektronik İmza</a:t>
            </a:r>
          </a:p>
          <a:p>
            <a:pPr marL="228600" lvl="1" indent="220980" algn="just">
              <a:lnSpc>
                <a:spcPct val="95000"/>
              </a:lnSpc>
              <a:spcAft>
                <a:spcPts val="1000"/>
              </a:spcAft>
              <a:buFont typeface="Wingdings 2"/>
              <a:buChar char=""/>
            </a:pPr>
            <a:r>
              <a:rPr lang="tr-TR" sz="1600" dirty="0">
                <a:solidFill>
                  <a:srgbClr val="002060"/>
                </a:solidFill>
                <a:latin typeface="Times New Roman" pitchFamily="18" charset="0"/>
                <a:cs typeface="Times New Roman" pitchFamily="18" charset="0"/>
              </a:rPr>
              <a:t>Elektronik imzanın cep telefonu ya da mobil cihazlar ile atılmasını sağlayan sistem</a:t>
            </a:r>
          </a:p>
          <a:p>
            <a:pPr marL="228600" lvl="1" indent="220980" algn="just">
              <a:lnSpc>
                <a:spcPct val="95000"/>
              </a:lnSpc>
              <a:spcAft>
                <a:spcPts val="1000"/>
              </a:spcAft>
              <a:buFont typeface="Wingdings 2"/>
              <a:buChar char=""/>
            </a:pPr>
            <a:r>
              <a:rPr lang="tr-TR" sz="1600" dirty="0">
                <a:solidFill>
                  <a:srgbClr val="002060"/>
                </a:solidFill>
                <a:latin typeface="Times New Roman" pitchFamily="18" charset="0"/>
                <a:cs typeface="Times New Roman" pitchFamily="18" charset="0"/>
              </a:rPr>
              <a:t>Evrakların ofis dışında da e-İmza ile imzalanması</a:t>
            </a:r>
          </a:p>
          <a:p>
            <a:pPr marL="228600" lvl="1" indent="220980" algn="just">
              <a:lnSpc>
                <a:spcPct val="95000"/>
              </a:lnSpc>
              <a:spcAft>
                <a:spcPts val="1000"/>
              </a:spcAft>
              <a:buFont typeface="Wingdings 2"/>
              <a:buChar char=""/>
            </a:pPr>
            <a:r>
              <a:rPr lang="tr-TR" sz="1600" dirty="0">
                <a:solidFill>
                  <a:srgbClr val="002060"/>
                </a:solidFill>
                <a:latin typeface="Times New Roman" pitchFamily="18" charset="0"/>
                <a:cs typeface="Times New Roman" pitchFamily="18" charset="0"/>
              </a:rPr>
              <a:t>Süreçlerin hızlanması</a:t>
            </a:r>
          </a:p>
          <a:p>
            <a:pPr marL="228600" lvl="1" indent="220980" algn="just">
              <a:lnSpc>
                <a:spcPct val="95000"/>
              </a:lnSpc>
              <a:spcAft>
                <a:spcPts val="1000"/>
              </a:spcAft>
              <a:buFont typeface="Wingdings 2"/>
              <a:buChar char=""/>
            </a:pPr>
            <a:r>
              <a:rPr lang="tr-TR" sz="1600" dirty="0">
                <a:solidFill>
                  <a:srgbClr val="002060"/>
                </a:solidFill>
                <a:latin typeface="Times New Roman" pitchFamily="18" charset="0"/>
                <a:cs typeface="Times New Roman" pitchFamily="18" charset="0"/>
              </a:rPr>
              <a:t>Tüm İçişleri Bakanlığı birimlerinde kullanılmakta</a:t>
            </a:r>
          </a:p>
          <a:p>
            <a:pPr marL="228600" lvl="1" indent="220980" algn="just">
              <a:lnSpc>
                <a:spcPct val="95000"/>
              </a:lnSpc>
              <a:spcAft>
                <a:spcPts val="1000"/>
              </a:spcAft>
              <a:buFont typeface="Wingdings 2"/>
              <a:buChar char=""/>
            </a:pPr>
            <a:r>
              <a:rPr lang="tr-TR" sz="1600" dirty="0">
                <a:solidFill>
                  <a:srgbClr val="002060"/>
                </a:solidFill>
                <a:latin typeface="Times New Roman" pitchFamily="18" charset="0"/>
                <a:cs typeface="Times New Roman" pitchFamily="18" charset="0"/>
              </a:rPr>
              <a:t>Hedef; Vatandaşların da mobil cihazlarla işlem yapabilmeleri</a:t>
            </a:r>
          </a:p>
        </p:txBody>
      </p:sp>
      <p:pic>
        <p:nvPicPr>
          <p:cNvPr id="9" name="Picture 2" descr="http://www.duymadim.com/wp-content/mobilimza.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07" t="-676" r="27789" b="-676"/>
          <a:stretch/>
        </p:blipFill>
        <p:spPr bwMode="auto">
          <a:xfrm>
            <a:off x="827584" y="2636912"/>
            <a:ext cx="3024064" cy="34563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60810890"/>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248" y="4149080"/>
            <a:ext cx="7977484" cy="1815882"/>
          </a:xfrm>
          <a:prstGeom prst="rect">
            <a:avLst/>
          </a:prstGeom>
        </p:spPr>
        <p:txBody>
          <a:bodyPr wrap="square">
            <a:spAutoFit/>
          </a:bodyPr>
          <a:lstStyle/>
          <a:p>
            <a:pPr algn="just"/>
            <a:r>
              <a:rPr lang="tr-TR" sz="1600" dirty="0" smtClean="0"/>
              <a:t>"</a:t>
            </a:r>
            <a:r>
              <a:rPr lang="tr-TR" sz="1600" dirty="0"/>
              <a:t>e-İçişleri Mobil" uygulamasına, Symbian OS son versiyonları, Blackberry OS, Iphone OS, Android 2.1 ve üzeri ya da Windows Mobile 6.0 ve üzeri işletim sistemine sahip olan herhangi bir cep telefonundan veya tablet bilgisayarlardan (iPad, Galaxy Tab vb) erişilebilmektedir. </a:t>
            </a:r>
          </a:p>
          <a:p>
            <a:pPr algn="just"/>
            <a:endParaRPr lang="tr-TR" sz="1600" dirty="0" smtClean="0"/>
          </a:p>
          <a:p>
            <a:pPr algn="just"/>
            <a:r>
              <a:rPr lang="tr-TR" sz="1600" dirty="0"/>
              <a:t>Kullanıcılar, "e-İçişleri Mobil" uygulamasındaki login sayfasına mobil telefonlarında bulunan internet tarayıcılarını kullanarak </a:t>
            </a:r>
            <a:r>
              <a:rPr lang="tr-TR" sz="1600" b="1" dirty="0"/>
              <a:t>"m.e-icisleri.gov.tr" </a:t>
            </a:r>
            <a:r>
              <a:rPr lang="tr-TR" sz="1600" dirty="0"/>
              <a:t>adresi üzerinden ulaşılabileceklerdir.</a:t>
            </a:r>
          </a:p>
          <a:p>
            <a:pPr algn="just"/>
            <a:endParaRPr lang="tr-TR" sz="1600" dirty="0"/>
          </a:p>
        </p:txBody>
      </p:sp>
      <p:pic>
        <p:nvPicPr>
          <p:cNvPr id="15" name="Picture 2" descr="C:\Users\saban.yelkenci\Desktop\indi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Başlık 1"/>
          <p:cNvSpPr txBox="1">
            <a:spLocks/>
          </p:cNvSpPr>
          <p:nvPr/>
        </p:nvSpPr>
        <p:spPr>
          <a:xfrm>
            <a:off x="285428" y="4462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4000" b="1" dirty="0">
                <a:solidFill>
                  <a:srgbClr val="07AEC8"/>
                </a:solidFill>
                <a:latin typeface="+mn-lt"/>
                <a:ea typeface="+mn-ea"/>
                <a:cs typeface="+mn-cs"/>
              </a:rPr>
              <a:t>Mobil e-İçişleri</a:t>
            </a:r>
          </a:p>
          <a:p>
            <a:r>
              <a:rPr lang="tr-TR" sz="1800" b="1" dirty="0">
                <a:solidFill>
                  <a:srgbClr val="07AEC8"/>
                </a:solidFill>
                <a:latin typeface="+mn-lt"/>
                <a:ea typeface="+mn-ea"/>
                <a:cs typeface="+mn-cs"/>
              </a:rPr>
              <a:t>https://www.e-icisleri.gov.tr/Mobileeicisleri/Login.aspx</a:t>
            </a:r>
          </a:p>
          <a:p>
            <a:endParaRPr lang="tr-TR" sz="1800" dirty="0">
              <a:cs typeface="Times New Roman" pitchFamily="18" charset="0"/>
            </a:endParaRPr>
          </a:p>
        </p:txBody>
      </p:sp>
      <p:sp>
        <p:nvSpPr>
          <p:cNvPr id="7" name="Dikdörtgen 6"/>
          <p:cNvSpPr/>
          <p:nvPr/>
        </p:nvSpPr>
        <p:spPr>
          <a:xfrm>
            <a:off x="557788" y="1090836"/>
            <a:ext cx="7868736" cy="646331"/>
          </a:xfrm>
          <a:prstGeom prst="rect">
            <a:avLst/>
          </a:prstGeom>
        </p:spPr>
        <p:txBody>
          <a:bodyPr wrap="square">
            <a:spAutoFit/>
          </a:bodyPr>
          <a:lstStyle/>
          <a:p>
            <a:pPr algn="ctr"/>
            <a:r>
              <a:rPr lang="tr-TR" dirty="0">
                <a:solidFill>
                  <a:srgbClr val="07AEC8"/>
                </a:solidFill>
              </a:rPr>
              <a:t>“e-İçişleri Mobil” uygulaması ile kullanıcıların akıllı cihazlar ile mekandan bağımsız olarak e-İçişleri uygulamalarına ulaşmaları mümkün hale gelmiştir.</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9792" y="1916832"/>
            <a:ext cx="3212067" cy="20179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23903357"/>
      </p:ext>
    </p:extLst>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6088355" y="908720"/>
            <a:ext cx="3055645" cy="646331"/>
          </a:xfrm>
          <a:prstGeom prst="rect">
            <a:avLst/>
          </a:prstGeom>
          <a:noFill/>
        </p:spPr>
        <p:txBody>
          <a:bodyPr wrap="none" rtlCol="0">
            <a:spAutoFit/>
          </a:bodyPr>
          <a:lstStyle/>
          <a:p>
            <a:r>
              <a:rPr lang="tr-TR" sz="3600" dirty="0" smtClean="0">
                <a:solidFill>
                  <a:srgbClr val="C00000"/>
                </a:solidFill>
              </a:rPr>
              <a:t>Mobil e-İçişleri </a:t>
            </a:r>
            <a:endParaRPr lang="en-US" sz="3600" dirty="0">
              <a:solidFill>
                <a:srgbClr val="C00000"/>
              </a:solidFill>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8235" y="1733706"/>
            <a:ext cx="2520280" cy="48245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descr="C:\Users\sunullah.maltas\AppData\Local\Microsoft\Windows\Temporary Internet Files\Content.Outlook\G1QI9R0B\mobil-2014-ana-sayf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8355" y="1844824"/>
            <a:ext cx="3061232" cy="46868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rgbClr val="FFFFFF"/>
                </a:solidFill>
              </a14:hiddenFill>
            </a:ext>
          </a:extLst>
        </p:spPr>
      </p:pic>
      <p:sp>
        <p:nvSpPr>
          <p:cNvPr id="6" name="Dikdörtgen 2"/>
          <p:cNvSpPr/>
          <p:nvPr/>
        </p:nvSpPr>
        <p:spPr>
          <a:xfrm>
            <a:off x="323528" y="3284984"/>
            <a:ext cx="4572000" cy="1938992"/>
          </a:xfrm>
          <a:prstGeom prst="rect">
            <a:avLst/>
          </a:prstGeom>
        </p:spPr>
        <p:txBody>
          <a:bodyPr>
            <a:spAutoFit/>
          </a:bodyPr>
          <a:lstStyle/>
          <a:p>
            <a:pPr algn="just"/>
            <a:r>
              <a:rPr lang="tr-T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“e-İçişleri Mobil” </a:t>
            </a:r>
            <a:r>
              <a:rPr lang="tr-TR"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uygulaması ile Bakanlık birimlerinde görev </a:t>
            </a:r>
            <a:r>
              <a:rPr lang="tr-T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yapan personelin ve üst düzey yöneticilerin akıllı cihazlar ile mekandan </a:t>
            </a:r>
            <a:r>
              <a:rPr lang="tr-TR"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bağımsız olarak e-İçişleri </a:t>
            </a:r>
            <a:r>
              <a:rPr lang="tr-T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uygulamalarına ulaşmaları mümkün hale gelmiştir.</a:t>
            </a:r>
            <a:endParaRPr lang="tr-TR"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07526929"/>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mobil_kale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56651" y="1268760"/>
            <a:ext cx="1425819" cy="3173576"/>
          </a:xfrm>
          <a:prstGeom prst="rect">
            <a:avLst/>
          </a:prstGeom>
        </p:spPr>
      </p:pic>
      <p:sp>
        <p:nvSpPr>
          <p:cNvPr id="14" name="Metin kutusu 13"/>
          <p:cNvSpPr txBox="1"/>
          <p:nvPr/>
        </p:nvSpPr>
        <p:spPr>
          <a:xfrm>
            <a:off x="216992" y="1129968"/>
            <a:ext cx="5544616" cy="1938992"/>
          </a:xfrm>
          <a:prstGeom prst="rect">
            <a:avLst/>
          </a:prstGeom>
          <a:noFill/>
        </p:spPr>
        <p:txBody>
          <a:bodyPr wrap="square" rtlCol="0">
            <a:spAutoFit/>
          </a:bodyPr>
          <a:lstStyle/>
          <a:p>
            <a:pPr eaLnBrk="0" fontAlgn="base" hangingPunct="0">
              <a:lnSpc>
                <a:spcPct val="150000"/>
              </a:lnSpc>
              <a:spcBef>
                <a:spcPct val="0"/>
              </a:spcBef>
              <a:spcAft>
                <a:spcPct val="0"/>
              </a:spcAft>
              <a:tabLst>
                <a:tab pos="809625" algn="l"/>
              </a:tabLst>
            </a:pPr>
            <a:r>
              <a:rPr lang="tr-TR" sz="1600" dirty="0"/>
              <a:t>Cep telefonu veya mobil cihazlarda, </a:t>
            </a:r>
            <a:r>
              <a:rPr lang="tr-TR" sz="1600" b="1" dirty="0" smtClean="0"/>
              <a:t>MOBİL İMZA DESTEKLİ GSM SIM KART </a:t>
            </a:r>
            <a:r>
              <a:rPr lang="tr-TR" sz="1600" dirty="0"/>
              <a:t>kullanmak suretiyle güvenli elektronik imza işlemi yapılmasına imkân sağlayan e-İçişleri Mobil İmza uygulaması, e-İçişleri EBYS üzerinde kullanıma açılmış olup aktif bir şekilde kullanılmaktadır.</a:t>
            </a:r>
          </a:p>
        </p:txBody>
      </p:sp>
      <p:pic>
        <p:nvPicPr>
          <p:cNvPr id="9" name="Picture 2" descr="C:\Users\sunullah.maltas\Desktop\mobil.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482" t="12831" r="7824"/>
          <a:stretch/>
        </p:blipFill>
        <p:spPr bwMode="auto">
          <a:xfrm>
            <a:off x="323528" y="3650248"/>
            <a:ext cx="3815496" cy="2808312"/>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3" name="Picture 2" descr="C:\Users\saban.yelkenci\Desktop\indir.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Dikdörtgen 2"/>
          <p:cNvSpPr/>
          <p:nvPr/>
        </p:nvSpPr>
        <p:spPr>
          <a:xfrm>
            <a:off x="4343353" y="4586352"/>
            <a:ext cx="4572000" cy="1938992"/>
          </a:xfrm>
          <a:prstGeom prst="rect">
            <a:avLst/>
          </a:prstGeom>
        </p:spPr>
        <p:txBody>
          <a:bodyPr>
            <a:spAutoFit/>
          </a:bodyPr>
          <a:lstStyle/>
          <a:p>
            <a:pPr algn="just">
              <a:lnSpc>
                <a:spcPct val="150000"/>
              </a:lnSpc>
            </a:pPr>
            <a:r>
              <a:rPr lang="tr-TR" sz="1600" b="1" dirty="0" smtClean="0"/>
              <a:t>MOBİL İMZA UYGULAMASI, </a:t>
            </a:r>
            <a:r>
              <a:rPr lang="tr-TR" sz="1600" dirty="0"/>
              <a:t>07.06.2013 tarihi itibariye e-İçişleri Evrak Modülü üzerinde kullanıma açılmıştır. Bu uygulama ile mobil imza sahibi kullanıcılar evraklarını 5070 sayılı Kanuna uygun olarak imzalayabilmekteler.</a:t>
            </a:r>
          </a:p>
        </p:txBody>
      </p:sp>
      <p:sp>
        <p:nvSpPr>
          <p:cNvPr id="11" name="Başlık 1"/>
          <p:cNvSpPr txBox="1">
            <a:spLocks/>
          </p:cNvSpPr>
          <p:nvPr/>
        </p:nvSpPr>
        <p:spPr>
          <a:xfrm>
            <a:off x="285428" y="4462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4000" b="1" dirty="0">
                <a:solidFill>
                  <a:srgbClr val="07AEC8"/>
                </a:solidFill>
                <a:latin typeface="+mn-lt"/>
                <a:ea typeface="+mn-ea"/>
                <a:cs typeface="+mn-cs"/>
              </a:rPr>
              <a:t>Mobil e-İçişleri</a:t>
            </a:r>
          </a:p>
          <a:p>
            <a:r>
              <a:rPr lang="tr-TR" sz="1800" b="1" dirty="0">
                <a:solidFill>
                  <a:srgbClr val="07AEC8"/>
                </a:solidFill>
                <a:latin typeface="+mn-lt"/>
                <a:ea typeface="+mn-ea"/>
                <a:cs typeface="+mn-cs"/>
              </a:rPr>
              <a:t>https://www.e-icisleri.gov.tr/Mobileeicisleri/Login.aspx</a:t>
            </a:r>
          </a:p>
          <a:p>
            <a:endParaRPr lang="tr-TR" sz="1800" dirty="0">
              <a:cs typeface="Times New Roman" pitchFamily="18" charset="0"/>
            </a:endParaRPr>
          </a:p>
        </p:txBody>
      </p:sp>
    </p:spTree>
    <p:extLst>
      <p:ext uri="{BB962C8B-B14F-4D97-AF65-F5344CB8AC3E}">
        <p14:creationId xmlns:p14="http://schemas.microsoft.com/office/powerpoint/2010/main" xmlns="" val="2851076210"/>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0528" y="476672"/>
            <a:ext cx="8568952" cy="3944408"/>
          </a:xfrm>
        </p:spPr>
        <p:txBody>
          <a:bodyPr>
            <a:noAutofit/>
          </a:bodyPr>
          <a:lstStyle/>
          <a:p>
            <a:pPr marL="228600" lvl="1" indent="0" algn="ctr">
              <a:lnSpc>
                <a:spcPct val="105000"/>
              </a:lnSpc>
              <a:spcAft>
                <a:spcPts val="1000"/>
              </a:spcAft>
              <a:buSzPct val="80000"/>
              <a:buNone/>
            </a:pPr>
            <a:r>
              <a:rPr lang="tr-TR" b="1" dirty="0">
                <a:solidFill>
                  <a:srgbClr val="002060"/>
                </a:solidFill>
                <a:latin typeface="Times New Roman" panose="02020603050405020304" pitchFamily="18" charset="0"/>
                <a:ea typeface="+mj-ea"/>
                <a:cs typeface="Times New Roman" panose="02020603050405020304" pitchFamily="18" charset="0"/>
              </a:rPr>
              <a:t>Mobil cihazlar üzerinden evraklara erişim </a:t>
            </a:r>
          </a:p>
          <a:p>
            <a:pPr marL="228600" lvl="1" indent="0" algn="just">
              <a:lnSpc>
                <a:spcPct val="105000"/>
              </a:lnSpc>
              <a:spcAft>
                <a:spcPts val="1000"/>
              </a:spcAft>
              <a:buSzPct val="80000"/>
              <a:buNone/>
            </a:pPr>
            <a:r>
              <a:rPr lang="tr-TR" sz="2000" dirty="0" smtClean="0">
                <a:solidFill>
                  <a:srgbClr val="002060"/>
                </a:solidFill>
                <a:latin typeface="Times New Roman" pitchFamily="18" charset="0"/>
                <a:cs typeface="Times New Roman" pitchFamily="18" charset="0"/>
              </a:rPr>
              <a:t>	 </a:t>
            </a:r>
          </a:p>
          <a:p>
            <a:pPr marL="914400" lvl="2" indent="-342900" algn="just">
              <a:lnSpc>
                <a:spcPct val="105000"/>
              </a:lnSpc>
              <a:spcAft>
                <a:spcPts val="1000"/>
              </a:spcAft>
              <a:buSzPct val="80000"/>
              <a:buFont typeface="Wingdings" pitchFamily="2" charset="2"/>
              <a:buChar char="Ø"/>
            </a:pPr>
            <a:r>
              <a:rPr lang="tr-TR" dirty="0" smtClean="0">
                <a:solidFill>
                  <a:srgbClr val="002060"/>
                </a:solidFill>
                <a:latin typeface="Times New Roman" pitchFamily="18" charset="0"/>
                <a:cs typeface="Times New Roman" pitchFamily="18" charset="0"/>
              </a:rPr>
              <a:t>Evrak içeriği görüntüleme</a:t>
            </a:r>
          </a:p>
          <a:p>
            <a:pPr marL="914400" lvl="2" indent="-342900" algn="just">
              <a:lnSpc>
                <a:spcPct val="105000"/>
              </a:lnSpc>
              <a:spcAft>
                <a:spcPts val="1000"/>
              </a:spcAft>
              <a:buSzPct val="80000"/>
              <a:buFont typeface="Wingdings" pitchFamily="2" charset="2"/>
              <a:buChar char="Ø"/>
            </a:pPr>
            <a:r>
              <a:rPr lang="tr-TR" dirty="0" smtClean="0">
                <a:solidFill>
                  <a:srgbClr val="002060"/>
                </a:solidFill>
                <a:latin typeface="Times New Roman" pitchFamily="18" charset="0"/>
                <a:cs typeface="Times New Roman" pitchFamily="18" charset="0"/>
              </a:rPr>
              <a:t>Paraf </a:t>
            </a:r>
            <a:r>
              <a:rPr lang="tr-TR" dirty="0">
                <a:solidFill>
                  <a:srgbClr val="002060"/>
                </a:solidFill>
                <a:latin typeface="Times New Roman" pitchFamily="18" charset="0"/>
                <a:cs typeface="Times New Roman" pitchFamily="18" charset="0"/>
              </a:rPr>
              <a:t>ve imza atma (Mobil İmza) </a:t>
            </a:r>
          </a:p>
          <a:p>
            <a:pPr marL="914400" lvl="2" indent="-342900" algn="just">
              <a:lnSpc>
                <a:spcPct val="105000"/>
              </a:lnSpc>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Havale ve havale onayı</a:t>
            </a:r>
          </a:p>
          <a:p>
            <a:pPr marL="914400" lvl="2" indent="-342900" algn="just">
              <a:lnSpc>
                <a:spcPct val="105000"/>
              </a:lnSpc>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Evrak geri gönderme</a:t>
            </a:r>
          </a:p>
          <a:p>
            <a:pPr marL="914400" lvl="2" indent="-342900" algn="just">
              <a:lnSpc>
                <a:spcPct val="105000"/>
              </a:lnSpc>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Kapatma onayları</a:t>
            </a:r>
          </a:p>
          <a:p>
            <a:pPr marL="914400" lvl="2" indent="-342900" algn="just">
              <a:lnSpc>
                <a:spcPct val="105000"/>
              </a:lnSpc>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İşlem yapılan evrakların görüntülenmesi</a:t>
            </a:r>
          </a:p>
          <a:p>
            <a:pPr marL="914400" lvl="2" indent="-342900" algn="just">
              <a:lnSpc>
                <a:spcPct val="105000"/>
              </a:lnSpc>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İstatistik işlemleri menüsü</a:t>
            </a:r>
          </a:p>
          <a:p>
            <a:pPr marL="914400" lvl="2" indent="-342900" algn="just">
              <a:lnSpc>
                <a:spcPct val="105000"/>
              </a:lnSpc>
              <a:spcAft>
                <a:spcPts val="1000"/>
              </a:spcAft>
              <a:buSzPct val="80000"/>
              <a:buFont typeface="Wingdings" pitchFamily="2" charset="2"/>
              <a:buChar char="Ø"/>
            </a:pPr>
            <a:r>
              <a:rPr lang="tr-TR" dirty="0">
                <a:solidFill>
                  <a:srgbClr val="002060"/>
                </a:solidFill>
                <a:latin typeface="Times New Roman" pitchFamily="18" charset="0"/>
                <a:cs typeface="Times New Roman" pitchFamily="18" charset="0"/>
              </a:rPr>
              <a:t>İşlem yaptıklarım menüsü</a:t>
            </a:r>
          </a:p>
          <a:p>
            <a:pPr marL="660654" lvl="1" algn="just">
              <a:spcAft>
                <a:spcPts val="600"/>
              </a:spcAft>
            </a:pPr>
            <a:endParaRPr lang="tr-TR" sz="1600" dirty="0" smtClean="0">
              <a:solidFill>
                <a:srgbClr val="002060"/>
              </a:solidFill>
              <a:latin typeface="Times New Roman" pitchFamily="18" charset="0"/>
              <a:cs typeface="Times New Roman" pitchFamily="18" charset="0"/>
            </a:endParaRPr>
          </a:p>
          <a:p>
            <a:pPr marL="489204" lvl="1" indent="0" algn="just">
              <a:spcAft>
                <a:spcPts val="600"/>
              </a:spcAft>
              <a:buNone/>
            </a:pPr>
            <a:endParaRPr lang="tr-TR" sz="1400" dirty="0" smtClean="0">
              <a:solidFill>
                <a:srgbClr val="002060"/>
              </a:solidFill>
              <a:latin typeface="Times New Roman" pitchFamily="18" charset="0"/>
              <a:cs typeface="Times New Roman" pitchFamily="18" charset="0"/>
            </a:endParaRPr>
          </a:p>
          <a:p>
            <a:pPr marL="374904" lvl="1" indent="0" algn="just">
              <a:spcAft>
                <a:spcPts val="600"/>
              </a:spcAft>
              <a:buNone/>
            </a:pPr>
            <a:endParaRPr lang="tr-TR" sz="1400" dirty="0">
              <a:solidFill>
                <a:srgbClr val="002060"/>
              </a:solidFill>
              <a:latin typeface="Times New Roman" pitchFamily="18" charset="0"/>
              <a:cs typeface="Times New Roman" pitchFamily="18" charset="0"/>
            </a:endParaRPr>
          </a:p>
          <a:p>
            <a:pPr marL="374904" lvl="1" indent="0" algn="just">
              <a:spcAft>
                <a:spcPts val="600"/>
              </a:spcAft>
              <a:buNone/>
            </a:pPr>
            <a:endParaRPr lang="tr-TR" sz="1400" dirty="0" smtClean="0">
              <a:solidFill>
                <a:srgbClr val="002060"/>
              </a:solidFill>
              <a:latin typeface="Times New Roman" pitchFamily="18" charset="0"/>
              <a:cs typeface="Times New Roman" pitchFamily="18" charset="0"/>
            </a:endParaRPr>
          </a:p>
        </p:txBody>
      </p:sp>
      <p:sp>
        <p:nvSpPr>
          <p:cNvPr id="4" name="Slayt Numarası Yer Tutucusu 3"/>
          <p:cNvSpPr>
            <a:spLocks noGrp="1"/>
          </p:cNvSpPr>
          <p:nvPr>
            <p:ph type="sldNum" sz="quarter" idx="12"/>
          </p:nvPr>
        </p:nvSpPr>
        <p:spPr/>
        <p:txBody>
          <a:bodyPr/>
          <a:lstStyle/>
          <a:p>
            <a:fld id="{746FD205-8D79-439C-A802-2377436AEC8A}" type="slidenum">
              <a:rPr lang="en-US" smtClean="0"/>
              <a:pPr/>
              <a:t>34</a:t>
            </a:fld>
            <a:r>
              <a:rPr lang="tr-TR" dirty="0" smtClean="0"/>
              <a:t>/53</a:t>
            </a:r>
            <a:endParaRPr lang="en-US" dirty="0"/>
          </a:p>
        </p:txBody>
      </p:sp>
      <p:pic>
        <p:nvPicPr>
          <p:cNvPr id="5"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937262" y="835951"/>
            <a:ext cx="1749538" cy="3225850"/>
          </a:xfrm>
          <a:prstGeom prst="roundRect">
            <a:avLst>
              <a:gd name="adj" fmla="val 16667"/>
            </a:avLst>
          </a:prstGeom>
          <a:ln>
            <a:noFill/>
          </a:ln>
          <a:effectLst>
            <a:outerShdw dist="35921" dir="2700000" algn="ctr" rotWithShape="0">
              <a:schemeClr val="bg2"/>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0" name="Picture 2"/>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5687919" y="3494319"/>
            <a:ext cx="1730561" cy="3034875"/>
          </a:xfrm>
          <a:prstGeom prst="roundRect">
            <a:avLst>
              <a:gd name="adj" fmla="val 16667"/>
            </a:avLst>
          </a:prstGeom>
          <a:ln>
            <a:noFill/>
          </a:ln>
          <a:effectLst>
            <a:outerShdw dist="35921" dir="2700000" algn="ctr" rotWithShape="0">
              <a:schemeClr val="bg2"/>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1924583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Resmi Yazışmalarda Uygulanacak Usul ve Esaslar Hakkında Yönetmelik</a:t>
            </a:r>
            <a:endParaRPr lang="tr-TR" dirty="0"/>
          </a:p>
        </p:txBody>
      </p:sp>
      <p:sp>
        <p:nvSpPr>
          <p:cNvPr id="3" name="İçerik Yer Tutucusu 2"/>
          <p:cNvSpPr>
            <a:spLocks noGrp="1"/>
          </p:cNvSpPr>
          <p:nvPr>
            <p:ph idx="1"/>
          </p:nvPr>
        </p:nvSpPr>
        <p:spPr>
          <a:xfrm>
            <a:off x="457200" y="1600200"/>
            <a:ext cx="8229600" cy="4925144"/>
          </a:xfrm>
        </p:spPr>
        <p:txBody>
          <a:bodyPr>
            <a:normAutofit fontScale="85000" lnSpcReduction="20000"/>
          </a:bodyPr>
          <a:lstStyle/>
          <a:p>
            <a:pPr marL="0" indent="0">
              <a:buNone/>
            </a:pPr>
            <a:r>
              <a:rPr lang="tr-TR" dirty="0" smtClean="0"/>
              <a:t>Eklemeler</a:t>
            </a:r>
          </a:p>
          <a:p>
            <a:pPr>
              <a:buFont typeface="Wingdings" panose="05000000000000000000" pitchFamily="2" charset="2"/>
              <a:buChar char="ü"/>
            </a:pPr>
            <a:r>
              <a:rPr lang="tr-TR" sz="1500" dirty="0"/>
              <a:t>Tarih bilgisinin çıktılarda rakam ya da harf kullanılarak tercihe bağlı olarak farklı formatlarla </a:t>
            </a:r>
            <a:r>
              <a:rPr lang="tr-TR" sz="1500" dirty="0" smtClean="0"/>
              <a:t>yazılması,</a:t>
            </a:r>
          </a:p>
          <a:p>
            <a:pPr>
              <a:buFont typeface="Wingdings" panose="05000000000000000000" pitchFamily="2" charset="2"/>
              <a:buChar char="ü"/>
            </a:pPr>
            <a:r>
              <a:rPr lang="tr-TR" sz="1500" dirty="0"/>
              <a:t>Konu ifadesinin kullanıcı isteğine bağlı olarak baş harflerinin büyük diğer harflerin küçük olacak şekilde sistem tarafından </a:t>
            </a:r>
            <a:r>
              <a:rPr lang="tr-TR" sz="1500" dirty="0" smtClean="0"/>
              <a:t>düzeltilmesi,</a:t>
            </a:r>
          </a:p>
          <a:p>
            <a:pPr>
              <a:buFont typeface="Wingdings" panose="05000000000000000000" pitchFamily="2" charset="2"/>
              <a:buChar char="ü"/>
            </a:pPr>
            <a:r>
              <a:rPr lang="tr-TR" sz="1500" dirty="0"/>
              <a:t> </a:t>
            </a:r>
            <a:r>
              <a:rPr lang="tr-TR" sz="1500" dirty="0" smtClean="0"/>
              <a:t>Belgenin </a:t>
            </a:r>
            <a:r>
              <a:rPr lang="tr-TR" sz="1500" dirty="0"/>
              <a:t>sadece bir eki olması durumunda "Ek:" başlığının sağında eki belirtecek ibareye yer </a:t>
            </a:r>
            <a:r>
              <a:rPr lang="tr-TR" sz="1500" dirty="0" smtClean="0"/>
              <a:t>verilmesi,</a:t>
            </a:r>
          </a:p>
          <a:p>
            <a:pPr>
              <a:buFont typeface="Wingdings" panose="05000000000000000000" pitchFamily="2" charset="2"/>
              <a:buChar char="ü"/>
            </a:pPr>
            <a:r>
              <a:rPr lang="tr-TR" sz="1500" dirty="0"/>
              <a:t> Belgenin paraf bölümünde evrakı paraflayan kullanıcının adı kısaltılmadan tam adı ve soyadının yazılması,</a:t>
            </a:r>
          </a:p>
          <a:p>
            <a:pPr fontAlgn="b">
              <a:buFont typeface="Wingdings" panose="05000000000000000000" pitchFamily="2" charset="2"/>
              <a:buChar char="ü"/>
            </a:pPr>
            <a:r>
              <a:rPr lang="tr-TR" sz="1500" dirty="0"/>
              <a:t>Belgenin yazı alanının sayfanın üst, alt, sol ve sağ kenarından 2,5 cm boşluk bırakılarak düzenlenmesi,</a:t>
            </a:r>
          </a:p>
          <a:p>
            <a:pPr fontAlgn="b">
              <a:buFont typeface="Wingdings" panose="05000000000000000000" pitchFamily="2" charset="2"/>
              <a:buChar char="ü"/>
            </a:pPr>
            <a:r>
              <a:rPr lang="tr-TR" sz="1500" dirty="0"/>
              <a:t>Bağlı ve ilgili birimler için başlık bilgisinin dört satır olabilmesine imkan verilmesi,</a:t>
            </a:r>
          </a:p>
          <a:p>
            <a:pPr fontAlgn="b">
              <a:buFont typeface="Wingdings" panose="05000000000000000000" pitchFamily="2" charset="2"/>
              <a:buChar char="ü"/>
            </a:pPr>
            <a:r>
              <a:rPr lang="tr-TR" sz="1500" dirty="0"/>
              <a:t>Elektronik imzalı belgelerin çıktılarında kayıt numarasının başında E. İbaresi konularak yazılması,</a:t>
            </a:r>
          </a:p>
          <a:p>
            <a:pPr fontAlgn="b">
              <a:buFont typeface="Wingdings" panose="05000000000000000000" pitchFamily="2" charset="2"/>
              <a:buChar char="ü"/>
            </a:pPr>
            <a:r>
              <a:rPr lang="tr-TR" sz="1500" dirty="0"/>
              <a:t>Editörde konu yan başlığının sayı yan başlığının bir alt satırına aralarında boşluk olmayacak şekilde yazılması,</a:t>
            </a:r>
          </a:p>
          <a:p>
            <a:pPr fontAlgn="b">
              <a:buFont typeface="Wingdings" panose="05000000000000000000" pitchFamily="2" charset="2"/>
              <a:buChar char="ü"/>
            </a:pPr>
            <a:r>
              <a:rPr lang="tr-TR" sz="1500" dirty="0"/>
              <a:t>Editörde konu ve muhatap arasında boşluğun iki - dört satır olması,</a:t>
            </a:r>
          </a:p>
          <a:p>
            <a:pPr fontAlgn="b">
              <a:buFont typeface="Wingdings" panose="05000000000000000000" pitchFamily="2" charset="2"/>
              <a:buChar char="ü"/>
            </a:pPr>
            <a:r>
              <a:rPr lang="tr-TR" sz="1500" dirty="0"/>
              <a:t>Editörde ilgi ve muhatap bölümünün arasının iki satır olması,</a:t>
            </a:r>
          </a:p>
          <a:p>
            <a:pPr fontAlgn="b">
              <a:buFont typeface="Wingdings" panose="05000000000000000000" pitchFamily="2" charset="2"/>
              <a:buChar char="ü"/>
            </a:pPr>
            <a:r>
              <a:rPr lang="tr-TR" sz="1500" dirty="0"/>
              <a:t>Birden fazla sayfa tutan üst yazılarda iletişim bilgilerine sadece son sayfada yer verilmesi,</a:t>
            </a:r>
          </a:p>
          <a:p>
            <a:pPr fontAlgn="b">
              <a:buFont typeface="Wingdings" panose="05000000000000000000" pitchFamily="2" charset="2"/>
              <a:buChar char="ü"/>
            </a:pPr>
            <a:r>
              <a:rPr lang="tr-TR" sz="1500" dirty="0"/>
              <a:t>Belgede birden fazla ekin olması durumunda eklerin numaralandırılması,</a:t>
            </a:r>
          </a:p>
          <a:p>
            <a:pPr fontAlgn="b">
              <a:buFont typeface="Wingdings" panose="05000000000000000000" pitchFamily="2" charset="2"/>
              <a:buChar char="ü"/>
            </a:pPr>
            <a:r>
              <a:rPr lang="tr-TR" sz="1500" dirty="0"/>
              <a:t>Kullanıcı isteğine bağlı olarak eklerin ek listesine eklenmesi,</a:t>
            </a:r>
          </a:p>
          <a:p>
            <a:pPr fontAlgn="b">
              <a:buFont typeface="Wingdings" panose="05000000000000000000" pitchFamily="2" charset="2"/>
              <a:buChar char="ü"/>
            </a:pPr>
            <a:r>
              <a:rPr lang="tr-TR" sz="1500" dirty="0"/>
              <a:t>Belgenin iletişim bilgileri bölümünde evrakı hazırlayan kullanıcının adı kısaltılmadan tam adı ve soyadının yazılması ve formatın yeni yönetmeliğe uygun hale getirilmesi,</a:t>
            </a:r>
          </a:p>
          <a:p>
            <a:pPr fontAlgn="b">
              <a:buFont typeface="Wingdings" panose="05000000000000000000" pitchFamily="2" charset="2"/>
              <a:buChar char="ü"/>
            </a:pPr>
            <a:r>
              <a:rPr lang="tr-TR" sz="1500" dirty="0"/>
              <a:t>Günlü ifadesinin "Günlüdür" olarak değiştirilmesi,</a:t>
            </a:r>
          </a:p>
          <a:p>
            <a:pPr fontAlgn="b">
              <a:buFont typeface="Wingdings" panose="05000000000000000000" pitchFamily="2" charset="2"/>
              <a:buChar char="ü"/>
            </a:pPr>
            <a:r>
              <a:rPr lang="tr-TR" sz="1500" dirty="0"/>
              <a:t>Sayfa numarasının toplam sayfa sayısının kaçıncısı olduğunu gösterecek şekilde belirtilmesinin </a:t>
            </a:r>
            <a:r>
              <a:rPr lang="tr-TR" sz="1500" dirty="0" smtClean="0"/>
              <a:t>,</a:t>
            </a:r>
          </a:p>
          <a:p>
            <a:pPr fontAlgn="b">
              <a:buFont typeface="Wingdings" panose="05000000000000000000" pitchFamily="2" charset="2"/>
              <a:buChar char="ü"/>
            </a:pPr>
            <a:r>
              <a:rPr lang="tr-TR" sz="1500" dirty="0" smtClean="0"/>
              <a:t>Onay </a:t>
            </a:r>
            <a:r>
              <a:rPr lang="tr-TR" sz="1500" dirty="0"/>
              <a:t>evrakta parafçı sureti ve koordine özelliğinin </a:t>
            </a:r>
            <a:r>
              <a:rPr lang="tr-TR" sz="1500" dirty="0" smtClean="0"/>
              <a:t>eklenmesi,</a:t>
            </a:r>
          </a:p>
          <a:p>
            <a:pPr fontAlgn="b">
              <a:buFont typeface="Wingdings" panose="05000000000000000000" pitchFamily="2" charset="2"/>
              <a:buChar char="ü"/>
            </a:pPr>
            <a:r>
              <a:rPr lang="tr-TR" sz="1500" dirty="0" smtClean="0"/>
              <a:t> Onay </a:t>
            </a:r>
            <a:r>
              <a:rPr lang="tr-TR" sz="1500" dirty="0"/>
              <a:t>evrakta ekin yerinin </a:t>
            </a:r>
            <a:r>
              <a:rPr lang="tr-TR" sz="1500" dirty="0" smtClean="0"/>
              <a:t>belirlenmesi sağlanmıştır.</a:t>
            </a:r>
          </a:p>
          <a:p>
            <a:pPr fontAlgn="b">
              <a:buFont typeface="Wingdings" panose="05000000000000000000" pitchFamily="2" charset="2"/>
              <a:buChar char="ü"/>
            </a:pPr>
            <a:r>
              <a:rPr lang="tr-TR" sz="1600" dirty="0"/>
              <a:t>Dağıtımlı belgelerin muhatap bölümüne “DAĞITIM YERLERİNE” ibaresinin yazılabilmesinin sağlanması</a:t>
            </a:r>
            <a:r>
              <a:rPr lang="tr-TR" sz="1600" dirty="0" smtClean="0"/>
              <a:t>,</a:t>
            </a:r>
          </a:p>
          <a:p>
            <a:pPr fontAlgn="b">
              <a:buFont typeface="Wingdings" panose="05000000000000000000" pitchFamily="2" charset="2"/>
              <a:buChar char="ü"/>
            </a:pPr>
            <a:r>
              <a:rPr lang="tr-TR" sz="1600" dirty="0"/>
              <a:t>Kullanıcı isteğine bağlı olarak dağıtımların dağıtım listesine eklenmesi,</a:t>
            </a:r>
          </a:p>
          <a:p>
            <a:pPr fontAlgn="b">
              <a:buFont typeface="Wingdings" panose="05000000000000000000" pitchFamily="2" charset="2"/>
              <a:buChar char="ü"/>
            </a:pPr>
            <a:endParaRPr lang="tr-TR" sz="1600" dirty="0" smtClean="0"/>
          </a:p>
          <a:p>
            <a:pPr fontAlgn="b">
              <a:buFont typeface="Wingdings" panose="05000000000000000000" pitchFamily="2" charset="2"/>
              <a:buChar char="ü"/>
            </a:pPr>
            <a:endParaRPr lang="tr-TR" sz="1600" dirty="0"/>
          </a:p>
          <a:p>
            <a:pPr fontAlgn="b">
              <a:buFont typeface="Wingdings" panose="05000000000000000000" pitchFamily="2" charset="2"/>
              <a:buChar char="ü"/>
            </a:pPr>
            <a:endParaRPr lang="tr-TR" sz="1500" dirty="0" smtClean="0"/>
          </a:p>
          <a:p>
            <a:pPr fontAlgn="b">
              <a:buFont typeface="Wingdings" panose="05000000000000000000" pitchFamily="2" charset="2"/>
              <a:buChar char="ü"/>
            </a:pPr>
            <a:endParaRPr lang="tr-TR" sz="1500" dirty="0"/>
          </a:p>
          <a:p>
            <a:pPr fontAlgn="b"/>
            <a:endParaRPr lang="tr-TR" sz="1400" dirty="0"/>
          </a:p>
          <a:p>
            <a:pPr fontAlgn="b"/>
            <a:endParaRPr lang="tr-TR" sz="1400" dirty="0"/>
          </a:p>
          <a:p>
            <a:pPr>
              <a:buFont typeface="Wingdings" panose="05000000000000000000" pitchFamily="2" charset="2"/>
              <a:buChar char="ü"/>
            </a:pPr>
            <a:endParaRPr lang="tr-TR" sz="1400" dirty="0" smtClean="0"/>
          </a:p>
          <a:p>
            <a:pPr>
              <a:buFont typeface="Wingdings" panose="05000000000000000000" pitchFamily="2" charset="2"/>
              <a:buChar char="ü"/>
            </a:pPr>
            <a:endParaRPr lang="tr-TR" sz="1400" dirty="0"/>
          </a:p>
          <a:p>
            <a:pPr>
              <a:buFont typeface="Wingdings" panose="05000000000000000000" pitchFamily="2" charset="2"/>
              <a:buChar char="ü"/>
            </a:pPr>
            <a:endParaRPr lang="tr-TR" sz="1400" dirty="0" smtClean="0"/>
          </a:p>
          <a:p>
            <a:pPr>
              <a:buFont typeface="Wingdings" panose="05000000000000000000" pitchFamily="2" charset="2"/>
              <a:buChar char="ü"/>
            </a:pPr>
            <a:endParaRPr lang="tr-TR" sz="1400" dirty="0"/>
          </a:p>
        </p:txBody>
      </p:sp>
    </p:spTree>
    <p:extLst>
      <p:ext uri="{BB962C8B-B14F-4D97-AF65-F5344CB8AC3E}">
        <p14:creationId xmlns:p14="http://schemas.microsoft.com/office/powerpoint/2010/main" xmlns="" val="2222236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196752"/>
            <a:ext cx="8347243" cy="52565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584" y="1211869"/>
            <a:ext cx="7431145" cy="53124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9997" y="852487"/>
            <a:ext cx="8963025" cy="5153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62050" y="1081088"/>
            <a:ext cx="6819900" cy="4695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28738" y="757453"/>
            <a:ext cx="6486525" cy="5238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6288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740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nodeType="withEffect">
                                  <p:stCondLst>
                                    <p:cond delay="1420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nodeType="withEffect">
                                  <p:stCondLst>
                                    <p:cond delay="21400"/>
                                  </p:stCondLst>
                                  <p:childTnLst>
                                    <p:set>
                                      <p:cBhvr>
                                        <p:cTn id="15" dur="1" fill="hold">
                                          <p:stCondLst>
                                            <p:cond delay="0"/>
                                          </p:stCondLst>
                                        </p:cTn>
                                        <p:tgtEl>
                                          <p:spTgt spid="5125"/>
                                        </p:tgtEl>
                                        <p:attrNameLst>
                                          <p:attrName>style.visibility</p:attrName>
                                        </p:attrNameLst>
                                      </p:cBhvr>
                                      <p:to>
                                        <p:strVal val="visible"/>
                                      </p:to>
                                    </p:set>
                                    <p:animEffect transition="in" filter="randombar(horizontal)">
                                      <p:cBhvr>
                                        <p:cTn id="16" dur="500"/>
                                        <p:tgtEl>
                                          <p:spTgt spid="5125"/>
                                        </p:tgtEl>
                                      </p:cBhvr>
                                    </p:animEffect>
                                  </p:childTnLst>
                                </p:cTn>
                              </p:par>
                              <p:par>
                                <p:cTn id="17" presetID="14" presetClass="entr" presetSubtype="10" fill="hold" nodeType="withEffect">
                                  <p:stCondLst>
                                    <p:cond delay="29500"/>
                                  </p:stCondLst>
                                  <p:childTnLst>
                                    <p:set>
                                      <p:cBhvr>
                                        <p:cTn id="18" dur="1" fill="hold">
                                          <p:stCondLst>
                                            <p:cond delay="0"/>
                                          </p:stCondLst>
                                        </p:cTn>
                                        <p:tgtEl>
                                          <p:spTgt spid="5127"/>
                                        </p:tgtEl>
                                        <p:attrNameLst>
                                          <p:attrName>style.visibility</p:attrName>
                                        </p:attrNameLst>
                                      </p:cBhvr>
                                      <p:to>
                                        <p:strVal val="visible"/>
                                      </p:to>
                                    </p:set>
                                    <p:animEffect transition="in" filter="randombar(horizontal)">
                                      <p:cBhvr>
                                        <p:cTn id="19"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yedek\EbakanlikTasarim\EIcisleriTasarim\internet şube\ETRSunum\harita-.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561262"/>
            <a:ext cx="8610599" cy="3848938"/>
          </a:xfrm>
          <a:prstGeom prst="rect">
            <a:avLst/>
          </a:prstGeom>
          <a:noFill/>
          <a:extLst>
            <a:ext uri="{909E8E84-426E-40DD-AFC4-6F175D3DCCD1}">
              <a14:hiddenFill xmlns:a14="http://schemas.microsoft.com/office/drawing/2010/main" xmlns="">
                <a:solidFill>
                  <a:srgbClr val="FFFFFF"/>
                </a:solidFill>
              </a14:hiddenFill>
            </a:ext>
          </a:extLst>
        </p:spPr>
      </p:pic>
      <p:pic>
        <p:nvPicPr>
          <p:cNvPr id="145" name="Picture 3" descr="D:\Hıdır Volkan SÖNMEZ\Desktop\e-icisleri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67000" y="2818061"/>
            <a:ext cx="1219200" cy="57604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76200" y="609600"/>
            <a:ext cx="6553200" cy="5334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tr-TR" sz="2800" dirty="0"/>
              <a:t>Elektronik Belge Yönetim Sistemi (EBYS) </a:t>
            </a:r>
          </a:p>
        </p:txBody>
      </p:sp>
      <p:sp>
        <p:nvSpPr>
          <p:cNvPr id="8" name="Rounded Rectangle 7"/>
          <p:cNvSpPr/>
          <p:nvPr/>
        </p:nvSpPr>
        <p:spPr>
          <a:xfrm>
            <a:off x="76200" y="1454538"/>
            <a:ext cx="6428117" cy="85904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tr-TR" sz="2400" dirty="0" smtClean="0"/>
              <a:t>Mobil İmza ile Mobil e-İçişlerinde Mekândan Bağımsız İşlem Yapabilme</a:t>
            </a:r>
            <a:endParaRPr lang="tr-TR" sz="2400" dirty="0"/>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7459919" y="581025"/>
            <a:ext cx="1066799" cy="2085975"/>
          </a:xfrm>
          <a:prstGeom prst="rect">
            <a:avLst/>
          </a:prstGeom>
          <a:noFill/>
          <a:extLst>
            <a:ext uri="{909E8E84-426E-40DD-AFC4-6F175D3DCCD1}">
              <a14:hiddenFill xmlns:a14="http://schemas.microsoft.com/office/drawing/2010/main" xmlns="">
                <a:solidFill>
                  <a:srgbClr val="FFFFFF"/>
                </a:solidFill>
              </a14:hiddenFill>
            </a:ext>
          </a:extLst>
        </p:spPr>
      </p:pic>
      <p:sp>
        <p:nvSpPr>
          <p:cNvPr id="110" name="Donut 109"/>
          <p:cNvSpPr/>
          <p:nvPr/>
        </p:nvSpPr>
        <p:spPr>
          <a:xfrm>
            <a:off x="2133600" y="1942865"/>
            <a:ext cx="2286000" cy="2286000"/>
          </a:xfrm>
          <a:prstGeom prst="donut">
            <a:avLst>
              <a:gd name="adj" fmla="val 9133"/>
            </a:avLst>
          </a:prstGeom>
          <a:gradFill>
            <a:gsLst>
              <a:gs pos="0">
                <a:schemeClr val="accent6">
                  <a:shade val="51000"/>
                  <a:satMod val="130000"/>
                  <a:alpha val="50000"/>
                </a:schemeClr>
              </a:gs>
              <a:gs pos="80000">
                <a:schemeClr val="accent6">
                  <a:shade val="93000"/>
                  <a:satMod val="130000"/>
                  <a:alpha val="50000"/>
                </a:schemeClr>
              </a:gs>
              <a:gs pos="100000">
                <a:schemeClr val="accent6">
                  <a:shade val="94000"/>
                  <a:satMod val="135000"/>
                  <a:alpha val="50000"/>
                </a:schemeClr>
              </a:gs>
            </a:gsLs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tr-TR">
              <a:solidFill>
                <a:schemeClr val="tx1"/>
              </a:solidFill>
            </a:endParaRPr>
          </a:p>
        </p:txBody>
      </p:sp>
      <p:sp>
        <p:nvSpPr>
          <p:cNvPr id="142" name="Donut 141"/>
          <p:cNvSpPr/>
          <p:nvPr/>
        </p:nvSpPr>
        <p:spPr>
          <a:xfrm>
            <a:off x="1143000" y="950448"/>
            <a:ext cx="4229100" cy="4229100"/>
          </a:xfrm>
          <a:prstGeom prst="donut">
            <a:avLst>
              <a:gd name="adj" fmla="val 5660"/>
            </a:avLst>
          </a:prstGeom>
          <a:gradFill>
            <a:gsLst>
              <a:gs pos="0">
                <a:schemeClr val="accent6">
                  <a:shade val="51000"/>
                  <a:satMod val="130000"/>
                  <a:alpha val="50000"/>
                </a:schemeClr>
              </a:gs>
              <a:gs pos="80000">
                <a:schemeClr val="accent6">
                  <a:shade val="93000"/>
                  <a:satMod val="130000"/>
                  <a:alpha val="50000"/>
                </a:schemeClr>
              </a:gs>
              <a:gs pos="100000">
                <a:schemeClr val="accent6">
                  <a:shade val="94000"/>
                  <a:satMod val="135000"/>
                  <a:alpha val="50000"/>
                </a:schemeClr>
              </a:gs>
            </a:gsLs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tr-TR">
              <a:solidFill>
                <a:schemeClr val="tx1"/>
              </a:solidFill>
            </a:endParaRPr>
          </a:p>
        </p:txBody>
      </p:sp>
      <p:sp>
        <p:nvSpPr>
          <p:cNvPr id="143" name="Donut 142"/>
          <p:cNvSpPr/>
          <p:nvPr/>
        </p:nvSpPr>
        <p:spPr>
          <a:xfrm>
            <a:off x="-495300" y="-643158"/>
            <a:ext cx="7505700" cy="7505700"/>
          </a:xfrm>
          <a:prstGeom prst="donut">
            <a:avLst>
              <a:gd name="adj" fmla="val 5660"/>
            </a:avLst>
          </a:prstGeom>
          <a:gradFill>
            <a:gsLst>
              <a:gs pos="0">
                <a:schemeClr val="accent6">
                  <a:shade val="51000"/>
                  <a:satMod val="130000"/>
                  <a:alpha val="50000"/>
                </a:schemeClr>
              </a:gs>
              <a:gs pos="80000">
                <a:schemeClr val="accent6">
                  <a:shade val="93000"/>
                  <a:satMod val="130000"/>
                  <a:alpha val="50000"/>
                </a:schemeClr>
              </a:gs>
              <a:gs pos="100000">
                <a:schemeClr val="accent6">
                  <a:shade val="94000"/>
                  <a:satMod val="135000"/>
                  <a:alpha val="50000"/>
                </a:schemeClr>
              </a:gs>
            </a:gsLs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tr-TR">
              <a:solidFill>
                <a:schemeClr val="tx1"/>
              </a:solidFill>
            </a:endParaRPr>
          </a:p>
        </p:txBody>
      </p:sp>
      <p:sp>
        <p:nvSpPr>
          <p:cNvPr id="144" name="Donut 143"/>
          <p:cNvSpPr/>
          <p:nvPr/>
        </p:nvSpPr>
        <p:spPr>
          <a:xfrm>
            <a:off x="-2628900" y="-2727426"/>
            <a:ext cx="11696700" cy="11696700"/>
          </a:xfrm>
          <a:prstGeom prst="donut">
            <a:avLst>
              <a:gd name="adj" fmla="val 5660"/>
            </a:avLst>
          </a:prstGeom>
          <a:gradFill>
            <a:gsLst>
              <a:gs pos="0">
                <a:schemeClr val="accent6">
                  <a:shade val="51000"/>
                  <a:satMod val="130000"/>
                  <a:alpha val="50000"/>
                </a:schemeClr>
              </a:gs>
              <a:gs pos="80000">
                <a:schemeClr val="accent6">
                  <a:shade val="93000"/>
                  <a:satMod val="130000"/>
                  <a:alpha val="50000"/>
                </a:schemeClr>
              </a:gs>
              <a:gs pos="100000">
                <a:schemeClr val="accent6">
                  <a:shade val="94000"/>
                  <a:satMod val="135000"/>
                  <a:alpha val="50000"/>
                </a:schemeClr>
              </a:gs>
            </a:gsLs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tr-TR">
              <a:solidFill>
                <a:schemeClr val="tx1"/>
              </a:solidFill>
            </a:endParaRPr>
          </a:p>
        </p:txBody>
      </p:sp>
      <p:pic>
        <p:nvPicPr>
          <p:cNvPr id="1027" name="Picture 3" descr="D:\yedek\EbakanlikTasarim\EIcisleriTasarim\internet şube\ETRSunum\mail.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401300" y="3975809"/>
            <a:ext cx="453189" cy="2926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8303821" y="4150437"/>
            <a:ext cx="992579" cy="369332"/>
          </a:xfrm>
          <a:prstGeom prst="rect">
            <a:avLst/>
          </a:prstGeom>
          <a:noFill/>
        </p:spPr>
        <p:txBody>
          <a:bodyPr wrap="none" rtlCol="0">
            <a:spAutoFit/>
          </a:bodyPr>
          <a:lstStyle/>
          <a:p>
            <a:r>
              <a:rPr lang="tr-TR" dirty="0"/>
              <a:t>Şemdinli</a:t>
            </a:r>
          </a:p>
        </p:txBody>
      </p:sp>
      <p:sp>
        <p:nvSpPr>
          <p:cNvPr id="119" name="TextBox 118"/>
          <p:cNvSpPr txBox="1"/>
          <p:nvPr/>
        </p:nvSpPr>
        <p:spPr>
          <a:xfrm>
            <a:off x="185460" y="2052417"/>
            <a:ext cx="726930" cy="369332"/>
          </a:xfrm>
          <a:prstGeom prst="rect">
            <a:avLst/>
          </a:prstGeom>
          <a:noFill/>
        </p:spPr>
        <p:txBody>
          <a:bodyPr wrap="none" rtlCol="0">
            <a:spAutoFit/>
          </a:bodyPr>
          <a:lstStyle/>
          <a:p>
            <a:r>
              <a:rPr lang="tr-TR" dirty="0"/>
              <a:t>İpsala</a:t>
            </a:r>
          </a:p>
        </p:txBody>
      </p:sp>
      <p:grpSp>
        <p:nvGrpSpPr>
          <p:cNvPr id="10" name="Group 9"/>
          <p:cNvGrpSpPr/>
          <p:nvPr/>
        </p:nvGrpSpPr>
        <p:grpSpPr>
          <a:xfrm>
            <a:off x="573756" y="3048000"/>
            <a:ext cx="7863086" cy="3433874"/>
            <a:chOff x="420116" y="2311879"/>
            <a:chExt cx="8231092" cy="3594586"/>
          </a:xfrm>
        </p:grpSpPr>
        <p:pic>
          <p:nvPicPr>
            <p:cNvPr id="3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949392" y="2311879"/>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33400" y="327660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981700" y="366820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667000" y="3739819"/>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503618" y="266700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165053" y="3640927"/>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639765" y="2514526"/>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188477" y="4199515"/>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484927" y="4883911"/>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133600" y="533400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055298" y="4606772"/>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528118" y="4992833"/>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181600" y="3843337"/>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065808" y="3279353"/>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473241" y="374903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202947" y="4360068"/>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595148" y="437993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071846" y="4796004"/>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086600" y="3482463"/>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867400" y="3110137"/>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977154" y="3644947"/>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278269" y="3901406"/>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086908" y="4286318"/>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089025" y="5166406"/>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2"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781800" y="4606773"/>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3"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976846" y="504944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721677" y="5720728"/>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792631" y="2721731"/>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8008130" y="3492547"/>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7"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8354184" y="4217192"/>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8541454" y="4790608"/>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99"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726580" y="4872693"/>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628563" y="4619078"/>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841584" y="4087143"/>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401108" y="3017268"/>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301712" y="5315475"/>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526017" y="3455192"/>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10076" y="4421036"/>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20116" y="266700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70351" y="272173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990059" y="2825335"/>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095560" y="4267199"/>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950026" y="4791042"/>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148058" y="5228044"/>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867094" y="5073309"/>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547242" y="4421034"/>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660811" y="3962273"/>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979623" y="3479871"/>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637479" y="3015057"/>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188477" y="3090862"/>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7"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522386" y="2889061"/>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791840" y="3269455"/>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9"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850165" y="2678567"/>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13"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172374" y="2459914"/>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569557" y="3250054"/>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1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322341" y="4796004"/>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1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612123" y="5408765"/>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17"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700245" y="564311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1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065938" y="4686956"/>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22"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700245" y="448709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23"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864877" y="401685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2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639765" y="3739819"/>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2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522887" y="3093616"/>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2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175692" y="2481263"/>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27"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595147" y="2721731"/>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2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889372" y="3248039"/>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29"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4776554" y="5166406"/>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311070" y="5266463"/>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1"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124399" y="5369165"/>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2"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757645" y="4750978"/>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3"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533193" y="4495798"/>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181976" y="3269455"/>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430658" y="2971344"/>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6823238" y="283153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7"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269874" y="2678567"/>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344274" y="4029074"/>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39"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902385" y="3110137"/>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4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8409061" y="3313141"/>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4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219930" y="2796191"/>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47"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196354" y="4697740"/>
              <a:ext cx="109754" cy="185737"/>
            </a:xfrm>
            <a:prstGeom prst="rect">
              <a:avLst/>
            </a:prstGeom>
            <a:noFill/>
            <a:extLst>
              <a:ext uri="{909E8E84-426E-40DD-AFC4-6F175D3DCCD1}">
                <a14:hiddenFill xmlns:a14="http://schemas.microsoft.com/office/drawing/2010/main" xmlns="">
                  <a:solidFill>
                    <a:srgbClr val="FFFFFF"/>
                  </a:solidFill>
                </a14:hiddenFill>
              </a:ext>
            </a:extLst>
          </p:spPr>
        </p:pic>
        <p:pic>
          <p:nvPicPr>
            <p:cNvPr id="14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518809" y="4267199"/>
              <a:ext cx="109754" cy="18573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1" name="Grup 110"/>
          <p:cNvGrpSpPr/>
          <p:nvPr/>
        </p:nvGrpSpPr>
        <p:grpSpPr>
          <a:xfrm>
            <a:off x="317181" y="2420888"/>
            <a:ext cx="8627268" cy="2300362"/>
            <a:chOff x="35496" y="879103"/>
            <a:chExt cx="8627268" cy="2300362"/>
          </a:xfrm>
        </p:grpSpPr>
        <p:pic>
          <p:nvPicPr>
            <p:cNvPr id="112" name="Resim 1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491880" y="1988840"/>
              <a:ext cx="1714500" cy="1190625"/>
            </a:xfrm>
            <a:prstGeom prst="rect">
              <a:avLst/>
            </a:prstGeom>
          </p:spPr>
        </p:pic>
        <p:pic>
          <p:nvPicPr>
            <p:cNvPr id="120" name="Resim 119"/>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5496" y="1988840"/>
              <a:ext cx="1714500" cy="1190625"/>
            </a:xfrm>
            <a:prstGeom prst="rect">
              <a:avLst/>
            </a:prstGeom>
          </p:spPr>
        </p:pic>
        <p:pic>
          <p:nvPicPr>
            <p:cNvPr id="121" name="Resim 12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220072" y="1988840"/>
              <a:ext cx="1714500" cy="1190625"/>
            </a:xfrm>
            <a:prstGeom prst="rect">
              <a:avLst/>
            </a:prstGeom>
          </p:spPr>
        </p:pic>
        <p:pic>
          <p:nvPicPr>
            <p:cNvPr id="141" name="Resim 14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763688" y="1988840"/>
              <a:ext cx="1714500" cy="1190625"/>
            </a:xfrm>
            <a:prstGeom prst="rect">
              <a:avLst/>
            </a:prstGeom>
          </p:spPr>
        </p:pic>
        <p:pic>
          <p:nvPicPr>
            <p:cNvPr id="149" name="Resim 14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948264" y="1988840"/>
              <a:ext cx="1714500" cy="1190625"/>
            </a:xfrm>
            <a:prstGeom prst="rect">
              <a:avLst/>
            </a:prstGeom>
          </p:spPr>
        </p:pic>
        <p:sp>
          <p:nvSpPr>
            <p:cNvPr id="150" name="Dikdörtgen 149"/>
            <p:cNvSpPr/>
            <p:nvPr/>
          </p:nvSpPr>
          <p:spPr>
            <a:xfrm>
              <a:off x="521623" y="879103"/>
              <a:ext cx="7537384" cy="923330"/>
            </a:xfrm>
            <a:prstGeom prst="rect">
              <a:avLst/>
            </a:prstGeom>
            <a:noFill/>
          </p:spPr>
          <p:txBody>
            <a:bodyPr wrap="none" lIns="91440" tIns="45720" rIns="91440" bIns="45720">
              <a:spAutoFit/>
            </a:bodyPr>
            <a:lstStyle/>
            <a:p>
              <a:pPr algn="ctr"/>
              <a:r>
                <a:rPr lang="tr-T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40.000 ELEKTRONİK İMZA</a:t>
              </a:r>
              <a:endParaRPr lang="tr-TR"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sp>
        <p:nvSpPr>
          <p:cNvPr id="152" name="Rounded Rectangle 3"/>
          <p:cNvSpPr/>
          <p:nvPr/>
        </p:nvSpPr>
        <p:spPr>
          <a:xfrm>
            <a:off x="1509735" y="5378048"/>
            <a:ext cx="6794086" cy="13104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err="1"/>
              <a:t>Yıllık</a:t>
            </a:r>
            <a:r>
              <a:rPr lang="en-US" sz="1600" b="1" dirty="0"/>
              <a:t> </a:t>
            </a:r>
            <a:r>
              <a:rPr lang="tr-TR" sz="1600" b="1" dirty="0" smtClean="0"/>
              <a:t>O</a:t>
            </a:r>
            <a:r>
              <a:rPr lang="en-US" sz="1600" b="1" dirty="0" err="1" smtClean="0"/>
              <a:t>rtalama</a:t>
            </a:r>
            <a:r>
              <a:rPr lang="tr-TR" sz="1600" b="1" dirty="0" smtClean="0"/>
              <a:t> (2015 Yılı)</a:t>
            </a:r>
            <a:r>
              <a:rPr lang="en-US" sz="1600" b="1" dirty="0" smtClean="0"/>
              <a:t> </a:t>
            </a:r>
            <a:endParaRPr lang="tr-TR" sz="1600" b="1" dirty="0" smtClean="0"/>
          </a:p>
          <a:p>
            <a:pPr algn="ctr"/>
            <a:r>
              <a:rPr lang="tr-TR" sz="1600" b="1" dirty="0" smtClean="0"/>
              <a:t>9.083.565 Gelen Evrak</a:t>
            </a:r>
            <a:r>
              <a:rPr lang="en-US" sz="1600" b="1" dirty="0" smtClean="0"/>
              <a:t>, 4.</a:t>
            </a:r>
            <a:r>
              <a:rPr lang="tr-TR" sz="1600" b="1" dirty="0" smtClean="0"/>
              <a:t>0</a:t>
            </a:r>
            <a:r>
              <a:rPr lang="en-US" sz="1600" b="1" dirty="0" smtClean="0"/>
              <a:t>00.000 </a:t>
            </a:r>
            <a:r>
              <a:rPr lang="tr-TR" sz="1600" b="1" dirty="0" smtClean="0"/>
              <a:t>G</a:t>
            </a:r>
            <a:r>
              <a:rPr lang="en-US" sz="1600" b="1" dirty="0" err="1" smtClean="0"/>
              <a:t>iden</a:t>
            </a:r>
            <a:r>
              <a:rPr lang="en-US" sz="1600" dirty="0" smtClean="0"/>
              <a:t> </a:t>
            </a:r>
            <a:r>
              <a:rPr lang="tr-TR" sz="1600" b="1" dirty="0" smtClean="0"/>
              <a:t>E</a:t>
            </a:r>
            <a:r>
              <a:rPr lang="en-US" sz="1600" b="1" dirty="0" err="1" smtClean="0"/>
              <a:t>vrak</a:t>
            </a:r>
            <a:endParaRPr lang="tr-TR" sz="1600" b="1" dirty="0" smtClean="0"/>
          </a:p>
          <a:p>
            <a:pPr algn="ctr"/>
            <a:r>
              <a:rPr lang="tr-TR" sz="1600" b="1" dirty="0" smtClean="0"/>
              <a:t>e-Otoban üzerinden Sadece MEB bir günde 6.000 Evrak gelmektedir.</a:t>
            </a:r>
          </a:p>
          <a:p>
            <a:pPr algn="ctr"/>
            <a:r>
              <a:rPr lang="tr-TR" sz="1600" b="1" dirty="0" smtClean="0"/>
              <a:t>Dışişleri Bakanlığına Entegre </a:t>
            </a:r>
            <a:r>
              <a:rPr lang="en-US" sz="1600" b="1" dirty="0" smtClean="0"/>
              <a:t> </a:t>
            </a:r>
            <a:r>
              <a:rPr lang="tr-TR" sz="1600" b="1" dirty="0" smtClean="0"/>
              <a:t>6.644 Evrak iletilmiştir.</a:t>
            </a:r>
          </a:p>
        </p:txBody>
      </p:sp>
    </p:spTree>
    <p:extLst>
      <p:ext uri="{BB962C8B-B14F-4D97-AF65-F5344CB8AC3E}">
        <p14:creationId xmlns:p14="http://schemas.microsoft.com/office/powerpoint/2010/main" xmlns="" val="115499079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50"/>
                                        <p:tgtEl>
                                          <p:spTgt spid="11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250"/>
                                        <p:tgtEl>
                                          <p:spTgt spid="14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fade">
                                      <p:cBhvr>
                                        <p:cTn id="15" dur="250"/>
                                        <p:tgtEl>
                                          <p:spTgt spid="143"/>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250"/>
                                        <p:tgtEl>
                                          <p:spTgt spid="144"/>
                                        </p:tgtEl>
                                      </p:cBhvr>
                                    </p:animEffect>
                                  </p:childTnLst>
                                </p:cTn>
                              </p:par>
                            </p:childTnLst>
                          </p:cTn>
                        </p:par>
                        <p:par>
                          <p:cTn id="20" fill="hold">
                            <p:stCondLst>
                              <p:cond delay="1000"/>
                            </p:stCondLst>
                            <p:childTnLst>
                              <p:par>
                                <p:cTn id="21" presetID="10" presetClass="exit" presetSubtype="0" fill="hold" grpId="1" nodeType="afterEffect">
                                  <p:stCondLst>
                                    <p:cond delay="0"/>
                                  </p:stCondLst>
                                  <p:childTnLst>
                                    <p:animEffect transition="out" filter="fade">
                                      <p:cBhvr>
                                        <p:cTn id="22" dur="500"/>
                                        <p:tgtEl>
                                          <p:spTgt spid="110"/>
                                        </p:tgtEl>
                                      </p:cBhvr>
                                    </p:animEffect>
                                    <p:set>
                                      <p:cBhvr>
                                        <p:cTn id="23" dur="1" fill="hold">
                                          <p:stCondLst>
                                            <p:cond delay="499"/>
                                          </p:stCondLst>
                                        </p:cTn>
                                        <p:tgtEl>
                                          <p:spTgt spid="110"/>
                                        </p:tgtEl>
                                        <p:attrNameLst>
                                          <p:attrName>style.visibility</p:attrName>
                                        </p:attrNameLst>
                                      </p:cBhvr>
                                      <p:to>
                                        <p:strVal val="hidden"/>
                                      </p:to>
                                    </p:set>
                                  </p:childTnLst>
                                </p:cTn>
                              </p:par>
                            </p:childTnLst>
                          </p:cTn>
                        </p:par>
                        <p:par>
                          <p:cTn id="24" fill="hold">
                            <p:stCondLst>
                              <p:cond delay="1500"/>
                            </p:stCondLst>
                            <p:childTnLst>
                              <p:par>
                                <p:cTn id="25" presetID="10" presetClass="exit" presetSubtype="0" fill="hold" grpId="1" nodeType="afterEffect">
                                  <p:stCondLst>
                                    <p:cond delay="0"/>
                                  </p:stCondLst>
                                  <p:childTnLst>
                                    <p:animEffect transition="out" filter="fade">
                                      <p:cBhvr>
                                        <p:cTn id="26" dur="500"/>
                                        <p:tgtEl>
                                          <p:spTgt spid="142"/>
                                        </p:tgtEl>
                                      </p:cBhvr>
                                    </p:animEffect>
                                    <p:set>
                                      <p:cBhvr>
                                        <p:cTn id="27" dur="1" fill="hold">
                                          <p:stCondLst>
                                            <p:cond delay="499"/>
                                          </p:stCondLst>
                                        </p:cTn>
                                        <p:tgtEl>
                                          <p:spTgt spid="142"/>
                                        </p:tgtEl>
                                        <p:attrNameLst>
                                          <p:attrName>style.visibility</p:attrName>
                                        </p:attrNameLst>
                                      </p:cBhvr>
                                      <p:to>
                                        <p:strVal val="hidden"/>
                                      </p:to>
                                    </p:set>
                                  </p:childTnLst>
                                </p:cTn>
                              </p:par>
                            </p:childTnLst>
                          </p:cTn>
                        </p:par>
                        <p:par>
                          <p:cTn id="28" fill="hold">
                            <p:stCondLst>
                              <p:cond delay="2000"/>
                            </p:stCondLst>
                            <p:childTnLst>
                              <p:par>
                                <p:cTn id="29" presetID="10" presetClass="exit" presetSubtype="0" fill="hold" grpId="1" nodeType="afterEffect">
                                  <p:stCondLst>
                                    <p:cond delay="0"/>
                                  </p:stCondLst>
                                  <p:childTnLst>
                                    <p:animEffect transition="out" filter="fade">
                                      <p:cBhvr>
                                        <p:cTn id="30" dur="500"/>
                                        <p:tgtEl>
                                          <p:spTgt spid="143"/>
                                        </p:tgtEl>
                                      </p:cBhvr>
                                    </p:animEffect>
                                    <p:set>
                                      <p:cBhvr>
                                        <p:cTn id="31" dur="1" fill="hold">
                                          <p:stCondLst>
                                            <p:cond delay="499"/>
                                          </p:stCondLst>
                                        </p:cTn>
                                        <p:tgtEl>
                                          <p:spTgt spid="143"/>
                                        </p:tgtEl>
                                        <p:attrNameLst>
                                          <p:attrName>style.visibility</p:attrName>
                                        </p:attrNameLst>
                                      </p:cBhvr>
                                      <p:to>
                                        <p:strVal val="hidden"/>
                                      </p:to>
                                    </p:set>
                                  </p:childTnLst>
                                </p:cTn>
                              </p:par>
                            </p:childTnLst>
                          </p:cTn>
                        </p:par>
                        <p:par>
                          <p:cTn id="32" fill="hold">
                            <p:stCondLst>
                              <p:cond delay="2500"/>
                            </p:stCondLst>
                            <p:childTnLst>
                              <p:par>
                                <p:cTn id="33" presetID="10" presetClass="exit" presetSubtype="0" fill="hold" grpId="1" nodeType="afterEffect">
                                  <p:stCondLst>
                                    <p:cond delay="0"/>
                                  </p:stCondLst>
                                  <p:childTnLst>
                                    <p:animEffect transition="out" filter="fade">
                                      <p:cBhvr>
                                        <p:cTn id="34" dur="500"/>
                                        <p:tgtEl>
                                          <p:spTgt spid="144"/>
                                        </p:tgtEl>
                                      </p:cBhvr>
                                    </p:animEffect>
                                    <p:set>
                                      <p:cBhvr>
                                        <p:cTn id="35" dur="1" fill="hold">
                                          <p:stCondLst>
                                            <p:cond delay="499"/>
                                          </p:stCondLst>
                                        </p:cTn>
                                        <p:tgtEl>
                                          <p:spTgt spid="144"/>
                                        </p:tgtEl>
                                        <p:attrNameLst>
                                          <p:attrName>style.visibility</p:attrName>
                                        </p:attrNameLst>
                                      </p:cBhvr>
                                      <p:to>
                                        <p:strVal val="hidden"/>
                                      </p:to>
                                    </p:set>
                                  </p:childTnLst>
                                </p:cTn>
                              </p:par>
                            </p:childTnLst>
                          </p:cTn>
                        </p:par>
                        <p:par>
                          <p:cTn id="36" fill="hold">
                            <p:stCondLst>
                              <p:cond delay="3000"/>
                            </p:stCondLst>
                            <p:childTnLst>
                              <p:par>
                                <p:cTn id="37" presetID="10" presetClass="exit" presetSubtype="0" fill="hold" nodeType="afterEffect">
                                  <p:stCondLst>
                                    <p:cond delay="0"/>
                                  </p:stCondLst>
                                  <p:childTnLst>
                                    <p:animEffect transition="out" filter="fade">
                                      <p:cBhvr>
                                        <p:cTn id="38" dur="500"/>
                                        <p:tgtEl>
                                          <p:spTgt spid="145"/>
                                        </p:tgtEl>
                                      </p:cBhvr>
                                    </p:animEffect>
                                    <p:set>
                                      <p:cBhvr>
                                        <p:cTn id="39" dur="1" fill="hold">
                                          <p:stCondLst>
                                            <p:cond delay="499"/>
                                          </p:stCondLst>
                                        </p:cTn>
                                        <p:tgtEl>
                                          <p:spTgt spid="145"/>
                                        </p:tgtEl>
                                        <p:attrNameLst>
                                          <p:attrName>style.visibility</p:attrName>
                                        </p:attrNameLst>
                                      </p:cBhvr>
                                      <p:to>
                                        <p:strVal val="hidden"/>
                                      </p:to>
                                    </p:set>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1027"/>
                                        </p:tgtEl>
                                        <p:attrNameLst>
                                          <p:attrName>style.visibility</p:attrName>
                                        </p:attrNameLst>
                                      </p:cBhvr>
                                      <p:to>
                                        <p:strVal val="visible"/>
                                      </p:to>
                                    </p:set>
                                    <p:animEffect transition="in" filter="fade">
                                      <p:cBhvr>
                                        <p:cTn id="53" dur="500"/>
                                        <p:tgtEl>
                                          <p:spTgt spid="1027"/>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par>
                          <p:cTn id="58" fill="hold">
                            <p:stCondLst>
                              <p:cond delay="6000"/>
                            </p:stCondLst>
                            <p:childTnLst>
                              <p:par>
                                <p:cTn id="59" presetID="0" presetClass="path" presetSubtype="0" accel="50000" decel="50000" fill="hold" nodeType="afterEffect">
                                  <p:stCondLst>
                                    <p:cond delay="0"/>
                                  </p:stCondLst>
                                  <p:childTnLst>
                                    <p:animMotion origin="layout" path="M 1.38889E-6 -8.51852E-6 L -0.87605 -0.26251 " pathEditMode="relative" ptsTypes="AA">
                                      <p:cBhvr>
                                        <p:cTn id="60" dur="2000" fill="hold"/>
                                        <p:tgtEl>
                                          <p:spTgt spid="1027"/>
                                        </p:tgtEl>
                                        <p:attrNameLst>
                                          <p:attrName>ppt_x</p:attrName>
                                          <p:attrName>ppt_y</p:attrName>
                                        </p:attrNameLst>
                                      </p:cBhvr>
                                    </p:animMotion>
                                  </p:childTnLst>
                                </p:cTn>
                              </p:par>
                            </p:childTnLst>
                          </p:cTn>
                        </p:par>
                        <p:par>
                          <p:cTn id="61" fill="hold">
                            <p:stCondLst>
                              <p:cond delay="8000"/>
                            </p:stCondLst>
                            <p:childTnLst>
                              <p:par>
                                <p:cTn id="62" presetID="10" presetClass="exit" presetSubtype="0" fill="hold" nodeType="afterEffect">
                                  <p:stCondLst>
                                    <p:cond delay="0"/>
                                  </p:stCondLst>
                                  <p:childTnLst>
                                    <p:animEffect transition="out" filter="fade">
                                      <p:cBhvr>
                                        <p:cTn id="63" dur="500"/>
                                        <p:tgtEl>
                                          <p:spTgt spid="1027"/>
                                        </p:tgtEl>
                                      </p:cBhvr>
                                    </p:animEffect>
                                    <p:set>
                                      <p:cBhvr>
                                        <p:cTn id="64" dur="1" fill="hold">
                                          <p:stCondLst>
                                            <p:cond delay="499"/>
                                          </p:stCondLst>
                                        </p:cTn>
                                        <p:tgtEl>
                                          <p:spTgt spid="1027"/>
                                        </p:tgtEl>
                                        <p:attrNameLst>
                                          <p:attrName>style.visibility</p:attrName>
                                        </p:attrNameLst>
                                      </p:cBhvr>
                                      <p:to>
                                        <p:strVal val="hidden"/>
                                      </p:to>
                                    </p:set>
                                  </p:childTnLst>
                                </p:cTn>
                              </p:par>
                            </p:childTnLst>
                          </p:cTn>
                        </p:par>
                        <p:par>
                          <p:cTn id="65" fill="hold">
                            <p:stCondLst>
                              <p:cond delay="8500"/>
                            </p:stCondLst>
                            <p:childTnLst>
                              <p:par>
                                <p:cTn id="66" presetID="10" presetClass="exit" presetSubtype="0" fill="hold" grpId="1" nodeType="after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par>
                          <p:cTn id="69" fill="hold">
                            <p:stCondLst>
                              <p:cond delay="9000"/>
                            </p:stCondLst>
                            <p:childTnLst>
                              <p:par>
                                <p:cTn id="70" presetID="10" presetClass="exit" presetSubtype="0" fill="hold" grpId="1" nodeType="afterEffect">
                                  <p:stCondLst>
                                    <p:cond delay="0"/>
                                  </p:stCondLst>
                                  <p:childTnLst>
                                    <p:animEffect transition="out" filter="fade">
                                      <p:cBhvr>
                                        <p:cTn id="71" dur="500"/>
                                        <p:tgtEl>
                                          <p:spTgt spid="119"/>
                                        </p:tgtEl>
                                      </p:cBhvr>
                                    </p:animEffect>
                                    <p:set>
                                      <p:cBhvr>
                                        <p:cTn id="72" dur="1" fill="hold">
                                          <p:stCondLst>
                                            <p:cond delay="499"/>
                                          </p:stCondLst>
                                        </p:cTn>
                                        <p:tgtEl>
                                          <p:spTgt spid="119"/>
                                        </p:tgtEl>
                                        <p:attrNameLst>
                                          <p:attrName>style.visibility</p:attrName>
                                        </p:attrNameLst>
                                      </p:cBhvr>
                                      <p:to>
                                        <p:strVal val="hidden"/>
                                      </p:to>
                                    </p:set>
                                  </p:childTnLst>
                                </p:cTn>
                              </p:par>
                            </p:childTnLst>
                          </p:cTn>
                        </p:par>
                        <p:par>
                          <p:cTn id="73" fill="hold">
                            <p:stCondLst>
                              <p:cond delay="9500"/>
                            </p:stCondLst>
                            <p:childTnLst>
                              <p:par>
                                <p:cTn id="74" presetID="16" presetClass="entr" presetSubtype="37" fill="hold" nodeType="after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barn(outVertical)">
                                      <p:cBhvr>
                                        <p:cTn id="76" dur="5400"/>
                                        <p:tgtEl>
                                          <p:spTgt spid="111"/>
                                        </p:tgtEl>
                                      </p:cBhvr>
                                    </p:animEffect>
                                  </p:childTnLst>
                                </p:cTn>
                              </p:par>
                            </p:childTnLst>
                          </p:cTn>
                        </p:par>
                        <p:par>
                          <p:cTn id="77" fill="hold">
                            <p:stCondLst>
                              <p:cond delay="14900"/>
                            </p:stCondLst>
                            <p:childTnLst>
                              <p:par>
                                <p:cTn id="78" presetID="10" presetClass="exit" presetSubtype="0" fill="hold" nodeType="afterEffect">
                                  <p:stCondLst>
                                    <p:cond delay="0"/>
                                  </p:stCondLst>
                                  <p:childTnLst>
                                    <p:animEffect transition="out" filter="fade">
                                      <p:cBhvr>
                                        <p:cTn id="79" dur="2900"/>
                                        <p:tgtEl>
                                          <p:spTgt spid="111"/>
                                        </p:tgtEl>
                                      </p:cBhvr>
                                    </p:animEffect>
                                    <p:set>
                                      <p:cBhvr>
                                        <p:cTn id="80" dur="1" fill="hold">
                                          <p:stCondLst>
                                            <p:cond delay="2899"/>
                                          </p:stCondLst>
                                        </p:cTn>
                                        <p:tgtEl>
                                          <p:spTgt spid="111"/>
                                        </p:tgtEl>
                                        <p:attrNameLst>
                                          <p:attrName>style.visibility</p:attrName>
                                        </p:attrNameLst>
                                      </p:cBhvr>
                                      <p:to>
                                        <p:strVal val="hidden"/>
                                      </p:to>
                                    </p:set>
                                  </p:childTnLst>
                                </p:cTn>
                              </p:par>
                            </p:childTnLst>
                          </p:cTn>
                        </p:par>
                        <p:par>
                          <p:cTn id="81" fill="hold">
                            <p:stCondLst>
                              <p:cond delay="17800"/>
                            </p:stCondLst>
                            <p:childTnLst>
                              <p:par>
                                <p:cTn id="82" presetID="42" presetClass="path" presetSubtype="0" accel="50000" decel="50000" fill="hold" nodeType="afterEffect">
                                  <p:stCondLst>
                                    <p:cond delay="0"/>
                                  </p:stCondLst>
                                  <p:childTnLst>
                                    <p:animMotion origin="layout" path="M -3.33333E-6 -1.85185E-6 L -3.33333E-6 0.18704 " pathEditMode="relative" rAng="0" ptsTypes="AA">
                                      <p:cBhvr>
                                        <p:cTn id="83" dur="2000" fill="hold"/>
                                        <p:tgtEl>
                                          <p:spTgt spid="1026"/>
                                        </p:tgtEl>
                                        <p:attrNameLst>
                                          <p:attrName>ppt_x</p:attrName>
                                          <p:attrName>ppt_y</p:attrName>
                                        </p:attrNameLst>
                                      </p:cBhvr>
                                      <p:rCtr x="0" y="9352"/>
                                    </p:animMotion>
                                  </p:childTnLst>
                                </p:cTn>
                              </p:par>
                            </p:childTnLst>
                          </p:cTn>
                        </p:par>
                        <p:par>
                          <p:cTn id="84" fill="hold">
                            <p:stCondLst>
                              <p:cond delay="19800"/>
                            </p:stCondLst>
                            <p:childTnLst>
                              <p:par>
                                <p:cTn id="85" presetID="10" presetClass="entr" presetSubtype="0"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childTnLst>
                          </p:cTn>
                        </p:par>
                        <p:par>
                          <p:cTn id="88" fill="hold">
                            <p:stCondLst>
                              <p:cond delay="20300"/>
                            </p:stCondLst>
                            <p:childTnLst>
                              <p:par>
                                <p:cTn id="89" presetID="42" presetClass="entr" presetSubtype="0" fill="hold" grpId="0" nodeType="after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1000"/>
                                        <p:tgtEl>
                                          <p:spTgt spid="8"/>
                                        </p:tgtEl>
                                      </p:cBhvr>
                                    </p:animEffect>
                                    <p:anim calcmode="lin" valueType="num">
                                      <p:cBhvr>
                                        <p:cTn id="92" dur="1000" fill="hold"/>
                                        <p:tgtEl>
                                          <p:spTgt spid="8"/>
                                        </p:tgtEl>
                                        <p:attrNameLst>
                                          <p:attrName>ppt_x</p:attrName>
                                        </p:attrNameLst>
                                      </p:cBhvr>
                                      <p:tavLst>
                                        <p:tav tm="0">
                                          <p:val>
                                            <p:strVal val="#ppt_x"/>
                                          </p:val>
                                        </p:tav>
                                        <p:tav tm="100000">
                                          <p:val>
                                            <p:strVal val="#ppt_x"/>
                                          </p:val>
                                        </p:tav>
                                      </p:tavLst>
                                    </p:anim>
                                    <p:anim calcmode="lin" valueType="num">
                                      <p:cBhvr>
                                        <p:cTn id="93" dur="1000" fill="hold"/>
                                        <p:tgtEl>
                                          <p:spTgt spid="8"/>
                                        </p:tgtEl>
                                        <p:attrNameLst>
                                          <p:attrName>ppt_y</p:attrName>
                                        </p:attrNameLst>
                                      </p:cBhvr>
                                      <p:tavLst>
                                        <p:tav tm="0">
                                          <p:val>
                                            <p:strVal val="#ppt_y+.1"/>
                                          </p:val>
                                        </p:tav>
                                        <p:tav tm="100000">
                                          <p:val>
                                            <p:strVal val="#ppt_y"/>
                                          </p:val>
                                        </p:tav>
                                      </p:tavLst>
                                    </p:anim>
                                  </p:childTnLst>
                                </p:cTn>
                              </p:par>
                            </p:childTnLst>
                          </p:cTn>
                        </p:par>
                        <p:par>
                          <p:cTn id="94" fill="hold">
                            <p:stCondLst>
                              <p:cond delay="21300"/>
                            </p:stCondLst>
                            <p:childTnLst>
                              <p:par>
                                <p:cTn id="95" presetID="42" presetClass="entr" presetSubtype="0" fill="hold" nodeType="after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1000"/>
                                        <p:tgtEl>
                                          <p:spTgt spid="2"/>
                                        </p:tgtEl>
                                      </p:cBhvr>
                                    </p:animEffect>
                                    <p:anim calcmode="lin" valueType="num">
                                      <p:cBhvr>
                                        <p:cTn id="98" dur="1000" fill="hold"/>
                                        <p:tgtEl>
                                          <p:spTgt spid="2"/>
                                        </p:tgtEl>
                                        <p:attrNameLst>
                                          <p:attrName>ppt_x</p:attrName>
                                        </p:attrNameLst>
                                      </p:cBhvr>
                                      <p:tavLst>
                                        <p:tav tm="0">
                                          <p:val>
                                            <p:strVal val="#ppt_x"/>
                                          </p:val>
                                        </p:tav>
                                        <p:tav tm="100000">
                                          <p:val>
                                            <p:strVal val="#ppt_x"/>
                                          </p:val>
                                        </p:tav>
                                      </p:tavLst>
                                    </p:anim>
                                    <p:anim calcmode="lin" valueType="num">
                                      <p:cBhvr>
                                        <p:cTn id="99" dur="1000" fill="hold"/>
                                        <p:tgtEl>
                                          <p:spTgt spid="2"/>
                                        </p:tgtEl>
                                        <p:attrNameLst>
                                          <p:attrName>ppt_y</p:attrName>
                                        </p:attrNameLst>
                                      </p:cBhvr>
                                      <p:tavLst>
                                        <p:tav tm="0">
                                          <p:val>
                                            <p:strVal val="#ppt_y+.1"/>
                                          </p:val>
                                        </p:tav>
                                        <p:tav tm="100000">
                                          <p:val>
                                            <p:strVal val="#ppt_y"/>
                                          </p:val>
                                        </p:tav>
                                      </p:tavLst>
                                    </p:anim>
                                  </p:childTnLst>
                                </p:cTn>
                              </p:par>
                            </p:childTnLst>
                          </p:cTn>
                        </p:par>
                        <p:par>
                          <p:cTn id="100" fill="hold">
                            <p:stCondLst>
                              <p:cond delay="22300"/>
                            </p:stCondLst>
                            <p:childTnLst>
                              <p:par>
                                <p:cTn id="101" presetID="35" presetClass="emph" presetSubtype="0" repeatCount="13300" fill="hold" nodeType="afterEffect">
                                  <p:stCondLst>
                                    <p:cond delay="0"/>
                                  </p:stCondLst>
                                  <p:childTnLst>
                                    <p:anim calcmode="discrete" valueType="str">
                                      <p:cBhvr>
                                        <p:cTn id="102"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03" fill="hold">
                            <p:stCondLst>
                              <p:cond delay="35600"/>
                            </p:stCondLst>
                            <p:childTnLst>
                              <p:par>
                                <p:cTn id="104" presetID="10" presetClass="exit" presetSubtype="0" fill="hold" nodeType="afterEffect">
                                  <p:stCondLst>
                                    <p:cond delay="0"/>
                                  </p:stCondLst>
                                  <p:childTnLst>
                                    <p:animEffect transition="out" filter="fade">
                                      <p:cBhvr>
                                        <p:cTn id="105" dur="2000"/>
                                        <p:tgtEl>
                                          <p:spTgt spid="1026"/>
                                        </p:tgtEl>
                                      </p:cBhvr>
                                    </p:animEffect>
                                    <p:set>
                                      <p:cBhvr>
                                        <p:cTn id="106" dur="1" fill="hold">
                                          <p:stCondLst>
                                            <p:cond delay="1999"/>
                                          </p:stCondLst>
                                        </p:cTn>
                                        <p:tgtEl>
                                          <p:spTgt spid="1026"/>
                                        </p:tgtEl>
                                        <p:attrNameLst>
                                          <p:attrName>style.visibility</p:attrName>
                                        </p:attrNameLst>
                                      </p:cBhvr>
                                      <p:to>
                                        <p:strVal val="hidden"/>
                                      </p:to>
                                    </p:set>
                                  </p:childTnLst>
                                </p:cTn>
                              </p:par>
                            </p:childTnLst>
                          </p:cTn>
                        </p:par>
                        <p:par>
                          <p:cTn id="107" fill="hold">
                            <p:stCondLst>
                              <p:cond delay="37600"/>
                            </p:stCondLst>
                            <p:childTnLst>
                              <p:par>
                                <p:cTn id="108" presetID="10" presetClass="exit" presetSubtype="0" fill="hold" nodeType="afterEffect">
                                  <p:stCondLst>
                                    <p:cond delay="0"/>
                                  </p:stCondLst>
                                  <p:childTnLst>
                                    <p:animEffect transition="out" filter="fade">
                                      <p:cBhvr>
                                        <p:cTn id="109" dur="500"/>
                                        <p:tgtEl>
                                          <p:spTgt spid="10"/>
                                        </p:tgtEl>
                                      </p:cBhvr>
                                    </p:animEffect>
                                    <p:set>
                                      <p:cBhvr>
                                        <p:cTn id="110" dur="1" fill="hold">
                                          <p:stCondLst>
                                            <p:cond delay="499"/>
                                          </p:stCondLst>
                                        </p:cTn>
                                        <p:tgtEl>
                                          <p:spTgt spid="10"/>
                                        </p:tgtEl>
                                        <p:attrNameLst>
                                          <p:attrName>style.visibility</p:attrName>
                                        </p:attrNameLst>
                                      </p:cBhvr>
                                      <p:to>
                                        <p:strVal val="hidden"/>
                                      </p:to>
                                    </p:set>
                                  </p:childTnLst>
                                </p:cTn>
                              </p:par>
                            </p:childTnLst>
                          </p:cTn>
                        </p:par>
                        <p:par>
                          <p:cTn id="111" fill="hold">
                            <p:stCondLst>
                              <p:cond delay="38100"/>
                            </p:stCondLst>
                            <p:childTnLst>
                              <p:par>
                                <p:cTn id="112" presetID="10" presetClass="exit" presetSubtype="0" fill="hold" grpId="1" nodeType="afterEffect">
                                  <p:stCondLst>
                                    <p:cond delay="0"/>
                                  </p:stCondLst>
                                  <p:childTnLst>
                                    <p:animEffect transition="out" filter="fade">
                                      <p:cBhvr>
                                        <p:cTn id="113" dur="500"/>
                                        <p:tgtEl>
                                          <p:spTgt spid="8"/>
                                        </p:tgtEl>
                                      </p:cBhvr>
                                    </p:animEffect>
                                    <p:set>
                                      <p:cBhvr>
                                        <p:cTn id="114" dur="1" fill="hold">
                                          <p:stCondLst>
                                            <p:cond delay="499"/>
                                          </p:stCondLst>
                                        </p:cTn>
                                        <p:tgtEl>
                                          <p:spTgt spid="8"/>
                                        </p:tgtEl>
                                        <p:attrNameLst>
                                          <p:attrName>style.visibility</p:attrName>
                                        </p:attrNameLst>
                                      </p:cBhvr>
                                      <p:to>
                                        <p:strVal val="hidden"/>
                                      </p:to>
                                    </p:set>
                                  </p:childTnLst>
                                </p:cTn>
                              </p:par>
                            </p:childTnLst>
                          </p:cTn>
                        </p:par>
                        <p:par>
                          <p:cTn id="115" fill="hold">
                            <p:stCondLst>
                              <p:cond delay="38600"/>
                            </p:stCondLst>
                            <p:childTnLst>
                              <p:par>
                                <p:cTn id="116" presetID="10" presetClass="exit" presetSubtype="0" fill="hold" nodeType="afterEffect">
                                  <p:stCondLst>
                                    <p:cond delay="0"/>
                                  </p:stCondLst>
                                  <p:childTnLst>
                                    <p:animEffect transition="out" filter="fade">
                                      <p:cBhvr>
                                        <p:cTn id="117" dur="500"/>
                                        <p:tgtEl>
                                          <p:spTgt spid="2"/>
                                        </p:tgtEl>
                                      </p:cBhvr>
                                    </p:animEffect>
                                    <p:set>
                                      <p:cBhvr>
                                        <p:cTn id="118" dur="1" fill="hold">
                                          <p:stCondLst>
                                            <p:cond delay="499"/>
                                          </p:stCondLst>
                                        </p:cTn>
                                        <p:tgtEl>
                                          <p:spTgt spid="2"/>
                                        </p:tgtEl>
                                        <p:attrNameLst>
                                          <p:attrName>style.visibility</p:attrName>
                                        </p:attrNameLst>
                                      </p:cBhvr>
                                      <p:to>
                                        <p:strVal val="hidden"/>
                                      </p:to>
                                    </p:set>
                                  </p:childTnLst>
                                </p:cTn>
                              </p:par>
                            </p:childTnLst>
                          </p:cTn>
                        </p:par>
                        <p:par>
                          <p:cTn id="119" fill="hold">
                            <p:stCondLst>
                              <p:cond delay="39100"/>
                            </p:stCondLst>
                            <p:childTnLst>
                              <p:par>
                                <p:cTn id="120" presetID="10" presetClass="exit" presetSubtype="0" fill="hold" grpId="1" nodeType="afterEffect">
                                  <p:stCondLst>
                                    <p:cond delay="0"/>
                                  </p:stCondLst>
                                  <p:childTnLst>
                                    <p:animEffect transition="out" filter="fade">
                                      <p:cBhvr>
                                        <p:cTn id="121" dur="500"/>
                                        <p:tgtEl>
                                          <p:spTgt spid="5"/>
                                        </p:tgtEl>
                                      </p:cBhvr>
                                    </p:animEffect>
                                    <p:set>
                                      <p:cBhvr>
                                        <p:cTn id="1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110" grpId="0" animBg="1"/>
      <p:bldP spid="110" grpId="1" animBg="1"/>
      <p:bldP spid="142" grpId="0" animBg="1"/>
      <p:bldP spid="142" grpId="1" animBg="1"/>
      <p:bldP spid="143" grpId="0" animBg="1"/>
      <p:bldP spid="143" grpId="1" animBg="1"/>
      <p:bldP spid="144" grpId="0" animBg="1"/>
      <p:bldP spid="144" grpId="1" animBg="1"/>
      <p:bldP spid="6" grpId="0"/>
      <p:bldP spid="6" grpId="1"/>
      <p:bldP spid="119" grpId="0"/>
      <p:bldP spid="11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Metin kutusu 2"/>
          <p:cNvSpPr txBox="1"/>
          <p:nvPr/>
        </p:nvSpPr>
        <p:spPr>
          <a:xfrm>
            <a:off x="6228184" y="764704"/>
            <a:ext cx="2880320" cy="646331"/>
          </a:xfrm>
          <a:prstGeom prst="rect">
            <a:avLst/>
          </a:prstGeom>
          <a:noFill/>
        </p:spPr>
        <p:txBody>
          <a:bodyPr wrap="square" rtlCol="0">
            <a:spAutoFit/>
          </a:bodyPr>
          <a:lstStyle/>
          <a:p>
            <a:pPr marL="742950" lvl="1" indent="-285750">
              <a:buFont typeface="Arial" pitchFamily="34" charset="0"/>
              <a:buChar char="•"/>
            </a:pPr>
            <a:endParaRPr lang="tr-TR" sz="1200" dirty="0"/>
          </a:p>
          <a:p>
            <a:pPr lvl="1"/>
            <a:endParaRPr lang="tr-TR" sz="1200" dirty="0" smtClean="0"/>
          </a:p>
          <a:p>
            <a:pPr marL="742950" lvl="1" indent="-285750">
              <a:buFont typeface="Arial" pitchFamily="34" charset="0"/>
              <a:buChar char="•"/>
            </a:pPr>
            <a:endParaRPr lang="tr-TR" sz="1200" dirty="0"/>
          </a:p>
        </p:txBody>
      </p:sp>
      <p:sp>
        <p:nvSpPr>
          <p:cNvPr id="7" name="AutoShape 5" descr="data:image/jpeg;base64,/9j/4AAQSkZJRgABAQAAAQABAAD/2wCEAAkGBxQSEhUTEhEWFRUTFhoZGRgYGRkYHBsYIBsZGx0cFyAYICggGBwlHR0aITEjJyktLjouHCAzODMsNygtLisBCgoKDg0OGxAQGywkICQsLDQ0LDQ0Lyw3LCwvLCwsLCwsNywvLCwsLCwsNCwsLCwsLCw0LCwsLCwsLCwsLCw0LP/AABEIAKUBMQMBIgACEQEDEQH/xAAcAAEAAgMBAQEAAAAAAAAAAAAABAUDBgcCAQj/xAA/EAACAQMCBAQEAwcDAgYDAAABAhEAAyESMQQFQVEGEyJhMnGBkQehsRQjQsHR4fAzYvFScoKDkpOz0hVEVP/EABkBAQADAQEAAAAAAAAAAAAAAAABAgMEBf/EACcRAQEAAgMAAgEDBAMAAAAAAAABAhEDITESQRMiUWEykdHwBBTh/9oADAMBAAIRAxEAPwDuNKUoFKUoFKUoFKUoFKUoFKUoFKV8JoPtKxLxCkwGE5xI6GD+dR7fM0L3EmPLAljsZBOD1gA/nUbgm0qj4zxVw9ufXMGPY7Zntv8AapXLedWryyHUEkgKSJgMQDHvj71WcmNupUbiypSvjGrpfa8rcB2IPyP+dj9q5J4h59e864GaQrYgtowCMAnGPznbaqaxzVwPNtMfUQuldgfbaCYEx9ffl/7PfjG80ld2rylwHAIMbwa4sfEz9brBgIJk7xpJWe87d+lWXhPnp4dyP9QtPxHQFXc/9zGAB/epx/5G74n8026zSofKuZLxCeYgYCY9QKz8p3FTK6ZdtSlKUClKUClKUClKUClKUClKUClKUClKUClKUClKUClKUClKUClfGYDcx/kVht8WhLAMPSYP2DY74NBj5lxy2UZmYAgGJ6mDFc18R+MHaR0XqB1zn2PSPb61D8dc0a7fL6w1lCdIk5AAnTPvvHatctX8S1sQJ3bv0I+p3rh5uW5XU8YZ8neon8r509ybmth6sMDkMM9s5/yKwcw52bYGCQRgAnJ7mPbae5qt4jjPIWEBALAAYME5IHz/AF7bVCPMJaGtlo2z17dNQjP0671jMN3f0wudnS0ucW1y0WnDFYHWNxAA36/I1KsvxFsLctfwiQC3q7iNNVfAG47r+6ZPTLHp9MEZ7VJ5nzQWZDA+mMQdPbB+UTt9aWd6hL1ut/5T4svWrSI5DPMnWcxPw74gdfcdqpuK5vcuOXDuoeZ0sSIMYI7SBWhtz7VCx8W5zCiBjbI6z71ecDzNnPqWFImS2JGZGMD/AJqc/wAmu6v+TfSJcs+bfm45gEQFGWjecR1P51Zpx9hMKoWWgdAcd9yfzrKoBkArok43M5me+89+tUnNeXugZ7csBlZYTvJKwcHM7TjHeqdZ9VXvHxYcZbW9ClgFyZAhu5icd5wT+teU4O2uk+azLtpj4iNpiIHSM4qqPOW/0yAzaROnUc7AH0nMz2qPxy3LY/eYCGSAhgbtHtgkfL5VeYWdbRcvvTdOH8UPbCJaKhbbyOsNGZmMbT0k962nw942OsJeYwxks2PTGkaREkSJMd/nXHr3M1fUbEoRAhtyvUE7TP8AkVJ5ZzRwBJGmd9v13j7VrjMsO5VseSx+i+Wc4tcQSLTTpEnERkjrnpU+uG8B4je2G8m8EgqCQY1Z9wepNX/IfE/EeYk3GueZAEgldxvO0jrP861x5/JlO285ZXU6Vi4bVp9ZBJJONgOg94HWstdLUpSlApSlApSlApSlApSlApSlApSlApSlApSlAqBzrmQ4e0bpWQCAfYHE1E5v4ls2AfVqaMAbZ2ztHyrmHifxC3Ft6joj06ZgHrsdt/risOTmmPU9UzzmK+8a+Lw6olo7aWaD1IlY7gT+vatNs890q1tbsbyOgOnM9tgfnG1U3EXHDqDbABnUdOIgmDHxbdOxrICDcjSGjTOQFY9sSNP+fPmy/Vd1yZctryrveBJkQRO/TtkSZ6z96h8x5iNbKLkgbggyYxpke2ZPzq/4gLAT0x8IAyQ399vnWoeJOACMrIAAx2Ek4gHvM/1px6yukV54zmFpiSJ1IPSQSA2NOBA0isvLeEvXl8xUUBZ9ZYgsZH1MbfWqMWWc7HJiYMCt74IC0qgMNKAYnBPWTld8+xGO9acl+E6NRl4vj3s2woWSqgQskD89p29+9V/FcV6f3ttlW4MEgYB74wdoxHyFQuI45GJXMg+nsDMyIwBsTPv9YPDtcYOPMGmYKzIY5IxPeaphx/ura9cTwYAxdLBYASJMdTjp96sX5myZHqUQZIIMDZdoGfb+0B7+lwmhlMSpBU47jPzH0pYe7dBQTBky2wgYkgZ+WP63s36jdZv2y6374nSgmAsk5z1O3yq25XzjzPjEG2skGe5gjBnJ/wA3qs47lyg+q4WJTYwpgdYxC9vp9Kvmdny7hVSxwCC2Gj3n5HtSY45dJl7bZZupZGlGKFzkkmZYyMgd4G/9BY2uMkHUZAwVkCB9ftnf71qnKeLAWWZdIBGxB17xMR7SO471aW+bWrU+otrgkGDAiM94PTfesc+PvxaZdnE8rtyzrdId2n1N6FXLE4UkwIG/1xWvJzCQoCnBwdQPsVg/Stq/bLN70aZBHqIAjM4Bie4yMflWv8XYVJYEsqESIQkCCMTvGPp9614v2yMrKm8HhS4tkoBq07xAziJxv9ateXc5a6hNsEQ2AZC4Ebxkx09vaqq5zq2NLpdJgQyHU0joRrUDtueleL/MQlxWtBBqycHVPWQ2NwOn61Nxt+lfHW/CHil9CB21W1IBOMA4OonIAyfp0G3RgZ2rgXhPmLWXDlbbLIwYI7yNUAHHcZmu5cp5nb4m2Ltokqe4IP2NbcV9m3ZxZbiZSlK2alKUoFKUoFKUoFKUoFKUoFKUoFKUoFfG2Mb19rzccKJYgDuTFBw3xgrtxLhmcMMscLA6EhVUaojpmtYa7aW4xA8zOSJ3GJJ2Hfv862X8RHti462b3mADJYn0gdJET1HX55rnlziWYMqxpYgYGPlnP6VxTC215+fqfxfMiyk68apQSA05hmG5walcLf0IPMKOXaWI2EjAMDJ39pI3FULWAgBYxqzBBgifbMR2r7xfFtcXUygScQDhRiTnJzE/PvV7hL1FYtea8UrE6sBRIAzqJjYgQPvWDg+P1D1mWBlZgGT6cEbnJxiqi2hYRqxO0mNu1ZuG4diHOgsqAFjkhV7/AOdqmYSTSbi2bhrxA1EiIaCAcbg/Tf51X8Xc8sljcZh8WnOSepO2MdN/nUXmHMFRVtookLvIIz3keqsH7abzqrXNKkZzCwJMekdsR3iqY4X1ExrDfUkaTAJIxEHPf+lWnI+BNyZZVRREgxqPQff+WKhcYsnSuosAB8LDJmEIInUROTAwe1Xtjg2s29Ehg4IJnGrTJ0EEbZxt3matndRbKanb5xXLLbtJczpwNQgT/CAu2cx3NRtIUMmpSeiRIx/0kifv+XT3wlwq41XGZnkgmGAQAdjgxj7HFSLvEWEMhQO+gfEAYJBzH17+9Z9+esqqeKuWtOkaSSNWqcqYyCJ32jb5GvI4U309TNqWACTiNojoBnAisfOnss40emQMYOcCMbCDO/TvtO5ZZIVSbiAbQoMnpB0naZk+3yrTesdra1JUZOBcelCRIzp2OJnMDMxWazwNy9EqVtgdYyd5EZj+lWvHj0s1tNflQXKNgKd5mYxnJ771h4m6ygLbELGVPpMH5jb847A1T5Wm0jhuVlQrqVJEQD6R0iRuTnuPzz5/dlmUwSTkCTPcwf4pG47mqq5xN4XpXABkAnGJEQTBPT3xVyLZf1ujW3ac5afzg/WovXtTGuc04MW3uEIQpJjfY7fXrB+oG1Q7Np3aVXYj8+9bhZ4NGLG6siBJMnEQBH8I647719t8tsga7cnSh3JUauh3mR9vnV5zSRf1C5WjjLkiI2JBX1bwMfX5V+gPBSWv2ZWtTDbk6ZLDBOPcda4NwPFE9lWQBMMGO0qYiDDYgb10bwJ4utWtVkqQkjZYCtgEtE/7Rj+9Wwy1l2twZSV1KlY7F9XGpGDDuDIrJXS7SlKUClKUClKUClKUClKUClKUClKUHxmA3MVQ828V8LZYJcbVrAIgalI+Y/5rJ4wuMvDOVKCIwyhpM4A1GPfvjEHNcYsv63d7izIXf4TAgtvH+dq5+bmuHUZ552XUX/PeA4HiLTtaPlvq1PbZSSMggKcKgbPcyYG2eecz4byhCkg5ge/UxPsdyQNpMTVzxvHaNR+ITtiATicY7bdqpOY8M9x9SMAH9LGIkbenVtgVjhnb705OS43xi5PwQZWuX7coVESIJE7r2wIxU/i7qMoGApAAQYMKYE9R9o3qvv3rjL5YbWRknvGRGnAxXzgb+kyzlWCwzMSRHULBkn2G+amy3tW36iJzHhXXNtIQx1EmJz3G+89vevfB8AW9OGbZokhRO+Bkdfr7VKuX1YQHTXrCnUTqYEfECBoCjAyZ2xWeyzIGRbZD22ZX0jIcGIbMA77SKvbZijvTHf5LaUQG0nGZ374JHv2rCeW2gupIfIHxRjufsen9KtL3J7enU8qT6pBIJiBMGYMmY9qr+ItQyjzAqj+EgjfqdyZ/rVMct/aLa+Lza5b1AoHllYhs+pVZVJPxGFJAk4k7yaw8PzHd9AZthIOkTgyJGokDed6y8Rd6alM/GW26wMYgRt7VV8RdzCgGeoEDp22q8m07teuKuAXD5ZMK3pMaYkbaZIEV5s6y5z6jk437+3XrXzhUMkxODttkEfWJn6VO4K3LQE16hA1bzAM7R9e33q1Wt/Y4hEutm3bRsYRQowDtGYiep9+9ZW4z9ngAZCgQAumMSCd5n6/eoNmWJW2hJbOASQBqJ+Hb0g/b2NZuN4MpKuxllV1kyCDBBB6ziD71Fm/TV3Ns3K+bXrRcpcKi8pDEYBBIkGNtv1G2KgO8hgRqn4dwAdpjrivLXWQNB0gmCI7Y26VZ8HwyKvmFRlMaizHWf4hERnIwekzmpt0tcdTdT+V2EsWg9ydbZM6sTgYGPqf7VYcPzuzdQoxO2+BE9t5OBuPp3pua8aYKNGkfwgkTiB9jnboPpB4ayqnURAJKgahGwJ75z+lY/D5fqqs37FzdvNqK2LxOkzLaSCY2M5H0xTh+MvxpGkG6GLHRsIhsAEaQNyBGRUG1bVLrKz5iJkzME/eptvhVT49JYARIDT1ETtt+tWsk/lEQOBLWySzaAwMiepx0I2/rV1ybUhLeY0mVn7DEYP271Wcwckslq35eiJYjDLGJBwB99/kB95bbu3JB1sQw0hWAgxgkFSXxAwR0q17m6n42O2+COdWANBIQlisEE7ZkthVWSQAQM963i3cDAFSCDsRkVw7wq1jzUN+69sYJUapLZAUAZUSdRbsvua7Lyu9a0KLd4XBtOvUSRuPYjtWvHluOviy3E6lKVq1KUpQKUpQKUpQKUpQKUpQK+E1rnjTm/kWhouhH1Z+QG3sTNcz47m9y6dJ4i6GiAQZEZxM/nj+VYcnPMLrSmWcjqHjhNXBuQfhKtgEk5jEbnNcI5sbn+noZmeSBjAkiDtOAd/0q25rzZlUKzsEUgai23WFG5Mdo3NV3Gc7QgEXR6tu8jGY9Q2O/SOhxzZZ3PKZaYcmcqDwXCmzw5N9TJIIEzCgqdLf9HqEkffpVLxd/QZFxiC5kDaDJwOm/Ye1W3B8N5kG42osIBYkgETg5wN8+1fbvJ7Y1O7FgZ9J9hHeTt3+8GrzPGXtlrfqqu8eoyupjuJUrnaMHGM1J4O55akMut8k/CdPZSW2+3Q+1Qua2tFxDbOrEjbefbH/FLj3AAAiCM6d85zvjvV7JYfGaTeX8CLxB0BdMFojIJM7R/wAVPucws2UKqGChojOOhJIBBGM71r1m5c1+ZqIlgWCwB7Y2O0bEd688ffZywLHLTpg7x/SouG734ai04XjLlwlpDaTiTpDTMFp32MDtvUp+LUvqYwkDSwEzvgHSJjA2rWLVqJBGF+L5d4O9SHlQuUaOgM/Qxv1/OpuE2XCJNri9X+okiTAwCBjAzufea+8Lw4uE+mIn0zPvPtgxUVGLYOYJPsN+v3q84cNbSSvxasZhtIgwQOh0/cfMMup0iz9mEcEFYEgssAMB6Tv/AA75jaa+8m5bbOp+I+DSQAZBLZhpBnG8ZFSLFshhruKGI9gBgD06szH61EvcX6WVQxPcQM5jHXHXv0qm75ES6S79jh50m3px6VBMnbBiT0BzHyqLxLtaP7kkK2kMhAZesTqmSuenX3M4uXcFdb94fWbjhckkxBBkbgbwdsfey51y9ioZRhV0lQd8ySMbf0qZ+m62v3KpLKksWK6tzO8GN8bxj71nXilksGz0BxBOJEwMd6s04IWQv71AzQzbMAN1DRt/Lc+0TnNpHBdTn4sRp7QM5xBwOnSp+W7ot31Vb55STAMjEgmJEYnscg+1ZuGbUsMpCzJK9D3ECRv+mcVi4e2Dv0HziB/xVjwot5DNjBYjTMZwBj7T1+U2t0i1n4a2lokhgyGAdR9WR0BiM/pUnieWsJa2+q0wkiRIiPhBn/J+tfYVhbJW4GMSuBrgQIMySIGBilvjShAQFSQVOodTIBEZHU/P5TVLtEn2vksOxXU+kqoAgGSsD4j3nMdMVlt2j6UVhKkjAA6e2Inc++N809viXUg+axxhpkZBIwBG5ioL8ay3NYMiM4A7/Sf82qlx2vi2NuBuea5clhHpAPwsSJHuI/zFXPBcdfsvqtO4B1DV1Mrs2cEfymtK4XmtxDuDrkgyJmdiZ0gkdB2qybnLOVTSdRMgspmMbaRCmevSafHI69du8D8wuX01G4SB8QZgW1MAwO2FzgT/AG2quS2PxEvLphbPqKhmAnUQCJc6sEhQPpXQPCnODxVnW2nUCQYjoe0mO3zBrq485eo6cMpel1SlK1aFKUoFKUoFKUoFKUoOV/ipdvW2ts+khgQunpG5g/MVyu1Osv6w4xs2GzMAAyVAPaK/Qvi3wsOP0q90rbUH0gZLdDM7f371is+C7CcOLekO6SysxbLRpyBgKRjSBHsay/H65c+LLLLbg3MbhB0MhDMhOVy2AZUEekHv86ov2UEwqknGZ652jv2raOZs4vEm2CVOAPSUHwzGw+HTt02qr4fhHuXFCqSzOJBxEExMD0qBIJ+e0VhjddKTHt64e1xFtFDW1W24dVu6TDQf4cCTMCYnv7QLHF6HwdQU4JkY6x0/I1s1647gWb15ho1BVcMQhE6lRZJKyIBB65qj4zhgnERaUxJZfMK7KNUNEKZjbrgDNOrbE/GZZaSTx6DUpADMoOoDAP8AuAgzjbuZr6vDJvc9Wgb4G4LEbyoz9+nWrDgfCvE8drvcL5YS6SSpuAsonK+oCSAZxiCNqrLLC2nl3VZcZOnAyAQZOWkQP1qLjZ4zyxsfeJWyoJTdZaR6hkEBBA07e8+9UgGoAElTODB7yZImNxH1qx4rhk1ErcItksVBYEwo3ZVJ0EAgAmJBmOlQr/DOE1nKFgs4ySoeQDkqQQZiPetMJpbCTvYRplVYDPw5MggEk57Ef3onDGTqOFkjIgbHAmAN+/WvnA8KFuTdRjAkCI6YPyrMeLViWZCV65BPyGMfrvUbv0rZfp5uaQRBBmZgrtjfqPv96BDOpTgHGY2BJ3xsP07ivnB21YrpPxkgEk4gSRAyQAB0iSBI6WHOORcRwpXzrRAuowtsxIBOxmfhKk5wDt0IJtqtOPCzLp5tlQsqNTuZInYLBB+5irMcqd0BW4BGYJJ3AmT0O4/l3z2eGFlEhNULk9xgkjvtjfpivL8ycsXUqttSRqOzdh79Ou9c2Wdt3ipl/XbGFOAThj5jMxK40iYypXqJAj9ST2o/MPL9UMoYTEzBnAwIXfr3+VQuL492ILuREGRiSwERkifl1qmS0xY4JkhRkDGIB1dPnWkwuXeSbhb3k2TimQaWC5fJA1ddyZB1RMn5Gqvm2jT6GJXVEQdORIKyJX8qlcs4IXG21KAYGQAeoENE5nJ/WofPeC0OSiMLelZ6gEBdcEdjn6/Kpxk3pGOO6rHYx6SYHqiPl85q75da1OXgMuC0bCQNh2+dV9i2GBxAmJ6zORvUngL11ZW1bDeqFAUsVkyJ0RM5GffarZdzUW+FvUWt7h0IkjT6SR6l9UQNyRgH9fpWKybdxCWVRqWAxywPTIyRnf3zGa1rzZJLli46g5J/3R1x3mrbhkdLbFRqX1CSDCkAb9j0gR98VHw19ouFifwNlVuElpWVGRpIOMmf6dfvh5rwPmZDAyrHrvAG+Bn4tuvtXjg75UkOgNsiWiPSTmVYjGYx7da9XuKU+pgQIAiROlsCJGIkGfnM1GrtEliDY4QjFxWVYHtqJz6D8vnWz8oW38AIbUoGkkEjvpO6gzkAg9+lVS8U9xXTQdLKYLGTIiCRMiIG2N96l3ePYuqeksgw5QK5yw9PfAGe7HqZpbanW3njLK227KbpUBSRpSSQxElpGoQeoic5PavAHEcMttbVpgXKySJgznT6oIIXTMgTE9McGtcuv3740pduC4YlFYzAmMDcATFdg/DrgeIXW0HSpRQM21dQCCw95zG2wxWmF7a4f1bdKpSldDpKUpQKUpQKUpQKUpQK+EV9pQc+s/hxZF1y6tcUn0+rRE5JJTpjYLuw+dVXink1rhLJW1bAe3dDAXNLhgyuoChssF9OR1mcDHVqi8Ry61cYO9pHZdiwBj5T8zWf45PGd459NZ4Pla3bSWLdq4FAGu9dRlZQdLMtrzV1amZRmIETmAK5H4q8MOvFFLFq61vWqC4UJXMIZESCLgbMTuc1+jK8sgO4BgznvU3CVOWG/HMOX+DuM4G0Ftol9PN8wrafybwMFQDcaFuJpiR6esVT8Rbs/taNesvwbpsvEkojkRDW3QhQQxLEeoSBFdprFxHDo40uiuOzAEfY1PxhcJXMPHo4FbFjTdS5lwtxbqNpJV2nRBRlYhxEDMAEQBXJuZc1bibpL3GNm26gLJkWwAp8vUWQEKvXuN+ndedfhfwd92uIDYdgI8qFCsCMhdun5zvWtcd+Hlrl6ftRu6zZuIyKQIYBYZG1GBLSQRmAAMmaiyq5Yz1o/MZ49F8jg7xu2xD3TdkdcQ4EiF+ImZmZmtf5by17v7u0hZgxMEhWnAI9ZExgkDImTjbvfhbwbae2b3F2Lb3LyAavUx0lQJPmAMGjE9OmnrObwBwg4hb6W1QLbVNAUQNJBBWcCRIMg7zg5MfG0kuuo4jyg2OGe0b/AAl1WtuWdkZlZhGAFbAUHfSRIPSuoc94SxzfhC/Cuht2bRXy2Dh7biCsBZIgAwFw0QdQ22vnng7hOKsrZe1oVDqQ24QqSIMQIOIwQRgdhXOeaeAOO4Ave4DiGddJBCHRc075Gzx7Z7CrTpfTTPA3MBY4+15zFUOqy5JjSrAr12AYgnpAzUj8UeY234i3asG0RaQIPJMooyQimNJiZkdexkDWLqtqkkmTv39561t34Y+G14rjk1iUtDzHHeIhT82I+k1T3pNxlUnK+QcRdveU1lkUG1bJcaAGcwmDDGTBwDt0q05X4fuXL5S0qPoc2ySJVobTMQZE6emNQJiuqfihxvDWrWRPFvp8oIYcaWkMY2UGd9zgdxceAOSfsnB21YEXLg8y4DMh2jEHaBA+lTeOXpTPD5euS3b13gH8viOXBiSGQkKm0ToKoQdswcAnAOasPDP4d3uNdb3EBrHDBnKqdQvOrENB1TC9JOYGx3rsHN+XC/bZMBiIBKhoyDkHcSBP6ipiLAAHQR2/4qZhInHCRScn8JcLwtk2rNlAShVnKgs3/ccEiek1rtnlti3fFjyhLgSygp5wCNpAhvUBgH5A9iN+ImtS8X8jtG3ba1pS5YOpE1KmsCSVkkdyZkZmTk1OW9dJyjR/xG8FWFtftFqyLbGAyqyhUdZ1ayxAgruRmVXJBJrSOA460ls2bnD+Zqkzb1K9ojWFcg/6hyMzEEDBkHeOfeIWbh7b3b0q4NllthdNt9IBvTIeTqkBRmMEVofh/lXEPxyWApFx9Sgx6XQKx9WsGUJ/i+eDis7q1jdfT1xDLpsMluA4JfV19RBkPMgQQTGGGPhmvXE8sXSStvAIgoCYU6YOZYSIMEEw4mDXRL/4brbtSFvXGtQNC6D5jEAsylxI9UicYkgdDrfB8Ze4S9IsQ0fs7KSUXUwCedlpWcqCPTjvvT42eoy6afwweSqs49QDT6YaeoA36bdDVra5fe4gFk060cL8capOAFjLYG5AwTBOR0Hh/wANLF/hBettc88hsM/pYy0g9tUyCZIxM5BquXeBOJsspe0xS5JcfERgqNQDRIDbExlu1PhfVbjYufw1a2eLuu38arpUgAJcEazAkSzzBmdh7V1OtZ8MeHktgXTPmMSzbqNZJMxA2BAHsPetmrbCWTt0ccsnZSlKuuUpSgUpSgUpSgUpSgUpSgUpSgUpSgUpSgV4u2wwhgCD0ImvdKDzbQKAFAAAgAYAHtXqlKBSlKDh/wCL3I0s8Wly2oVb6liBtrBhj7TKn5yetUHhLn17hmujh4Fy8hTaSDIgqOrDMD32rf8A8arALcI3X96P/jNah+GVoHmVmRsWMe4RiPzrO+joXgXwQbTDi+NJucQ2QHOrT7sT8T/p+m+0pWgUpSgVVeIeSrxVsqQNag6GMwrERJA3+VWtKIs20C1+F1jy7aPdZmRyxaBGTJCqQdOYG+w61c8p8IW+HvK65CBtJPxSSpyTuBBA6wdzvWzUqswxiPjCqzm/JLfEadYjSysYwWAmFY7kQWEbeo1Z0qy1m2LhuHW2ulFCqNgNh8uw9qy0pQKUpQKUpQKUpQKUpQKUpQKUpQKUpQKUpQKUpQKUpQKUpQKUpQKUr4TGTQcy/GRvXwg/23j9ZtD+daN4A4vRzGyTgF1H/q9H8xW2/ijzq1ee2ttgwshgXGQWYrhe4GkZ2kiuf8svG3f8wD/TZT9QwNZZXsfpqlebbhgCDIIkH2Neq1ClKUClKUClKUClKUClKUClKUClKUClKUClKUClKUClKUClKUClKUClKUClKUClKUGO6pI9LafpNQbnBXjtxRH/AIFpSq3GUYG5bxH/APa3/tpVdzLwvcvrpu8bdZf+mAAfmFIB+tKVS8WP8/3v+UaU138MrTHN9z9B/XNYx+F1kbX33nbr96UqPw4f7aaWfAeEblhdFrmF9VGw3A+QJgVOt8r4kEH/APIXDHdEj6javtKj8eP8/wB7/k0lhOIH/wCyD/5Q/wDtU7g/M/jdW+Sx/M18pV8cdX/2ibSlK0SUpSgUpSgUpSgUpSgUpSgUpSgUpSg//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AutoShape 7" descr="data:image/jpeg;base64,/9j/4AAQSkZJRgABAQAAAQABAAD/2wCEAAkGBxQSEhUTEhEWFRUTFhoZGRgYGRkYHBsYIBsZGx0cFyAYICggGBwlHR0aITEjJyktLjouHCAzODMsNygtLisBCgoKDg0OGxAQGywkICQsLDQ0LDQ0Lyw3LCwvLCwsLCwsNywvLCwsLCwsNCwsLCwsLCw0LCwsLCwsLCwsLCw0LP/AABEIAKUBMQMBIgACEQEDEQH/xAAcAAEAAgMBAQEAAAAAAAAAAAAABAUDBgcCAQj/xAA/EAACAQMCBAQEAwcDAgYDAAABAhEAAyESMQQFQVEGEyJhMnGBkQehsRQjQsHR4fAzYvFScoKDkpOz0hVEVP/EABkBAQADAQEAAAAAAAAAAAAAAAABAgMEBf/EACcRAQEAAgMAAgEDBAMAAAAAAAABAhEDITESQRMiUWEykdHwBBTh/9oADAMBAAIRAxEAPwDuNKUoFKUoFKUoFKUoFKUoFKUoFKV8JoPtKxLxCkwGE5xI6GD+dR7fM0L3EmPLAljsZBOD1gA/nUbgm0qj4zxVw9ufXMGPY7Zntv8AapXLedWryyHUEkgKSJgMQDHvj71WcmNupUbiypSvjGrpfa8rcB2IPyP+dj9q5J4h59e864GaQrYgtowCMAnGPznbaqaxzVwPNtMfUQuldgfbaCYEx9ffl/7PfjG80ld2rylwHAIMbwa4sfEz9brBgIJk7xpJWe87d+lWXhPnp4dyP9QtPxHQFXc/9zGAB/epx/5G74n8026zSofKuZLxCeYgYCY9QKz8p3FTK6ZdtSlKUClKUClKUClKUClKUClKUClKUClKUClKUClKUClKUClKUClfGYDcx/kVht8WhLAMPSYP2DY74NBj5lxy2UZmYAgGJ6mDFc18R+MHaR0XqB1zn2PSPb61D8dc0a7fL6w1lCdIk5AAnTPvvHatctX8S1sQJ3bv0I+p3rh5uW5XU8YZ8neon8r509ybmth6sMDkMM9s5/yKwcw52bYGCQRgAnJ7mPbae5qt4jjPIWEBALAAYME5IHz/AF7bVCPMJaGtlo2z17dNQjP0671jMN3f0wudnS0ucW1y0WnDFYHWNxAA36/I1KsvxFsLctfwiQC3q7iNNVfAG47r+6ZPTLHp9MEZ7VJ5nzQWZDA+mMQdPbB+UTt9aWd6hL1ut/5T4svWrSI5DPMnWcxPw74gdfcdqpuK5vcuOXDuoeZ0sSIMYI7SBWhtz7VCx8W5zCiBjbI6z71ecDzNnPqWFImS2JGZGMD/AJqc/wAmu6v+TfSJcs+bfm45gEQFGWjecR1P51Zpx9hMKoWWgdAcd9yfzrKoBkArok43M5me+89+tUnNeXugZ7csBlZYTvJKwcHM7TjHeqdZ9VXvHxYcZbW9ClgFyZAhu5icd5wT+teU4O2uk+azLtpj4iNpiIHSM4qqPOW/0yAzaROnUc7AH0nMz2qPxy3LY/eYCGSAhgbtHtgkfL5VeYWdbRcvvTdOH8UPbCJaKhbbyOsNGZmMbT0k962nw942OsJeYwxks2PTGkaREkSJMd/nXHr3M1fUbEoRAhtyvUE7TP8AkVJ5ZzRwBJGmd9v13j7VrjMsO5VseSx+i+Wc4tcQSLTTpEnERkjrnpU+uG8B4je2G8m8EgqCQY1Z9wepNX/IfE/EeYk3GueZAEgldxvO0jrP861x5/JlO285ZXU6Vi4bVp9ZBJJONgOg94HWstdLUpSlApSlApSlApSlApSlApSlApSlApSlApSlAqBzrmQ4e0bpWQCAfYHE1E5v4ls2AfVqaMAbZ2ztHyrmHifxC3Ft6joj06ZgHrsdt/risOTmmPU9UzzmK+8a+Lw6olo7aWaD1IlY7gT+vatNs890q1tbsbyOgOnM9tgfnG1U3EXHDqDbABnUdOIgmDHxbdOxrICDcjSGjTOQFY9sSNP+fPmy/Vd1yZctryrveBJkQRO/TtkSZ6z96h8x5iNbKLkgbggyYxpke2ZPzq/4gLAT0x8IAyQ399vnWoeJOACMrIAAx2Ek4gHvM/1px6yukV54zmFpiSJ1IPSQSA2NOBA0isvLeEvXl8xUUBZ9ZYgsZH1MbfWqMWWc7HJiYMCt74IC0qgMNKAYnBPWTld8+xGO9acl+E6NRl4vj3s2woWSqgQskD89p29+9V/FcV6f3ttlW4MEgYB74wdoxHyFQuI45GJXMg+nsDMyIwBsTPv9YPDtcYOPMGmYKzIY5IxPeaphx/ura9cTwYAxdLBYASJMdTjp96sX5myZHqUQZIIMDZdoGfb+0B7+lwmhlMSpBU47jPzH0pYe7dBQTBky2wgYkgZ+WP63s36jdZv2y6374nSgmAsk5z1O3yq25XzjzPjEG2skGe5gjBnJ/wA3qs47lyg+q4WJTYwpgdYxC9vp9Kvmdny7hVSxwCC2Gj3n5HtSY45dJl7bZZupZGlGKFzkkmZYyMgd4G/9BY2uMkHUZAwVkCB9ftnf71qnKeLAWWZdIBGxB17xMR7SO471aW+bWrU+otrgkGDAiM94PTfesc+PvxaZdnE8rtyzrdId2n1N6FXLE4UkwIG/1xWvJzCQoCnBwdQPsVg/Stq/bLN70aZBHqIAjM4Bie4yMflWv8XYVJYEsqESIQkCCMTvGPp9614v2yMrKm8HhS4tkoBq07xAziJxv9ateXc5a6hNsEQ2AZC4Ebxkx09vaqq5zq2NLpdJgQyHU0joRrUDtueleL/MQlxWtBBqycHVPWQ2NwOn61Nxt+lfHW/CHil9CB21W1IBOMA4OonIAyfp0G3RgZ2rgXhPmLWXDlbbLIwYI7yNUAHHcZmu5cp5nb4m2Ltokqe4IP2NbcV9m3ZxZbiZSlK2alKUoFKUoFKUoFKUoFKUoFKUoFKUoFfG2Mb19rzccKJYgDuTFBw3xgrtxLhmcMMscLA6EhVUaojpmtYa7aW4xA8zOSJ3GJJ2Hfv862X8RHti462b3mADJYn0gdJET1HX55rnlziWYMqxpYgYGPlnP6VxTC215+fqfxfMiyk68apQSA05hmG5walcLf0IPMKOXaWI2EjAMDJ39pI3FULWAgBYxqzBBgifbMR2r7xfFtcXUygScQDhRiTnJzE/PvV7hL1FYtea8UrE6sBRIAzqJjYgQPvWDg+P1D1mWBlZgGT6cEbnJxiqi2hYRqxO0mNu1ZuG4diHOgsqAFjkhV7/AOdqmYSTSbi2bhrxA1EiIaCAcbg/Tf51X8Xc8sljcZh8WnOSepO2MdN/nUXmHMFRVtookLvIIz3keqsH7abzqrXNKkZzCwJMekdsR3iqY4X1ExrDfUkaTAJIxEHPf+lWnI+BNyZZVRREgxqPQff+WKhcYsnSuosAB8LDJmEIInUROTAwe1Xtjg2s29Ehg4IJnGrTJ0EEbZxt3matndRbKanb5xXLLbtJczpwNQgT/CAu2cx3NRtIUMmpSeiRIx/0kifv+XT3wlwq41XGZnkgmGAQAdjgxj7HFSLvEWEMhQO+gfEAYJBzH17+9Z9+esqqeKuWtOkaSSNWqcqYyCJ32jb5GvI4U309TNqWACTiNojoBnAisfOnss40emQMYOcCMbCDO/TvtO5ZZIVSbiAbQoMnpB0naZk+3yrTesdra1JUZOBcelCRIzp2OJnMDMxWazwNy9EqVtgdYyd5EZj+lWvHj0s1tNflQXKNgKd5mYxnJ771h4m6ygLbELGVPpMH5jb847A1T5Wm0jhuVlQrqVJEQD6R0iRuTnuPzz5/dlmUwSTkCTPcwf4pG47mqq5xN4XpXABkAnGJEQTBPT3xVyLZf1ujW3ac5afzg/WovXtTGuc04MW3uEIQpJjfY7fXrB+oG1Q7Np3aVXYj8+9bhZ4NGLG6siBJMnEQBH8I647719t8tsga7cnSh3JUauh3mR9vnV5zSRf1C5WjjLkiI2JBX1bwMfX5V+gPBSWv2ZWtTDbk6ZLDBOPcda4NwPFE9lWQBMMGO0qYiDDYgb10bwJ4utWtVkqQkjZYCtgEtE/7Rj+9Wwy1l2twZSV1KlY7F9XGpGDDuDIrJXS7SlKUClKUClKUClKUClKUClKUClKUHxmA3MVQ828V8LZYJcbVrAIgalI+Y/5rJ4wuMvDOVKCIwyhpM4A1GPfvjEHNcYsv63d7izIXf4TAgtvH+dq5+bmuHUZ552XUX/PeA4HiLTtaPlvq1PbZSSMggKcKgbPcyYG2eecz4byhCkg5ge/UxPsdyQNpMTVzxvHaNR+ITtiATicY7bdqpOY8M9x9SMAH9LGIkbenVtgVjhnb705OS43xi5PwQZWuX7coVESIJE7r2wIxU/i7qMoGApAAQYMKYE9R9o3qvv3rjL5YbWRknvGRGnAxXzgb+kyzlWCwzMSRHULBkn2G+amy3tW36iJzHhXXNtIQx1EmJz3G+89vevfB8AW9OGbZokhRO+Bkdfr7VKuX1YQHTXrCnUTqYEfECBoCjAyZ2xWeyzIGRbZD22ZX0jIcGIbMA77SKvbZijvTHf5LaUQG0nGZ374JHv2rCeW2gupIfIHxRjufsen9KtL3J7enU8qT6pBIJiBMGYMmY9qr+ItQyjzAqj+EgjfqdyZ/rVMct/aLa+Lza5b1AoHllYhs+pVZVJPxGFJAk4k7yaw8PzHd9AZthIOkTgyJGokDed6y8Rd6alM/GW26wMYgRt7VV8RdzCgGeoEDp22q8m07teuKuAXD5ZMK3pMaYkbaZIEV5s6y5z6jk437+3XrXzhUMkxODttkEfWJn6VO4K3LQE16hA1bzAM7R9e33q1Wt/Y4hEutm3bRsYRQowDtGYiep9+9ZW4z9ngAZCgQAumMSCd5n6/eoNmWJW2hJbOASQBqJ+Hb0g/b2NZuN4MpKuxllV1kyCDBBB6ziD71Fm/TV3Ns3K+bXrRcpcKi8pDEYBBIkGNtv1G2KgO8hgRqn4dwAdpjrivLXWQNB0gmCI7Y26VZ8HwyKvmFRlMaizHWf4hERnIwekzmpt0tcdTdT+V2EsWg9ydbZM6sTgYGPqf7VYcPzuzdQoxO2+BE9t5OBuPp3pua8aYKNGkfwgkTiB9jnboPpB4ayqnURAJKgahGwJ75z+lY/D5fqqs37FzdvNqK2LxOkzLaSCY2M5H0xTh+MvxpGkG6GLHRsIhsAEaQNyBGRUG1bVLrKz5iJkzME/eptvhVT49JYARIDT1ETtt+tWsk/lEQOBLWySzaAwMiepx0I2/rV1ybUhLeY0mVn7DEYP271Wcwckslq35eiJYjDLGJBwB99/kB95bbu3JB1sQw0hWAgxgkFSXxAwR0q17m6n42O2+COdWANBIQlisEE7ZkthVWSQAQM963i3cDAFSCDsRkVw7wq1jzUN+69sYJUapLZAUAZUSdRbsvua7Lyu9a0KLd4XBtOvUSRuPYjtWvHluOviy3E6lKVq1KUpQKUpQKUpQKUpQKUpQK+E1rnjTm/kWhouhH1Z+QG3sTNcz47m9y6dJ4i6GiAQZEZxM/nj+VYcnPMLrSmWcjqHjhNXBuQfhKtgEk5jEbnNcI5sbn+noZmeSBjAkiDtOAd/0q25rzZlUKzsEUgai23WFG5Mdo3NV3Gc7QgEXR6tu8jGY9Q2O/SOhxzZZ3PKZaYcmcqDwXCmzw5N9TJIIEzCgqdLf9HqEkffpVLxd/QZFxiC5kDaDJwOm/Ye1W3B8N5kG42osIBYkgETg5wN8+1fbvJ7Y1O7FgZ9J9hHeTt3+8GrzPGXtlrfqqu8eoyupjuJUrnaMHGM1J4O55akMut8k/CdPZSW2+3Q+1Qua2tFxDbOrEjbefbH/FLj3AAAiCM6d85zvjvV7JYfGaTeX8CLxB0BdMFojIJM7R/wAVPucws2UKqGChojOOhJIBBGM71r1m5c1+ZqIlgWCwB7Y2O0bEd688ffZywLHLTpg7x/SouG734ai04XjLlwlpDaTiTpDTMFp32MDtvUp+LUvqYwkDSwEzvgHSJjA2rWLVqJBGF+L5d4O9SHlQuUaOgM/Qxv1/OpuE2XCJNri9X+okiTAwCBjAzufea+8Lw4uE+mIn0zPvPtgxUVGLYOYJPsN+v3q84cNbSSvxasZhtIgwQOh0/cfMMup0iz9mEcEFYEgssAMB6Tv/AA75jaa+8m5bbOp+I+DSQAZBLZhpBnG8ZFSLFshhruKGI9gBgD06szH61EvcX6WVQxPcQM5jHXHXv0qm75ES6S79jh50m3px6VBMnbBiT0BzHyqLxLtaP7kkK2kMhAZesTqmSuenX3M4uXcFdb94fWbjhckkxBBkbgbwdsfey51y9ioZRhV0lQd8ySMbf0qZ+m62v3KpLKksWK6tzO8GN8bxj71nXilksGz0BxBOJEwMd6s04IWQv71AzQzbMAN1DRt/Lc+0TnNpHBdTn4sRp7QM5xBwOnSp+W7ot31Vb55STAMjEgmJEYnscg+1ZuGbUsMpCzJK9D3ECRv+mcVi4e2Dv0HziB/xVjwot5DNjBYjTMZwBj7T1+U2t0i1n4a2lokhgyGAdR9WR0BiM/pUnieWsJa2+q0wkiRIiPhBn/J+tfYVhbJW4GMSuBrgQIMySIGBilvjShAQFSQVOodTIBEZHU/P5TVLtEn2vksOxXU+kqoAgGSsD4j3nMdMVlt2j6UVhKkjAA6e2Inc++N809viXUg+axxhpkZBIwBG5ioL8ay3NYMiM4A7/Sf82qlx2vi2NuBuea5clhHpAPwsSJHuI/zFXPBcdfsvqtO4B1DV1Mrs2cEfymtK4XmtxDuDrkgyJmdiZ0gkdB2qybnLOVTSdRMgspmMbaRCmevSafHI69du8D8wuX01G4SB8QZgW1MAwO2FzgT/AG2quS2PxEvLphbPqKhmAnUQCJc6sEhQPpXQPCnODxVnW2nUCQYjoe0mO3zBrq485eo6cMpel1SlK1aFKUoFKUoFKUoFKUoOV/ipdvW2ts+khgQunpG5g/MVyu1Osv6w4xs2GzMAAyVAPaK/Qvi3wsOP0q90rbUH0gZLdDM7f371is+C7CcOLekO6SysxbLRpyBgKRjSBHsay/H65c+LLLLbg3MbhB0MhDMhOVy2AZUEekHv86ov2UEwqknGZ652jv2raOZs4vEm2CVOAPSUHwzGw+HTt02qr4fhHuXFCqSzOJBxEExMD0qBIJ+e0VhjddKTHt64e1xFtFDW1W24dVu6TDQf4cCTMCYnv7QLHF6HwdQU4JkY6x0/I1s1647gWb15ho1BVcMQhE6lRZJKyIBB65qj4zhgnERaUxJZfMK7KNUNEKZjbrgDNOrbE/GZZaSTx6DUpADMoOoDAP8AuAgzjbuZr6vDJvc9Wgb4G4LEbyoz9+nWrDgfCvE8drvcL5YS6SSpuAsonK+oCSAZxiCNqrLLC2nl3VZcZOnAyAQZOWkQP1qLjZ4zyxsfeJWyoJTdZaR6hkEBBA07e8+9UgGoAElTODB7yZImNxH1qx4rhk1ErcItksVBYEwo3ZVJ0EAgAmJBmOlQr/DOE1nKFgs4ySoeQDkqQQZiPetMJpbCTvYRplVYDPw5MggEk57Ef3onDGTqOFkjIgbHAmAN+/WvnA8KFuTdRjAkCI6YPyrMeLViWZCV65BPyGMfrvUbv0rZfp5uaQRBBmZgrtjfqPv96BDOpTgHGY2BJ3xsP07ivnB21YrpPxkgEk4gSRAyQAB0iSBI6WHOORcRwpXzrRAuowtsxIBOxmfhKk5wDt0IJtqtOPCzLp5tlQsqNTuZInYLBB+5irMcqd0BW4BGYJJ3AmT0O4/l3z2eGFlEhNULk9xgkjvtjfpivL8ycsXUqttSRqOzdh79Ou9c2Wdt3ipl/XbGFOAThj5jMxK40iYypXqJAj9ST2o/MPL9UMoYTEzBnAwIXfr3+VQuL492ILuREGRiSwERkifl1qmS0xY4JkhRkDGIB1dPnWkwuXeSbhb3k2TimQaWC5fJA1ddyZB1RMn5Gqvm2jT6GJXVEQdORIKyJX8qlcs4IXG21KAYGQAeoENE5nJ/WofPeC0OSiMLelZ6gEBdcEdjn6/Kpxk3pGOO6rHYx6SYHqiPl85q75da1OXgMuC0bCQNh2+dV9i2GBxAmJ6zORvUngL11ZW1bDeqFAUsVkyJ0RM5GffarZdzUW+FvUWt7h0IkjT6SR6l9UQNyRgH9fpWKybdxCWVRqWAxywPTIyRnf3zGa1rzZJLli46g5J/3R1x3mrbhkdLbFRqX1CSDCkAb9j0gR98VHw19ouFifwNlVuElpWVGRpIOMmf6dfvh5rwPmZDAyrHrvAG+Bn4tuvtXjg75UkOgNsiWiPSTmVYjGYx7da9XuKU+pgQIAiROlsCJGIkGfnM1GrtEliDY4QjFxWVYHtqJz6D8vnWz8oW38AIbUoGkkEjvpO6gzkAg9+lVS8U9xXTQdLKYLGTIiCRMiIG2N96l3ePYuqeksgw5QK5yw9PfAGe7HqZpbanW3njLK227KbpUBSRpSSQxElpGoQeoic5PavAHEcMttbVpgXKySJgznT6oIIXTMgTE9McGtcuv3740pduC4YlFYzAmMDcATFdg/DrgeIXW0HSpRQM21dQCCw95zG2wxWmF7a4f1bdKpSldDpKUpQKUpQKUpQKUpQK+EV9pQc+s/hxZF1y6tcUn0+rRE5JJTpjYLuw+dVXink1rhLJW1bAe3dDAXNLhgyuoChssF9OR1mcDHVqi8Ry61cYO9pHZdiwBj5T8zWf45PGd459NZ4Pla3bSWLdq4FAGu9dRlZQdLMtrzV1amZRmIETmAK5H4q8MOvFFLFq61vWqC4UJXMIZESCLgbMTuc1+jK8sgO4BgznvU3CVOWG/HMOX+DuM4G0Ftol9PN8wrafybwMFQDcaFuJpiR6esVT8Rbs/taNesvwbpsvEkojkRDW3QhQQxLEeoSBFdprFxHDo40uiuOzAEfY1PxhcJXMPHo4FbFjTdS5lwtxbqNpJV2nRBRlYhxEDMAEQBXJuZc1bibpL3GNm26gLJkWwAp8vUWQEKvXuN+ndedfhfwd92uIDYdgI8qFCsCMhdun5zvWtcd+Hlrl6ftRu6zZuIyKQIYBYZG1GBLSQRmAAMmaiyq5Yz1o/MZ49F8jg7xu2xD3TdkdcQ4EiF+ImZmZmtf5by17v7u0hZgxMEhWnAI9ZExgkDImTjbvfhbwbae2b3F2Lb3LyAavUx0lQJPmAMGjE9OmnrObwBwg4hb6W1QLbVNAUQNJBBWcCRIMg7zg5MfG0kuuo4jyg2OGe0b/AAl1WtuWdkZlZhGAFbAUHfSRIPSuoc94SxzfhC/Cuht2bRXy2Dh7biCsBZIgAwFw0QdQ22vnng7hOKsrZe1oVDqQ24QqSIMQIOIwQRgdhXOeaeAOO4Ave4DiGddJBCHRc075Gzx7Z7CrTpfTTPA3MBY4+15zFUOqy5JjSrAr12AYgnpAzUj8UeY234i3asG0RaQIPJMooyQimNJiZkdexkDWLqtqkkmTv39561t34Y+G14rjk1iUtDzHHeIhT82I+k1T3pNxlUnK+QcRdveU1lkUG1bJcaAGcwmDDGTBwDt0q05X4fuXL5S0qPoc2ySJVobTMQZE6emNQJiuqfihxvDWrWRPFvp8oIYcaWkMY2UGd9zgdxceAOSfsnB21YEXLg8y4DMh2jEHaBA+lTeOXpTPD5euS3b13gH8viOXBiSGQkKm0ToKoQdswcAnAOasPDP4d3uNdb3EBrHDBnKqdQvOrENB1TC9JOYGx3rsHN+XC/bZMBiIBKhoyDkHcSBP6ipiLAAHQR2/4qZhInHCRScn8JcLwtk2rNlAShVnKgs3/ccEiek1rtnlti3fFjyhLgSygp5wCNpAhvUBgH5A9iN+ImtS8X8jtG3ba1pS5YOpE1KmsCSVkkdyZkZmTk1OW9dJyjR/xG8FWFtftFqyLbGAyqyhUdZ1ayxAgruRmVXJBJrSOA460ls2bnD+Zqkzb1K9ojWFcg/6hyMzEEDBkHeOfeIWbh7b3b0q4NllthdNt9IBvTIeTqkBRmMEVofh/lXEPxyWApFx9Sgx6XQKx9WsGUJ/i+eDis7q1jdfT1xDLpsMluA4JfV19RBkPMgQQTGGGPhmvXE8sXSStvAIgoCYU6YOZYSIMEEw4mDXRL/4brbtSFvXGtQNC6D5jEAsylxI9UicYkgdDrfB8Ze4S9IsQ0fs7KSUXUwCedlpWcqCPTjvvT42eoy6afwweSqs49QDT6YaeoA36bdDVra5fe4gFk060cL8capOAFjLYG5AwTBOR0Hh/wANLF/hBettc88hsM/pYy0g9tUyCZIxM5BquXeBOJsspe0xS5JcfERgqNQDRIDbExlu1PhfVbjYufw1a2eLuu38arpUgAJcEazAkSzzBmdh7V1OtZ8MeHktgXTPmMSzbqNZJMxA2BAHsPetmrbCWTt0ccsnZSlKuuUpSgUpSgUpSgUpSgUpSgUpSgUpSgUpSgV4u2wwhgCD0ImvdKDzbQKAFAAAgAYAHtXqlKBSlKDh/wCL3I0s8Wly2oVb6liBtrBhj7TKn5yetUHhLn17hmujh4Fy8hTaSDIgqOrDMD32rf8A8arALcI3X96P/jNah+GVoHmVmRsWMe4RiPzrO+joXgXwQbTDi+NJucQ2QHOrT7sT8T/p+m+0pWgUpSgVVeIeSrxVsqQNag6GMwrERJA3+VWtKIs20C1+F1jy7aPdZmRyxaBGTJCqQdOYG+w61c8p8IW+HvK65CBtJPxSSpyTuBBA6wdzvWzUqswxiPjCqzm/JLfEadYjSysYwWAmFY7kQWEbeo1Z0qy1m2LhuHW2ulFCqNgNh8uw9qy0pQKUpQKUpQKUpQKUpQKUpQKUpQKUpQKUpQKUpQKUpQKUpQKUpQKUr4TGTQcy/GRvXwg/23j9ZtD+daN4A4vRzGyTgF1H/q9H8xW2/ijzq1ee2ttgwshgXGQWYrhe4GkZ2kiuf8svG3f8wD/TZT9QwNZZXsfpqlebbhgCDIIkH2Neq1ClKUClKUClKUClKUClKUClKUClKUClKUClKUClKUClKUClKUClKUClKUClKUClKUGO6pI9LafpNQbnBXjtxRH/AIFpSq3GUYG5bxH/APa3/tpVdzLwvcvrpu8bdZf+mAAfmFIB+tKVS8WP8/3v+UaU138MrTHN9z9B/XNYx+F1kbX33nbr96UqPw4f7aaWfAeEblhdFrmF9VGw3A+QJgVOt8r4kEH/APIXDHdEj6javtKj8eP8/wB7/k0lhOIH/wCyD/5Q/wDtU7g/M/jdW+Sx/M18pV8cdX/2ibSlK0SUpSgUpSgUpSgUpSgUpSgUpSgUpSg//9k="/>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3" name="Picture 9" descr="https://encrypted-tbn3.gstatic.com/images?q=tbn:ANd9GcTHgxRh5OOdkxlpuFnWEBylQuxlBGCpHKu9OSc51zEZ-W79wR69">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1182" y="5782728"/>
            <a:ext cx="1178347" cy="103064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Dikdörtgen 2"/>
          <p:cNvSpPr/>
          <p:nvPr/>
        </p:nvSpPr>
        <p:spPr>
          <a:xfrm>
            <a:off x="539552" y="5561364"/>
            <a:ext cx="3258867" cy="1107996"/>
          </a:xfrm>
          <a:prstGeom prst="rect">
            <a:avLst/>
          </a:prstGeom>
        </p:spPr>
        <p:txBody>
          <a:bodyPr wrap="square">
            <a:spAutoFit/>
          </a:bodyPr>
          <a:lstStyle/>
          <a:p>
            <a:r>
              <a:rPr lang="tr-TR" dirty="0">
                <a:solidFill>
                  <a:srgbClr val="07AEC8"/>
                </a:solidFill>
              </a:rPr>
              <a:t>Zaman</a:t>
            </a:r>
          </a:p>
          <a:p>
            <a:endParaRPr lang="tr-TR" sz="1200" b="1" dirty="0" smtClean="0"/>
          </a:p>
          <a:p>
            <a:pPr marL="285750" indent="-285750">
              <a:buFont typeface="Arial" pitchFamily="34" charset="0"/>
              <a:buChar char="•"/>
            </a:pPr>
            <a:r>
              <a:rPr lang="tr-TR" sz="1200" dirty="0" smtClean="0"/>
              <a:t>Postanın hedefe anında ulaşması</a:t>
            </a:r>
          </a:p>
          <a:p>
            <a:pPr marL="285750" indent="-285750">
              <a:buFont typeface="Arial" pitchFamily="34" charset="0"/>
              <a:buChar char="•"/>
            </a:pPr>
            <a:r>
              <a:rPr lang="tr-TR" sz="1200" dirty="0" smtClean="0"/>
              <a:t>Paraf ve imza sürecinin hızlanması</a:t>
            </a:r>
          </a:p>
          <a:p>
            <a:pPr marL="285750" indent="-285750">
              <a:buFont typeface="Arial" pitchFamily="34" charset="0"/>
              <a:buChar char="•"/>
            </a:pPr>
            <a:r>
              <a:rPr lang="tr-TR" sz="1200" dirty="0" smtClean="0"/>
              <a:t>Evraklara hızlı ulaşım</a:t>
            </a:r>
          </a:p>
        </p:txBody>
      </p:sp>
      <p:sp>
        <p:nvSpPr>
          <p:cNvPr id="4" name="Dikdörtgen 3"/>
          <p:cNvSpPr/>
          <p:nvPr/>
        </p:nvSpPr>
        <p:spPr>
          <a:xfrm>
            <a:off x="3402884" y="5520714"/>
            <a:ext cx="4572000" cy="1292662"/>
          </a:xfrm>
          <a:prstGeom prst="rect">
            <a:avLst/>
          </a:prstGeom>
        </p:spPr>
        <p:txBody>
          <a:bodyPr>
            <a:spAutoFit/>
          </a:bodyPr>
          <a:lstStyle/>
          <a:p>
            <a:r>
              <a:rPr lang="tr-TR" dirty="0">
                <a:solidFill>
                  <a:srgbClr val="07AEC8"/>
                </a:solidFill>
              </a:rPr>
              <a:t>İşgücü</a:t>
            </a:r>
          </a:p>
          <a:p>
            <a:pPr marL="285750" indent="-285750">
              <a:buFont typeface="Arial" pitchFamily="34" charset="0"/>
              <a:buChar char="•"/>
            </a:pPr>
            <a:r>
              <a:rPr lang="tr-TR" sz="1200" dirty="0" smtClean="0"/>
              <a:t>Toplu </a:t>
            </a:r>
            <a:r>
              <a:rPr lang="tr-TR" sz="1200" dirty="0" smtClean="0"/>
              <a:t>işlem yapılabilmesi</a:t>
            </a:r>
          </a:p>
          <a:p>
            <a:pPr marL="285750" indent="-285750">
              <a:buFont typeface="Arial" pitchFamily="34" charset="0"/>
              <a:buChar char="•"/>
            </a:pPr>
            <a:r>
              <a:rPr lang="tr-TR" sz="1200" dirty="0" smtClean="0"/>
              <a:t>Evraklara kolay ulaşım</a:t>
            </a:r>
          </a:p>
          <a:p>
            <a:pPr marL="285750" indent="-285750">
              <a:buFont typeface="Arial" pitchFamily="34" charset="0"/>
              <a:buChar char="•"/>
            </a:pPr>
            <a:r>
              <a:rPr lang="tr-TR" sz="1200" dirty="0" smtClean="0"/>
              <a:t>Evrakların takibi</a:t>
            </a:r>
          </a:p>
          <a:p>
            <a:pPr marL="285750" indent="-285750">
              <a:buFont typeface="Arial" pitchFamily="34" charset="0"/>
              <a:buChar char="•"/>
            </a:pPr>
            <a:r>
              <a:rPr lang="tr-TR" sz="1200" dirty="0" smtClean="0"/>
              <a:t>Evrak süreçlerinin incelenebilmesi</a:t>
            </a:r>
          </a:p>
          <a:p>
            <a:pPr marL="285750" indent="-285750">
              <a:buFont typeface="Arial" pitchFamily="34" charset="0"/>
              <a:buChar char="•"/>
            </a:pPr>
            <a:r>
              <a:rPr lang="tr-TR" sz="1200" dirty="0" smtClean="0"/>
              <a:t>Arşiv</a:t>
            </a:r>
          </a:p>
        </p:txBody>
      </p:sp>
      <p:sp>
        <p:nvSpPr>
          <p:cNvPr id="19" name="Dikdörtgen 18"/>
          <p:cNvSpPr/>
          <p:nvPr/>
        </p:nvSpPr>
        <p:spPr>
          <a:xfrm>
            <a:off x="6228184" y="5589240"/>
            <a:ext cx="2709041" cy="1107996"/>
          </a:xfrm>
          <a:prstGeom prst="rect">
            <a:avLst/>
          </a:prstGeom>
        </p:spPr>
        <p:txBody>
          <a:bodyPr wrap="square">
            <a:spAutoFit/>
          </a:bodyPr>
          <a:lstStyle/>
          <a:p>
            <a:r>
              <a:rPr lang="tr-TR" dirty="0">
                <a:solidFill>
                  <a:srgbClr val="07AEC8"/>
                </a:solidFill>
              </a:rPr>
              <a:t>Maliyetler</a:t>
            </a:r>
          </a:p>
          <a:p>
            <a:endParaRPr lang="tr-TR" sz="1200" b="1" dirty="0" smtClean="0"/>
          </a:p>
          <a:p>
            <a:pPr marL="285750" indent="-285750">
              <a:buFont typeface="Arial" pitchFamily="34" charset="0"/>
              <a:buChar char="•"/>
            </a:pPr>
            <a:r>
              <a:rPr lang="tr-TR" sz="1200" dirty="0" smtClean="0"/>
              <a:t>Posta</a:t>
            </a:r>
          </a:p>
          <a:p>
            <a:pPr marL="285750" indent="-285750">
              <a:buFont typeface="Arial" pitchFamily="34" charset="0"/>
              <a:buChar char="•"/>
            </a:pPr>
            <a:r>
              <a:rPr lang="tr-TR" sz="1200" dirty="0" smtClean="0"/>
              <a:t>Toner, Kağıt, Zarf...</a:t>
            </a:r>
          </a:p>
          <a:p>
            <a:pPr lvl="1"/>
            <a:endParaRPr lang="tr-TR" sz="1200" dirty="0" smtClean="0"/>
          </a:p>
        </p:txBody>
      </p:sp>
      <p:pic>
        <p:nvPicPr>
          <p:cNvPr id="31" name="Picture 4"/>
          <p:cNvPicPr/>
          <p:nvPr/>
        </p:nvPicPr>
        <p:blipFill>
          <a:blip r:embed="rId5" cstate="print"/>
          <a:stretch>
            <a:fillRect/>
          </a:stretch>
        </p:blipFill>
        <p:spPr>
          <a:xfrm>
            <a:off x="251520" y="3861048"/>
            <a:ext cx="8457740" cy="1727502"/>
          </a:xfrm>
          <a:prstGeom prst="rect">
            <a:avLst/>
          </a:prstGeom>
        </p:spPr>
      </p:pic>
      <p:sp>
        <p:nvSpPr>
          <p:cNvPr id="60" name="Rectangle 37"/>
          <p:cNvSpPr/>
          <p:nvPr/>
        </p:nvSpPr>
        <p:spPr>
          <a:xfrm>
            <a:off x="-1567290" y="169223"/>
            <a:ext cx="8337780" cy="707886"/>
          </a:xfrm>
          <a:prstGeom prst="rect">
            <a:avLst/>
          </a:prstGeom>
        </p:spPr>
        <p:txBody>
          <a:bodyPr wrap="square">
            <a:spAutoFit/>
          </a:bodyPr>
          <a:lstStyle/>
          <a:p>
            <a:pPr algn="ctr"/>
            <a:r>
              <a:rPr lang="tr-TR" sz="2000" b="1" dirty="0">
                <a:solidFill>
                  <a:srgbClr val="07AEC8"/>
                </a:solidFill>
              </a:rPr>
              <a:t>Elektronik Belge Yönetim Sistemi ile </a:t>
            </a:r>
            <a:endParaRPr lang="tr-TR" sz="2000" b="1" dirty="0" smtClean="0">
              <a:solidFill>
                <a:srgbClr val="07AEC8"/>
              </a:solidFill>
            </a:endParaRPr>
          </a:p>
          <a:p>
            <a:pPr algn="ctr"/>
            <a:r>
              <a:rPr lang="tr-TR" sz="2000" b="1" dirty="0" smtClean="0">
                <a:solidFill>
                  <a:srgbClr val="07AEC8"/>
                </a:solidFill>
              </a:rPr>
              <a:t>Sağlanan </a:t>
            </a:r>
            <a:r>
              <a:rPr lang="tr-TR" sz="2000" b="1" dirty="0">
                <a:solidFill>
                  <a:srgbClr val="07AEC8"/>
                </a:solidFill>
              </a:rPr>
              <a:t>Kazanımlar</a:t>
            </a:r>
          </a:p>
        </p:txBody>
      </p:sp>
      <p:grpSp>
        <p:nvGrpSpPr>
          <p:cNvPr id="32" name="Grup 16"/>
          <p:cNvGrpSpPr/>
          <p:nvPr/>
        </p:nvGrpSpPr>
        <p:grpSpPr>
          <a:xfrm>
            <a:off x="467544" y="260648"/>
            <a:ext cx="7817169" cy="3600400"/>
            <a:chOff x="283458" y="881189"/>
            <a:chExt cx="7966279" cy="4388301"/>
          </a:xfrm>
        </p:grpSpPr>
        <p:grpSp>
          <p:nvGrpSpPr>
            <p:cNvPr id="33" name="Group 5"/>
            <p:cNvGrpSpPr/>
            <p:nvPr/>
          </p:nvGrpSpPr>
          <p:grpSpPr>
            <a:xfrm>
              <a:off x="283458" y="881189"/>
              <a:ext cx="7966279" cy="4387733"/>
              <a:chOff x="650329" y="-479180"/>
              <a:chExt cx="5449533" cy="4689984"/>
            </a:xfrm>
          </p:grpSpPr>
          <p:grpSp>
            <p:nvGrpSpPr>
              <p:cNvPr id="56" name="Group 29"/>
              <p:cNvGrpSpPr/>
              <p:nvPr/>
            </p:nvGrpSpPr>
            <p:grpSpPr>
              <a:xfrm>
                <a:off x="725112" y="-479180"/>
                <a:ext cx="5374750" cy="4684889"/>
                <a:chOff x="853980" y="-495378"/>
                <a:chExt cx="5374750" cy="4684889"/>
              </a:xfrm>
            </p:grpSpPr>
            <p:cxnSp>
              <p:nvCxnSpPr>
                <p:cNvPr id="62" name="Straight Connector 7"/>
                <p:cNvCxnSpPr/>
                <p:nvPr/>
              </p:nvCxnSpPr>
              <p:spPr>
                <a:xfrm flipV="1">
                  <a:off x="853980" y="3841721"/>
                  <a:ext cx="5374750" cy="7680"/>
                </a:xfrm>
                <a:prstGeom prst="line">
                  <a:avLst/>
                </a:prstGeom>
                <a:ln>
                  <a:headEnd type="diamond" w="med" len="med"/>
                  <a:tailEnd type="triangle" w="med" len="med"/>
                </a:ln>
              </p:spPr>
              <p:style>
                <a:lnRef idx="1">
                  <a:schemeClr val="accent3"/>
                </a:lnRef>
                <a:fillRef idx="0">
                  <a:schemeClr val="accent3"/>
                </a:fillRef>
                <a:effectRef idx="0">
                  <a:schemeClr val="accent3"/>
                </a:effectRef>
                <a:fontRef idx="minor">
                  <a:schemeClr val="tx1"/>
                </a:fontRef>
              </p:style>
            </p:cxnSp>
            <p:sp>
              <p:nvSpPr>
                <p:cNvPr id="63" name="Rectangle 10"/>
                <p:cNvSpPr/>
                <p:nvPr/>
              </p:nvSpPr>
              <p:spPr>
                <a:xfrm>
                  <a:off x="4950713" y="-495378"/>
                  <a:ext cx="581461" cy="4285149"/>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eaLnBrk="1" fontAlgn="auto" hangingPunct="1">
                    <a:spcBef>
                      <a:spcPts val="0"/>
                    </a:spcBef>
                    <a:spcAft>
                      <a:spcPts val="0"/>
                    </a:spcAft>
                  </a:pPr>
                  <a:r>
                    <a:rPr lang="tr-TR" b="1" dirty="0" smtClean="0">
                      <a:solidFill>
                        <a:prstClr val="white"/>
                      </a:solidFill>
                    </a:rPr>
                    <a:t>32.7 MTL</a:t>
                  </a:r>
                  <a:endParaRPr lang="tr-TR" b="1" dirty="0">
                    <a:solidFill>
                      <a:prstClr val="white"/>
                    </a:solidFill>
                  </a:endParaRPr>
                </a:p>
              </p:txBody>
            </p:sp>
            <p:sp>
              <p:nvSpPr>
                <p:cNvPr id="64" name="TextBox 15"/>
                <p:cNvSpPr txBox="1"/>
                <p:nvPr/>
              </p:nvSpPr>
              <p:spPr>
                <a:xfrm>
                  <a:off x="4835457" y="3926329"/>
                  <a:ext cx="1094853" cy="263182"/>
                </a:xfrm>
                <a:prstGeom prst="rect">
                  <a:avLst/>
                </a:prstGeom>
                <a:noFill/>
              </p:spPr>
              <p:txBody>
                <a:bodyPr wrap="square" rtlCol="0">
                  <a:spAutoFit/>
                </a:bodyPr>
                <a:lstStyle>
                  <a:defPPr>
                    <a:defRPr lang="fr-FR"/>
                  </a:defPPr>
                  <a:lvl1pPr eaLnBrk="1" fontAlgn="auto" hangingPunct="1">
                    <a:spcBef>
                      <a:spcPts val="0"/>
                    </a:spcBef>
                    <a:spcAft>
                      <a:spcPts val="0"/>
                    </a:spcAft>
                    <a:defRPr sz="1000">
                      <a:solidFill>
                        <a:prstClr val="black"/>
                      </a:solidFill>
                      <a:latin typeface="Calibri"/>
                    </a:defRPr>
                  </a:lvl1pPr>
                </a:lstStyle>
                <a:p>
                  <a:r>
                    <a:rPr lang="tr-TR" b="1" dirty="0"/>
                    <a:t>Toplam </a:t>
                  </a:r>
                  <a:r>
                    <a:rPr lang="tr-TR" b="1" dirty="0" smtClean="0"/>
                    <a:t>Küm. Tasarruf</a:t>
                  </a:r>
                  <a:endParaRPr lang="tr-TR" b="1" dirty="0"/>
                </a:p>
              </p:txBody>
            </p:sp>
          </p:grpSp>
          <p:sp>
            <p:nvSpPr>
              <p:cNvPr id="57" name="TextBox 57"/>
              <p:cNvSpPr txBox="1"/>
              <p:nvPr/>
            </p:nvSpPr>
            <p:spPr>
              <a:xfrm>
                <a:off x="650329" y="473867"/>
                <a:ext cx="273705" cy="1758867"/>
              </a:xfrm>
              <a:prstGeom prst="rect">
                <a:avLst/>
              </a:prstGeom>
              <a:noFill/>
            </p:spPr>
            <p:txBody>
              <a:bodyPr vert="vert270" wrap="none" rtlCol="0">
                <a:spAutoFit/>
              </a:bodyPr>
              <a:lstStyle/>
              <a:p>
                <a:pPr eaLnBrk="1" fontAlgn="auto" hangingPunct="1">
                  <a:spcBef>
                    <a:spcPts val="0"/>
                  </a:spcBef>
                  <a:spcAft>
                    <a:spcPts val="0"/>
                  </a:spcAft>
                </a:pPr>
                <a:r>
                  <a:rPr lang="tr-TR" sz="1400" b="1" dirty="0" smtClean="0">
                    <a:solidFill>
                      <a:prstClr val="black"/>
                    </a:solidFill>
                    <a:latin typeface="Calibri"/>
                  </a:rPr>
                  <a:t>Gerçekleşen Tasarruf</a:t>
                </a:r>
                <a:endParaRPr lang="tr-TR" sz="1400" b="1" dirty="0">
                  <a:solidFill>
                    <a:prstClr val="black"/>
                  </a:solidFill>
                  <a:latin typeface="Calibri"/>
                </a:endParaRPr>
              </a:p>
            </p:txBody>
          </p:sp>
          <p:sp>
            <p:nvSpPr>
              <p:cNvPr id="59" name="Rectangle 19"/>
              <p:cNvSpPr/>
              <p:nvPr/>
            </p:nvSpPr>
            <p:spPr>
              <a:xfrm>
                <a:off x="776258" y="3757757"/>
                <a:ext cx="244306" cy="48213"/>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1" fontAlgn="auto" hangingPunct="1">
                  <a:spcBef>
                    <a:spcPts val="0"/>
                  </a:spcBef>
                  <a:spcAft>
                    <a:spcPts val="0"/>
                  </a:spcAft>
                </a:pPr>
                <a:endParaRPr lang="tr-TR" sz="900" b="1" dirty="0">
                  <a:solidFill>
                    <a:prstClr val="white"/>
                  </a:solidFill>
                </a:endParaRPr>
              </a:p>
            </p:txBody>
          </p:sp>
          <p:sp>
            <p:nvSpPr>
              <p:cNvPr id="61" name="TextBox 20"/>
              <p:cNvSpPr txBox="1"/>
              <p:nvPr/>
            </p:nvSpPr>
            <p:spPr>
              <a:xfrm>
                <a:off x="1061841" y="3947622"/>
                <a:ext cx="306163" cy="263182"/>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2008</a:t>
                </a:r>
                <a:endParaRPr lang="tr-TR" sz="1000" dirty="0">
                  <a:solidFill>
                    <a:prstClr val="black"/>
                  </a:solidFill>
                  <a:latin typeface="Calibri"/>
                </a:endParaRPr>
              </a:p>
            </p:txBody>
          </p:sp>
        </p:grpSp>
        <p:sp>
          <p:nvSpPr>
            <p:cNvPr id="34" name="TextBox 20"/>
            <p:cNvSpPr txBox="1"/>
            <p:nvPr/>
          </p:nvSpPr>
          <p:spPr>
            <a:xfrm>
              <a:off x="443803" y="5019558"/>
              <a:ext cx="406871" cy="246221"/>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2007</a:t>
              </a:r>
              <a:endParaRPr lang="tr-TR" sz="1000" dirty="0">
                <a:solidFill>
                  <a:prstClr val="black"/>
                </a:solidFill>
                <a:latin typeface="Calibri"/>
              </a:endParaRPr>
            </a:p>
          </p:txBody>
        </p:sp>
        <p:sp>
          <p:nvSpPr>
            <p:cNvPr id="35" name="Rectangle 19"/>
            <p:cNvSpPr/>
            <p:nvPr/>
          </p:nvSpPr>
          <p:spPr>
            <a:xfrm>
              <a:off x="884050" y="4682159"/>
              <a:ext cx="432131" cy="14156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eaLnBrk="1" fontAlgn="auto" hangingPunct="1">
                <a:spcBef>
                  <a:spcPts val="0"/>
                </a:spcBef>
                <a:spcAft>
                  <a:spcPts val="0"/>
                </a:spcAft>
              </a:pPr>
              <a:r>
                <a:rPr lang="tr-TR" sz="500" b="1" dirty="0" smtClean="0">
                  <a:solidFill>
                    <a:prstClr val="white"/>
                  </a:solidFill>
                </a:rPr>
                <a:t>1,6 MTL </a:t>
              </a:r>
              <a:endParaRPr lang="tr-TR" sz="500" b="1" dirty="0">
                <a:solidFill>
                  <a:prstClr val="white"/>
                </a:solidFill>
              </a:endParaRPr>
            </a:p>
          </p:txBody>
        </p:sp>
        <p:sp>
          <p:nvSpPr>
            <p:cNvPr id="37" name="Rectangle 19"/>
            <p:cNvSpPr/>
            <p:nvPr/>
          </p:nvSpPr>
          <p:spPr>
            <a:xfrm>
              <a:off x="1381958" y="4428939"/>
              <a:ext cx="475344" cy="227995"/>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eaLnBrk="1" fontAlgn="auto" hangingPunct="1">
                <a:spcBef>
                  <a:spcPts val="0"/>
                </a:spcBef>
                <a:spcAft>
                  <a:spcPts val="0"/>
                </a:spcAft>
              </a:pPr>
              <a:r>
                <a:rPr lang="tr-TR" sz="500" b="1" dirty="0" smtClean="0">
                  <a:solidFill>
                    <a:prstClr val="white"/>
                  </a:solidFill>
                </a:rPr>
                <a:t>2,08 MTL </a:t>
              </a:r>
              <a:endParaRPr lang="tr-TR" sz="500" b="1" dirty="0">
                <a:solidFill>
                  <a:prstClr val="white"/>
                </a:solidFill>
              </a:endParaRPr>
            </a:p>
          </p:txBody>
        </p:sp>
        <p:sp>
          <p:nvSpPr>
            <p:cNvPr id="38" name="TextBox 20"/>
            <p:cNvSpPr txBox="1"/>
            <p:nvPr/>
          </p:nvSpPr>
          <p:spPr>
            <a:xfrm>
              <a:off x="1378613" y="5019558"/>
              <a:ext cx="447558" cy="246221"/>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2009</a:t>
              </a:r>
              <a:endParaRPr lang="tr-TR" sz="1000" dirty="0">
                <a:solidFill>
                  <a:prstClr val="black"/>
                </a:solidFill>
                <a:latin typeface="Calibri"/>
              </a:endParaRPr>
            </a:p>
          </p:txBody>
        </p:sp>
        <p:sp>
          <p:nvSpPr>
            <p:cNvPr id="41" name="Rectangle 19"/>
            <p:cNvSpPr/>
            <p:nvPr/>
          </p:nvSpPr>
          <p:spPr>
            <a:xfrm>
              <a:off x="1925750" y="4126314"/>
              <a:ext cx="475344" cy="303463"/>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eaLnBrk="1" fontAlgn="auto" hangingPunct="1">
                <a:spcBef>
                  <a:spcPts val="0"/>
                </a:spcBef>
                <a:spcAft>
                  <a:spcPts val="0"/>
                </a:spcAft>
              </a:pPr>
              <a:r>
                <a:rPr lang="tr-TR" sz="500" b="1" dirty="0" smtClean="0">
                  <a:solidFill>
                    <a:prstClr val="white"/>
                  </a:solidFill>
                </a:rPr>
                <a:t>2,79 M TL</a:t>
              </a:r>
              <a:endParaRPr lang="tr-TR" sz="500" b="1" dirty="0">
                <a:solidFill>
                  <a:prstClr val="white"/>
                </a:solidFill>
              </a:endParaRPr>
            </a:p>
          </p:txBody>
        </p:sp>
        <p:sp>
          <p:nvSpPr>
            <p:cNvPr id="42" name="TextBox 20"/>
            <p:cNvSpPr txBox="1"/>
            <p:nvPr/>
          </p:nvSpPr>
          <p:spPr>
            <a:xfrm>
              <a:off x="1907704" y="5023269"/>
              <a:ext cx="447558" cy="246221"/>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2010</a:t>
              </a:r>
              <a:endParaRPr lang="tr-TR" sz="1000" dirty="0">
                <a:solidFill>
                  <a:prstClr val="black"/>
                </a:solidFill>
                <a:latin typeface="Calibri"/>
              </a:endParaRPr>
            </a:p>
          </p:txBody>
        </p:sp>
        <p:sp>
          <p:nvSpPr>
            <p:cNvPr id="44" name="Rectangle 19"/>
            <p:cNvSpPr/>
            <p:nvPr/>
          </p:nvSpPr>
          <p:spPr>
            <a:xfrm>
              <a:off x="2449997" y="3788059"/>
              <a:ext cx="475344" cy="303463"/>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eaLnBrk="1" fontAlgn="auto" hangingPunct="1">
                <a:spcBef>
                  <a:spcPts val="0"/>
                </a:spcBef>
                <a:spcAft>
                  <a:spcPts val="0"/>
                </a:spcAft>
              </a:pPr>
              <a:r>
                <a:rPr lang="tr-TR" sz="800" b="1" dirty="0" smtClean="0">
                  <a:solidFill>
                    <a:prstClr val="white"/>
                  </a:solidFill>
                </a:rPr>
                <a:t>2, 9 MTL </a:t>
              </a:r>
              <a:endParaRPr lang="tr-TR" sz="800" b="1" dirty="0">
                <a:solidFill>
                  <a:prstClr val="white"/>
                </a:solidFill>
              </a:endParaRPr>
            </a:p>
          </p:txBody>
        </p:sp>
        <p:sp>
          <p:nvSpPr>
            <p:cNvPr id="45" name="TextBox 20"/>
            <p:cNvSpPr txBox="1"/>
            <p:nvPr/>
          </p:nvSpPr>
          <p:spPr>
            <a:xfrm>
              <a:off x="2422426" y="5015278"/>
              <a:ext cx="447558" cy="246221"/>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2011</a:t>
              </a:r>
              <a:endParaRPr lang="tr-TR" sz="1000" dirty="0">
                <a:solidFill>
                  <a:prstClr val="black"/>
                </a:solidFill>
                <a:latin typeface="Calibri"/>
              </a:endParaRPr>
            </a:p>
          </p:txBody>
        </p:sp>
        <p:sp>
          <p:nvSpPr>
            <p:cNvPr id="46" name="Rectangle 19"/>
            <p:cNvSpPr/>
            <p:nvPr/>
          </p:nvSpPr>
          <p:spPr>
            <a:xfrm>
              <a:off x="2939811" y="3277649"/>
              <a:ext cx="522878" cy="4443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eaLnBrk="1" fontAlgn="auto" hangingPunct="1">
                <a:spcBef>
                  <a:spcPts val="0"/>
                </a:spcBef>
                <a:spcAft>
                  <a:spcPts val="0"/>
                </a:spcAft>
              </a:pPr>
              <a:r>
                <a:rPr lang="tr-TR" sz="800" b="1" dirty="0" smtClean="0">
                  <a:solidFill>
                    <a:prstClr val="white"/>
                  </a:solidFill>
                </a:rPr>
                <a:t>4, 64 </a:t>
              </a:r>
            </a:p>
            <a:p>
              <a:pPr eaLnBrk="1" fontAlgn="auto" hangingPunct="1">
                <a:spcBef>
                  <a:spcPts val="0"/>
                </a:spcBef>
                <a:spcAft>
                  <a:spcPts val="0"/>
                </a:spcAft>
              </a:pPr>
              <a:r>
                <a:rPr lang="tr-TR" sz="800" b="1" dirty="0" smtClean="0">
                  <a:solidFill>
                    <a:prstClr val="white"/>
                  </a:solidFill>
                </a:rPr>
                <a:t>MTL </a:t>
              </a:r>
              <a:endParaRPr lang="tr-TR" sz="800" b="1" dirty="0">
                <a:solidFill>
                  <a:prstClr val="white"/>
                </a:solidFill>
              </a:endParaRPr>
            </a:p>
          </p:txBody>
        </p:sp>
        <p:sp>
          <p:nvSpPr>
            <p:cNvPr id="47" name="TextBox 20"/>
            <p:cNvSpPr txBox="1"/>
            <p:nvPr/>
          </p:nvSpPr>
          <p:spPr>
            <a:xfrm>
              <a:off x="2926482" y="5015714"/>
              <a:ext cx="447558" cy="246221"/>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2012</a:t>
              </a:r>
              <a:endParaRPr lang="tr-TR" sz="1000" dirty="0">
                <a:solidFill>
                  <a:prstClr val="black"/>
                </a:solidFill>
                <a:latin typeface="Calibri"/>
              </a:endParaRPr>
            </a:p>
          </p:txBody>
        </p:sp>
        <p:sp>
          <p:nvSpPr>
            <p:cNvPr id="48" name="Rectangle 19"/>
            <p:cNvSpPr/>
            <p:nvPr/>
          </p:nvSpPr>
          <p:spPr>
            <a:xfrm>
              <a:off x="3491492" y="2701585"/>
              <a:ext cx="522878" cy="48873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eaLnBrk="1" fontAlgn="auto" hangingPunct="1">
                <a:spcBef>
                  <a:spcPts val="0"/>
                </a:spcBef>
                <a:spcAft>
                  <a:spcPts val="0"/>
                </a:spcAft>
              </a:pPr>
              <a:r>
                <a:rPr lang="tr-TR" sz="800" b="1" dirty="0" smtClean="0">
                  <a:solidFill>
                    <a:prstClr val="white"/>
                  </a:solidFill>
                </a:rPr>
                <a:t>4, 74 </a:t>
              </a:r>
            </a:p>
            <a:p>
              <a:pPr eaLnBrk="1" fontAlgn="auto" hangingPunct="1">
                <a:spcBef>
                  <a:spcPts val="0"/>
                </a:spcBef>
                <a:spcAft>
                  <a:spcPts val="0"/>
                </a:spcAft>
              </a:pPr>
              <a:r>
                <a:rPr lang="tr-TR" sz="800" b="1" dirty="0" smtClean="0">
                  <a:solidFill>
                    <a:prstClr val="white"/>
                  </a:solidFill>
                </a:rPr>
                <a:t>M TL</a:t>
              </a:r>
              <a:endParaRPr lang="tr-TR" sz="800" b="1" dirty="0">
                <a:solidFill>
                  <a:prstClr val="white"/>
                </a:solidFill>
              </a:endParaRPr>
            </a:p>
          </p:txBody>
        </p:sp>
        <p:sp>
          <p:nvSpPr>
            <p:cNvPr id="49" name="TextBox 20"/>
            <p:cNvSpPr txBox="1"/>
            <p:nvPr/>
          </p:nvSpPr>
          <p:spPr>
            <a:xfrm>
              <a:off x="3478163" y="5015714"/>
              <a:ext cx="447558" cy="246221"/>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2013</a:t>
              </a:r>
              <a:endParaRPr lang="tr-TR" sz="1000" dirty="0">
                <a:solidFill>
                  <a:prstClr val="black"/>
                </a:solidFill>
                <a:latin typeface="Calibri"/>
              </a:endParaRPr>
            </a:p>
          </p:txBody>
        </p:sp>
        <p:sp>
          <p:nvSpPr>
            <p:cNvPr id="50" name="Rectangle 19"/>
            <p:cNvSpPr/>
            <p:nvPr/>
          </p:nvSpPr>
          <p:spPr>
            <a:xfrm>
              <a:off x="4044930" y="2053513"/>
              <a:ext cx="522878" cy="591363"/>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eaLnBrk="1" fontAlgn="auto" hangingPunct="1">
                <a:spcBef>
                  <a:spcPts val="0"/>
                </a:spcBef>
                <a:spcAft>
                  <a:spcPts val="0"/>
                </a:spcAft>
              </a:pPr>
              <a:r>
                <a:rPr lang="tr-TR" sz="800" b="1" dirty="0" smtClean="0">
                  <a:solidFill>
                    <a:prstClr val="white"/>
                  </a:solidFill>
                </a:rPr>
                <a:t>4, 98 </a:t>
              </a:r>
            </a:p>
            <a:p>
              <a:pPr eaLnBrk="1" fontAlgn="auto" hangingPunct="1">
                <a:spcBef>
                  <a:spcPts val="0"/>
                </a:spcBef>
                <a:spcAft>
                  <a:spcPts val="0"/>
                </a:spcAft>
              </a:pPr>
              <a:r>
                <a:rPr lang="tr-TR" sz="800" b="1" dirty="0" smtClean="0">
                  <a:solidFill>
                    <a:prstClr val="white"/>
                  </a:solidFill>
                </a:rPr>
                <a:t>M TL</a:t>
              </a:r>
              <a:endParaRPr lang="tr-TR" sz="800" b="1" dirty="0">
                <a:solidFill>
                  <a:prstClr val="white"/>
                </a:solidFill>
              </a:endParaRPr>
            </a:p>
          </p:txBody>
        </p:sp>
        <p:sp>
          <p:nvSpPr>
            <p:cNvPr id="51" name="TextBox 20"/>
            <p:cNvSpPr txBox="1"/>
            <p:nvPr/>
          </p:nvSpPr>
          <p:spPr>
            <a:xfrm>
              <a:off x="4031601" y="5016150"/>
              <a:ext cx="447558" cy="246221"/>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2014</a:t>
              </a:r>
              <a:endParaRPr lang="tr-TR" sz="1000" dirty="0">
                <a:solidFill>
                  <a:prstClr val="black"/>
                </a:solidFill>
                <a:latin typeface="Calibri"/>
              </a:endParaRPr>
            </a:p>
          </p:txBody>
        </p:sp>
        <p:sp>
          <p:nvSpPr>
            <p:cNvPr id="52" name="Rectangle 19"/>
            <p:cNvSpPr/>
            <p:nvPr/>
          </p:nvSpPr>
          <p:spPr>
            <a:xfrm>
              <a:off x="4596611" y="1333433"/>
              <a:ext cx="522878" cy="650499"/>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eaLnBrk="1" fontAlgn="auto" hangingPunct="1">
                <a:spcBef>
                  <a:spcPts val="0"/>
                </a:spcBef>
                <a:spcAft>
                  <a:spcPts val="0"/>
                </a:spcAft>
              </a:pPr>
              <a:r>
                <a:rPr lang="tr-TR" sz="1000" b="1" dirty="0" smtClean="0">
                  <a:solidFill>
                    <a:prstClr val="white"/>
                  </a:solidFill>
                </a:rPr>
                <a:t>5, 08 MTL </a:t>
              </a:r>
              <a:endParaRPr lang="tr-TR" sz="1000" b="1" dirty="0">
                <a:solidFill>
                  <a:prstClr val="white"/>
                </a:solidFill>
              </a:endParaRPr>
            </a:p>
          </p:txBody>
        </p:sp>
        <p:sp>
          <p:nvSpPr>
            <p:cNvPr id="53" name="TextBox 20"/>
            <p:cNvSpPr txBox="1"/>
            <p:nvPr/>
          </p:nvSpPr>
          <p:spPr>
            <a:xfrm>
              <a:off x="4592807" y="5016150"/>
              <a:ext cx="447558" cy="246221"/>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2015</a:t>
              </a:r>
              <a:endParaRPr lang="tr-TR" sz="1000" dirty="0">
                <a:solidFill>
                  <a:prstClr val="black"/>
                </a:solidFill>
                <a:latin typeface="Calibri"/>
              </a:endParaRPr>
            </a:p>
          </p:txBody>
        </p:sp>
        <p:sp>
          <p:nvSpPr>
            <p:cNvPr id="54" name="Rectangle 19"/>
            <p:cNvSpPr/>
            <p:nvPr/>
          </p:nvSpPr>
          <p:spPr>
            <a:xfrm>
              <a:off x="5162009" y="881189"/>
              <a:ext cx="522878" cy="4443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eaLnBrk="1" fontAlgn="auto" hangingPunct="1">
                <a:spcBef>
                  <a:spcPts val="0"/>
                </a:spcBef>
                <a:spcAft>
                  <a:spcPts val="0"/>
                </a:spcAft>
              </a:pPr>
              <a:r>
                <a:rPr lang="tr-TR" sz="1000" b="1" dirty="0" smtClean="0">
                  <a:solidFill>
                    <a:prstClr val="white"/>
                  </a:solidFill>
                </a:rPr>
                <a:t>3, 43 MTL</a:t>
              </a:r>
              <a:endParaRPr lang="tr-TR" sz="1000" b="1" dirty="0">
                <a:solidFill>
                  <a:prstClr val="white"/>
                </a:solidFill>
              </a:endParaRPr>
            </a:p>
          </p:txBody>
        </p:sp>
        <p:sp>
          <p:nvSpPr>
            <p:cNvPr id="55" name="TextBox 20"/>
            <p:cNvSpPr txBox="1"/>
            <p:nvPr/>
          </p:nvSpPr>
          <p:spPr>
            <a:xfrm>
              <a:off x="5158205" y="5013744"/>
              <a:ext cx="909223" cy="246221"/>
            </a:xfrm>
            <a:prstGeom prst="rect">
              <a:avLst/>
            </a:prstGeom>
            <a:noFill/>
          </p:spPr>
          <p:txBody>
            <a:bodyPr wrap="none" rtlCol="0">
              <a:spAutoFit/>
            </a:bodyPr>
            <a:lstStyle/>
            <a:p>
              <a:pPr eaLnBrk="1" fontAlgn="auto" hangingPunct="1">
                <a:spcBef>
                  <a:spcPts val="0"/>
                </a:spcBef>
                <a:spcAft>
                  <a:spcPts val="0"/>
                </a:spcAft>
              </a:pPr>
              <a:r>
                <a:rPr lang="tr-TR" sz="1000" dirty="0" smtClean="0">
                  <a:solidFill>
                    <a:prstClr val="black"/>
                  </a:solidFill>
                  <a:latin typeface="Calibri"/>
                </a:rPr>
                <a:t>2016- Haziran</a:t>
              </a:r>
              <a:endParaRPr lang="tr-TR" sz="1000" dirty="0">
                <a:solidFill>
                  <a:prstClr val="black"/>
                </a:solidFill>
                <a:latin typeface="Calibri"/>
              </a:endParaRPr>
            </a:p>
          </p:txBody>
        </p:sp>
      </p:grpSp>
    </p:spTree>
    <p:extLst>
      <p:ext uri="{BB962C8B-B14F-4D97-AF65-F5344CB8AC3E}">
        <p14:creationId xmlns:p14="http://schemas.microsoft.com/office/powerpoint/2010/main" xmlns="" val="1822348382"/>
      </p:ext>
    </p:extLst>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395585" y="5328591"/>
            <a:ext cx="1296095" cy="1772817"/>
          </a:xfrm>
        </p:spPr>
        <p:txBody>
          <a:bodyPr>
            <a:noAutofit/>
          </a:bodyPr>
          <a:lstStyle/>
          <a:p>
            <a:r>
              <a:rPr lang="tr-TR" sz="1800" dirty="0">
                <a:solidFill>
                  <a:schemeClr val="bg1"/>
                </a:solidFill>
                <a:latin typeface="+mn-lt"/>
              </a:rPr>
              <a:t>BİLGİ</a:t>
            </a:r>
            <a:br>
              <a:rPr lang="tr-TR" sz="1800" dirty="0">
                <a:solidFill>
                  <a:schemeClr val="bg1"/>
                </a:solidFill>
                <a:latin typeface="+mn-lt"/>
              </a:rPr>
            </a:br>
            <a:r>
              <a:rPr lang="tr-TR" sz="1800" dirty="0">
                <a:solidFill>
                  <a:schemeClr val="bg1"/>
                </a:solidFill>
                <a:latin typeface="+mn-lt"/>
              </a:rPr>
              <a:t>İŞLEM DAİRESİ </a:t>
            </a:r>
            <a:br>
              <a:rPr lang="tr-TR" sz="1800" dirty="0">
                <a:solidFill>
                  <a:schemeClr val="bg1"/>
                </a:solidFill>
                <a:latin typeface="+mn-lt"/>
              </a:rPr>
            </a:br>
            <a:r>
              <a:rPr lang="tr-TR" sz="1800" dirty="0">
                <a:solidFill>
                  <a:schemeClr val="bg1"/>
                </a:solidFill>
                <a:latin typeface="+mn-lt"/>
              </a:rPr>
              <a:t>BAŞKANLIĞI</a:t>
            </a:r>
          </a:p>
        </p:txBody>
      </p:sp>
      <p:pic>
        <p:nvPicPr>
          <p:cNvPr id="9" name="Picture 2" descr="C:\Users\f.zehra.zelzele.INTDOMAIN\Desktop\brifing ppt\kapak.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614"/>
          <a:stretch/>
        </p:blipFill>
        <p:spPr bwMode="auto">
          <a:xfrm>
            <a:off x="-36512" y="0"/>
            <a:ext cx="918051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0" descr="C:\Documents and Settings\murat.kucukbalkaya\Desktop\SUNU\bilgi logo\bilgi1.gif"/>
          <p:cNvPicPr>
            <a:picLocks noChangeAspect="1" noChangeArrowheads="1"/>
          </p:cNvPicPr>
          <p:nvPr/>
        </p:nvPicPr>
        <p:blipFill>
          <a:blip r:embed="rId4" cstate="print"/>
          <a:srcRect/>
          <a:stretch>
            <a:fillRect/>
          </a:stretch>
        </p:blipFill>
        <p:spPr bwMode="auto">
          <a:xfrm>
            <a:off x="7520958" y="201679"/>
            <a:ext cx="1209704" cy="1355113"/>
          </a:xfrm>
          <a:prstGeom prst="rect">
            <a:avLst/>
          </a:prstGeom>
          <a:noFill/>
          <a:ln w="9525">
            <a:noFill/>
            <a:miter lim="800000"/>
            <a:headEnd/>
            <a:tailEnd/>
          </a:ln>
        </p:spPr>
      </p:pic>
      <p:sp>
        <p:nvSpPr>
          <p:cNvPr id="11" name="Rectangle 2"/>
          <p:cNvSpPr/>
          <p:nvPr/>
        </p:nvSpPr>
        <p:spPr>
          <a:xfrm>
            <a:off x="4075876" y="3789040"/>
            <a:ext cx="5040560" cy="584775"/>
          </a:xfrm>
          <a:prstGeom prst="rect">
            <a:avLst/>
          </a:prstGeom>
        </p:spPr>
        <p:txBody>
          <a:bodyPr wrap="square">
            <a:spAutoFit/>
          </a:bodyPr>
          <a:lstStyle/>
          <a:p>
            <a:pPr algn="ctr" fontAlgn="auto">
              <a:spcBef>
                <a:spcPts val="0"/>
              </a:spcBef>
              <a:spcAft>
                <a:spcPts val="0"/>
              </a:spcAft>
              <a:defRPr/>
            </a:pPr>
            <a:r>
              <a:rPr lang="tr-TR" sz="3200" b="1" smtClean="0">
                <a:solidFill>
                  <a:schemeClr val="bg1"/>
                </a:solidFill>
                <a:effectLst>
                  <a:outerShdw blurRad="38100" dist="38100" dir="2700000" algn="tl">
                    <a:srgbClr val="000000">
                      <a:alpha val="43137"/>
                    </a:srgbClr>
                  </a:outerShdw>
                </a:effectLst>
                <a:latin typeface="Arial" pitchFamily="34" charset="0"/>
                <a:cs typeface="Arial" pitchFamily="34" charset="0"/>
              </a:rPr>
              <a:t>ARZ </a:t>
            </a:r>
            <a:r>
              <a:rPr lang="tr-TR"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EDERİM</a:t>
            </a:r>
          </a:p>
        </p:txBody>
      </p:sp>
    </p:spTree>
    <p:extLst>
      <p:ext uri="{BB962C8B-B14F-4D97-AF65-F5344CB8AC3E}">
        <p14:creationId xmlns:p14="http://schemas.microsoft.com/office/powerpoint/2010/main" xmlns="" val="165623268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circle(in)">
                                      <p:cBhvr>
                                        <p:cTn id="11"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95536" y="2343363"/>
            <a:ext cx="8248798"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809625" algn="l"/>
              </a:tabLst>
              <a:defRPr>
                <a:solidFill>
                  <a:schemeClr val="tx1"/>
                </a:solidFill>
                <a:latin typeface="Arial" pitchFamily="34" charset="0"/>
                <a:cs typeface="Arial" pitchFamily="34" charset="0"/>
              </a:defRPr>
            </a:lvl1pPr>
            <a:lvl2pPr fontAlgn="base">
              <a:spcBef>
                <a:spcPct val="0"/>
              </a:spcBef>
              <a:spcAft>
                <a:spcPct val="0"/>
              </a:spcAft>
              <a:tabLst>
                <a:tab pos="809625" algn="l"/>
              </a:tabLst>
              <a:defRPr>
                <a:solidFill>
                  <a:schemeClr val="tx1"/>
                </a:solidFill>
                <a:latin typeface="Arial" pitchFamily="34" charset="0"/>
                <a:cs typeface="Arial" pitchFamily="34" charset="0"/>
              </a:defRPr>
            </a:lvl2pPr>
            <a:lvl3pPr fontAlgn="base">
              <a:spcBef>
                <a:spcPct val="0"/>
              </a:spcBef>
              <a:spcAft>
                <a:spcPct val="0"/>
              </a:spcAft>
              <a:tabLst>
                <a:tab pos="809625" algn="l"/>
              </a:tabLst>
              <a:defRPr>
                <a:solidFill>
                  <a:schemeClr val="tx1"/>
                </a:solidFill>
                <a:latin typeface="Arial" pitchFamily="34" charset="0"/>
                <a:cs typeface="Arial" pitchFamily="34" charset="0"/>
              </a:defRPr>
            </a:lvl3pPr>
            <a:lvl4pPr fontAlgn="base">
              <a:spcBef>
                <a:spcPct val="0"/>
              </a:spcBef>
              <a:spcAft>
                <a:spcPct val="0"/>
              </a:spcAft>
              <a:tabLst>
                <a:tab pos="809625" algn="l"/>
              </a:tabLst>
              <a:defRPr>
                <a:solidFill>
                  <a:schemeClr val="tx1"/>
                </a:solidFill>
                <a:latin typeface="Arial" pitchFamily="34" charset="0"/>
                <a:cs typeface="Arial" pitchFamily="34" charset="0"/>
              </a:defRPr>
            </a:lvl4pPr>
            <a:lvl5pPr fontAlgn="base">
              <a:spcBef>
                <a:spcPct val="0"/>
              </a:spcBef>
              <a:spcAft>
                <a:spcPct val="0"/>
              </a:spcAft>
              <a:tabLst>
                <a:tab pos="809625" algn="l"/>
              </a:tabLst>
              <a:defRPr>
                <a:solidFill>
                  <a:schemeClr val="tx1"/>
                </a:solidFill>
                <a:latin typeface="Arial" pitchFamily="34" charset="0"/>
                <a:cs typeface="Arial" pitchFamily="34" charset="0"/>
              </a:defRPr>
            </a:lvl5pPr>
            <a:lvl6pPr fontAlgn="base">
              <a:spcBef>
                <a:spcPct val="0"/>
              </a:spcBef>
              <a:spcAft>
                <a:spcPct val="0"/>
              </a:spcAft>
              <a:tabLst>
                <a:tab pos="809625" algn="l"/>
              </a:tabLst>
              <a:defRPr>
                <a:solidFill>
                  <a:schemeClr val="tx1"/>
                </a:solidFill>
                <a:latin typeface="Arial" pitchFamily="34" charset="0"/>
                <a:cs typeface="Arial" pitchFamily="34" charset="0"/>
              </a:defRPr>
            </a:lvl6pPr>
            <a:lvl7pPr fontAlgn="base">
              <a:spcBef>
                <a:spcPct val="0"/>
              </a:spcBef>
              <a:spcAft>
                <a:spcPct val="0"/>
              </a:spcAft>
              <a:tabLst>
                <a:tab pos="809625" algn="l"/>
              </a:tabLst>
              <a:defRPr>
                <a:solidFill>
                  <a:schemeClr val="tx1"/>
                </a:solidFill>
                <a:latin typeface="Arial" pitchFamily="34" charset="0"/>
                <a:cs typeface="Arial" pitchFamily="34" charset="0"/>
              </a:defRPr>
            </a:lvl7pPr>
            <a:lvl8pPr fontAlgn="base">
              <a:spcBef>
                <a:spcPct val="0"/>
              </a:spcBef>
              <a:spcAft>
                <a:spcPct val="0"/>
              </a:spcAft>
              <a:tabLst>
                <a:tab pos="809625" algn="l"/>
              </a:tabLst>
              <a:defRPr>
                <a:solidFill>
                  <a:schemeClr val="tx1"/>
                </a:solidFill>
                <a:latin typeface="Arial" pitchFamily="34" charset="0"/>
                <a:cs typeface="Arial" pitchFamily="34" charset="0"/>
              </a:defRPr>
            </a:lvl8pPr>
            <a:lvl9pPr fontAlgn="base">
              <a:spcBef>
                <a:spcPct val="0"/>
              </a:spcBef>
              <a:spcAft>
                <a:spcPct val="0"/>
              </a:spcAft>
              <a:tabLst>
                <a:tab pos="809625" algn="l"/>
              </a:tabLst>
              <a:defRPr>
                <a:solidFill>
                  <a:schemeClr val="tx1"/>
                </a:solidFill>
                <a:latin typeface="Arial" pitchFamily="34" charset="0"/>
                <a:cs typeface="Arial" pitchFamily="34" charset="0"/>
              </a:defRPr>
            </a:lvl9pPr>
          </a:lstStyle>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tab pos="809625" algn="l"/>
              </a:tabLst>
            </a:pPr>
            <a:r>
              <a:rPr lang="tr-TR" altLang="tr-TR" sz="1600" dirty="0" smtClean="0">
                <a:latin typeface="+mn-lt"/>
                <a:cs typeface="+mn-cs"/>
              </a:rPr>
              <a:t>2003/12 Sayılı Başbakanlık Genelgesi (“e-Dönüşüm Türkiye” Projesi)</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tab pos="809625" algn="l"/>
              </a:tabLst>
            </a:pPr>
            <a:r>
              <a:rPr lang="tr-TR" altLang="tr-TR" sz="1600" dirty="0" smtClean="0">
                <a:latin typeface="+mn-lt"/>
                <a:cs typeface="+mn-cs"/>
              </a:rPr>
              <a:t>2008/16 Sayılı Başbakanlık Genelgesi (Elektronik Belge Standartları)</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tab pos="809625" algn="l"/>
              </a:tabLst>
            </a:pPr>
            <a:r>
              <a:rPr lang="tr-TR" altLang="tr-TR" sz="1600" dirty="0" smtClean="0">
                <a:latin typeface="+mn-lt"/>
                <a:cs typeface="+mn-cs"/>
              </a:rPr>
              <a:t>Başbakanlık Resmi Yazışma Usul ve Esasları </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tab pos="809625" algn="l"/>
              </a:tabLst>
            </a:pPr>
            <a:r>
              <a:rPr lang="tr-TR" altLang="tr-TR" sz="1600" dirty="0" smtClean="0">
                <a:latin typeface="+mn-lt"/>
                <a:cs typeface="+mn-cs"/>
              </a:rPr>
              <a:t>TS 13298 Elektronik Belge Yönetim Standardı  *</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tab pos="809625" algn="l"/>
              </a:tabLst>
            </a:pPr>
            <a:r>
              <a:rPr lang="tr-TR" altLang="tr-TR" sz="1600" dirty="0" smtClean="0">
                <a:latin typeface="+mn-lt"/>
                <a:cs typeface="+mn-cs"/>
              </a:rPr>
              <a:t>Kalkınma Bakanlığı Birlikte Çalışılabilirlik Esasları</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tab pos="809625" algn="l"/>
              </a:tabLst>
            </a:pPr>
            <a:r>
              <a:rPr lang="tr-TR" altLang="tr-TR" sz="1600" dirty="0" smtClean="0">
                <a:latin typeface="+mn-lt"/>
                <a:cs typeface="+mn-cs"/>
              </a:rPr>
              <a:t>Kalkınma Bakanlığı e-Yazışma Teknik Rehberi</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tab pos="809625" algn="l"/>
              </a:tabLst>
            </a:pPr>
            <a:r>
              <a:rPr lang="tr-TR" altLang="tr-TR" sz="1600" dirty="0" smtClean="0">
                <a:latin typeface="+mn-lt"/>
                <a:cs typeface="+mn-cs"/>
              </a:rPr>
              <a:t>Valilik ve Kaymakamlık Birimleri Teşkilat, Görev Ve Çalışma Yönetmeliği</a:t>
            </a:r>
          </a:p>
          <a:p>
            <a:pPr marL="342900" lvl="0" indent="-342900" eaLnBrk="0" hangingPunct="0">
              <a:lnSpc>
                <a:spcPct val="150000"/>
              </a:lnSpc>
              <a:buFont typeface="Wingdings" panose="05000000000000000000" pitchFamily="2" charset="2"/>
              <a:buChar char="§"/>
            </a:pPr>
            <a:r>
              <a:rPr lang="tr-TR" altLang="tr-TR" sz="1600" dirty="0" smtClean="0">
                <a:latin typeface="+mn-lt"/>
                <a:cs typeface="+mn-cs"/>
              </a:rPr>
              <a:t>5070 Sayılı Elektronik İmza Kanunu</a:t>
            </a:r>
            <a:endParaRPr lang="tr-TR" altLang="tr-TR" sz="1600" dirty="0">
              <a:latin typeface="+mn-lt"/>
              <a:cs typeface="+mn-cs"/>
            </a:endParaRPr>
          </a:p>
        </p:txBody>
      </p:sp>
      <p:sp>
        <p:nvSpPr>
          <p:cNvPr id="5" name="Metin Kutusu 6"/>
          <p:cNvSpPr txBox="1">
            <a:spLocks noChangeArrowheads="1"/>
          </p:cNvSpPr>
          <p:nvPr/>
        </p:nvSpPr>
        <p:spPr bwMode="auto">
          <a:xfrm>
            <a:off x="395536" y="5659507"/>
            <a:ext cx="7722336"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*TS 13298 standardında bilgi güvenliği ile ilgili maddelere uygunluk sağlamakla birlikte 17-21-22 Ekim 2014 tarihlerinde yapılan   denetimler sonrasında Bakanlığımız TS ISO/IEC 27001 Bilgi Güvenliği Yönetim Sistemi sertifikasını almaya hak kazanmıştır.</a:t>
            </a:r>
            <a:endParaRPr kumimoji="0" lang="tr-TR" altLang="tr-TR"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Dikdörtgen 6"/>
          <p:cNvSpPr/>
          <p:nvPr/>
        </p:nvSpPr>
        <p:spPr>
          <a:xfrm>
            <a:off x="395536" y="1268760"/>
            <a:ext cx="8032774" cy="923330"/>
          </a:xfrm>
          <a:prstGeom prst="rect">
            <a:avLst/>
          </a:prstGeom>
        </p:spPr>
        <p:txBody>
          <a:bodyPr wrap="square">
            <a:spAutoFit/>
          </a:bodyPr>
          <a:lstStyle/>
          <a:p>
            <a:pPr lvl="0" algn="just" fontAlgn="base">
              <a:spcBef>
                <a:spcPct val="0"/>
              </a:spcBef>
              <a:spcAft>
                <a:spcPct val="0"/>
              </a:spcAft>
              <a:tabLst>
                <a:tab pos="809625" algn="l"/>
              </a:tabLst>
            </a:pPr>
            <a:r>
              <a:rPr lang="tr-TR" altLang="tr-TR" dirty="0">
                <a:solidFill>
                  <a:srgbClr val="07AEC8"/>
                </a:solidFill>
              </a:rPr>
              <a:t>Bakanlığımız ihtiyaçları </a:t>
            </a:r>
            <a:r>
              <a:rPr lang="tr-TR" altLang="tr-TR" dirty="0" smtClean="0">
                <a:solidFill>
                  <a:srgbClr val="07AEC8"/>
                </a:solidFill>
              </a:rPr>
              <a:t>doğrultusunda KENDİ İMKANLARIMIZ ile </a:t>
            </a:r>
            <a:r>
              <a:rPr lang="tr-TR" altLang="tr-TR" dirty="0">
                <a:solidFill>
                  <a:srgbClr val="07AEC8"/>
                </a:solidFill>
              </a:rPr>
              <a:t>geliştirilen EBYS ayrıca aşağıda belirtilen </a:t>
            </a:r>
            <a:r>
              <a:rPr lang="tr-TR" altLang="tr-TR" dirty="0" smtClean="0">
                <a:solidFill>
                  <a:srgbClr val="07AEC8"/>
                </a:solidFill>
              </a:rPr>
              <a:t>KANUN, GENELGE, YÖNETMELİK VE STANDARTLARA </a:t>
            </a:r>
            <a:r>
              <a:rPr lang="tr-TR" altLang="tr-TR" dirty="0">
                <a:solidFill>
                  <a:srgbClr val="07AEC8"/>
                </a:solidFill>
              </a:rPr>
              <a:t>uygun olarak hazırlanmıştır.</a:t>
            </a:r>
          </a:p>
        </p:txBody>
      </p:sp>
      <p:pic>
        <p:nvPicPr>
          <p:cNvPr id="8" name="Picture 2" descr="C:\Users\saban.yelkenci\Desktop\indir.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2"/>
          <p:cNvSpPr txBox="1">
            <a:spLocks/>
          </p:cNvSpPr>
          <p:nvPr/>
        </p:nvSpPr>
        <p:spPr bwMode="auto">
          <a:xfrm>
            <a:off x="-180528" y="126504"/>
            <a:ext cx="8856984" cy="998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nchor="ctr"/>
          <a:lstStyle>
            <a:lvl1pPr marL="342900" indent="-342900" defTabSz="-13873163">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defTabSz="-13873163">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defTabSz="-13873163">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defTabSz="-13873163">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defTabSz="-13873163">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defTabSz="-13873163"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defTabSz="-13873163"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defTabSz="-13873163"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defTabSz="-13873163"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2800" b="1" dirty="0" smtClean="0">
                <a:solidFill>
                  <a:srgbClr val="07AEC8"/>
                </a:solidFill>
                <a:latin typeface="+mn-lt"/>
              </a:rPr>
              <a:t>KANUN,GENELGE ve YÖNETMELİKLERE </a:t>
            </a:r>
          </a:p>
          <a:p>
            <a:pPr algn="ctr">
              <a:spcBef>
                <a:spcPct val="0"/>
              </a:spcBef>
              <a:buClrTx/>
              <a:buSzTx/>
              <a:buFontTx/>
              <a:buNone/>
            </a:pPr>
            <a:r>
              <a:rPr lang="tr-TR" altLang="tr-TR" sz="2800" b="1" dirty="0" smtClean="0">
                <a:solidFill>
                  <a:srgbClr val="07AEC8"/>
                </a:solidFill>
                <a:latin typeface="+mn-lt"/>
              </a:rPr>
              <a:t>UYGUNLUK</a:t>
            </a:r>
            <a:endParaRPr lang="tr-TR" altLang="tr-TR" sz="2800" b="1" dirty="0">
              <a:solidFill>
                <a:srgbClr val="07AEC8"/>
              </a:solidFill>
              <a:latin typeface="+mn-lt"/>
            </a:endParaRPr>
          </a:p>
        </p:txBody>
      </p:sp>
    </p:spTree>
    <p:extLst>
      <p:ext uri="{BB962C8B-B14F-4D97-AF65-F5344CB8AC3E}">
        <p14:creationId xmlns:p14="http://schemas.microsoft.com/office/powerpoint/2010/main" xmlns="" val="1883478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24547" y="2505819"/>
            <a:ext cx="2295525" cy="2219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82 Metin kutusu"/>
          <p:cNvSpPr txBox="1"/>
          <p:nvPr/>
        </p:nvSpPr>
        <p:spPr>
          <a:xfrm>
            <a:off x="1071538" y="59272"/>
            <a:ext cx="1895584" cy="369332"/>
          </a:xfrm>
          <a:prstGeom prst="rect">
            <a:avLst/>
          </a:prstGeom>
          <a:noFill/>
        </p:spPr>
        <p:txBody>
          <a:bodyPr wrap="none" rtlCol="0">
            <a:spAutoFit/>
          </a:bodyPr>
          <a:lstStyle/>
          <a:p>
            <a:r>
              <a:rPr lang="tr-TR" dirty="0" smtClean="0">
                <a:solidFill>
                  <a:prstClr val="white"/>
                </a:solidFill>
              </a:rPr>
              <a:t>E-İÇİŞLERİ PROJESİ</a:t>
            </a:r>
            <a:endParaRPr lang="tr-TR" dirty="0">
              <a:solidFill>
                <a:prstClr val="white"/>
              </a:solidFill>
            </a:endParaRPr>
          </a:p>
        </p:txBody>
      </p:sp>
      <p:sp>
        <p:nvSpPr>
          <p:cNvPr id="5" name="84 Metin kutusu"/>
          <p:cNvSpPr txBox="1"/>
          <p:nvPr/>
        </p:nvSpPr>
        <p:spPr>
          <a:xfrm>
            <a:off x="4643438" y="71414"/>
            <a:ext cx="4568045" cy="338554"/>
          </a:xfrm>
          <a:prstGeom prst="rect">
            <a:avLst/>
          </a:prstGeom>
          <a:noFill/>
        </p:spPr>
        <p:txBody>
          <a:bodyPr wrap="none" rtlCol="0">
            <a:spAutoFit/>
          </a:bodyPr>
          <a:lstStyle/>
          <a:p>
            <a:r>
              <a:rPr lang="tr-TR" sz="1600" dirty="0" smtClean="0">
                <a:solidFill>
                  <a:prstClr val="white"/>
                </a:solidFill>
              </a:rPr>
              <a:t>İÇİŞLERİ BAKANLIĞI BİLGİ İŞLEM DAİRESİ BAŞKANLIĞI</a:t>
            </a:r>
            <a:endParaRPr lang="tr-TR" sz="1600" dirty="0">
              <a:solidFill>
                <a:prstClr val="white"/>
              </a:solidFill>
            </a:endParaRPr>
          </a:p>
        </p:txBody>
      </p:sp>
      <p:sp>
        <p:nvSpPr>
          <p:cNvPr id="6" name="84 Metin kutusu"/>
          <p:cNvSpPr txBox="1"/>
          <p:nvPr/>
        </p:nvSpPr>
        <p:spPr>
          <a:xfrm>
            <a:off x="1116046" y="107340"/>
            <a:ext cx="7128362" cy="369332"/>
          </a:xfrm>
          <a:prstGeom prst="rect">
            <a:avLst/>
          </a:prstGeom>
          <a:noFill/>
        </p:spPr>
        <p:txBody>
          <a:bodyPr wrap="none" rtlCol="0">
            <a:spAutoFit/>
          </a:bodyPr>
          <a:lstStyle/>
          <a:p>
            <a:pPr algn="ctr"/>
            <a:r>
              <a:rPr lang="tr-TR" dirty="0" smtClean="0">
                <a:solidFill>
                  <a:prstClr val="white"/>
                </a:solidFill>
              </a:rPr>
              <a:t>İÇİŞLERİ BAKANLIĞI BİLGİ İŞLEM DAİRESİ BAŞKANLIĞI    E – İÇİŞLERİ PROJESİ</a:t>
            </a:r>
            <a:endParaRPr lang="tr-TR" dirty="0">
              <a:solidFill>
                <a:prstClr val="white"/>
              </a:solidFill>
            </a:endParaRPr>
          </a:p>
        </p:txBody>
      </p:sp>
      <p:grpSp>
        <p:nvGrpSpPr>
          <p:cNvPr id="7" name="Grup 1"/>
          <p:cNvGrpSpPr/>
          <p:nvPr/>
        </p:nvGrpSpPr>
        <p:grpSpPr>
          <a:xfrm>
            <a:off x="156794" y="1450260"/>
            <a:ext cx="8663678" cy="5216590"/>
            <a:chOff x="142876" y="1410131"/>
            <a:chExt cx="8663678" cy="5216590"/>
          </a:xfrm>
        </p:grpSpPr>
        <p:pic>
          <p:nvPicPr>
            <p:cNvPr id="8" name="Picture 2" descr="C:\Users\f.zehra.zelzele.INTDOMAIN\Desktop\yay1.png"/>
            <p:cNvPicPr>
              <a:picLocks noChangeAspect="1" noChangeArrowheads="1"/>
            </p:cNvPicPr>
            <p:nvPr/>
          </p:nvPicPr>
          <p:blipFill>
            <a:blip r:embed="rId4" cstate="print"/>
            <a:srcRect/>
            <a:stretch>
              <a:fillRect/>
            </a:stretch>
          </p:blipFill>
          <p:spPr bwMode="auto">
            <a:xfrm>
              <a:off x="1744092" y="1481569"/>
              <a:ext cx="1470586" cy="4143404"/>
            </a:xfrm>
            <a:prstGeom prst="rect">
              <a:avLst/>
            </a:prstGeom>
            <a:noFill/>
          </p:spPr>
        </p:pic>
        <p:pic>
          <p:nvPicPr>
            <p:cNvPr id="9" name="Picture 3" descr="C:\Users\f.zehra.zelzele.INTDOMAIN\Desktop\yan_yay.png"/>
            <p:cNvPicPr>
              <a:picLocks noChangeAspect="1" noChangeArrowheads="1"/>
            </p:cNvPicPr>
            <p:nvPr/>
          </p:nvPicPr>
          <p:blipFill>
            <a:blip r:embed="rId5" cstate="print"/>
            <a:srcRect/>
            <a:stretch>
              <a:fillRect/>
            </a:stretch>
          </p:blipFill>
          <p:spPr bwMode="auto">
            <a:xfrm>
              <a:off x="1010148" y="5350371"/>
              <a:ext cx="7229475" cy="1276350"/>
            </a:xfrm>
            <a:prstGeom prst="rect">
              <a:avLst/>
            </a:prstGeom>
            <a:noFill/>
          </p:spPr>
        </p:pic>
        <p:graphicFrame>
          <p:nvGraphicFramePr>
            <p:cNvPr id="10" name="Diagram 63"/>
            <p:cNvGraphicFramePr/>
            <p:nvPr>
              <p:extLst>
                <p:ext uri="{D42A27DB-BD31-4B8C-83A1-F6EECF244321}">
                  <p14:modId xmlns:p14="http://schemas.microsoft.com/office/powerpoint/2010/main" xmlns="" val="991946648"/>
                </p:ext>
              </p:extLst>
            </p:nvPr>
          </p:nvGraphicFramePr>
          <p:xfrm>
            <a:off x="5910331" y="1448988"/>
            <a:ext cx="2880320" cy="10861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Diagram 61"/>
            <p:cNvGraphicFramePr/>
            <p:nvPr>
              <p:extLst>
                <p:ext uri="{D42A27DB-BD31-4B8C-83A1-F6EECF244321}">
                  <p14:modId xmlns:p14="http://schemas.microsoft.com/office/powerpoint/2010/main" xmlns="" val="4270527592"/>
                </p:ext>
              </p:extLst>
            </p:nvPr>
          </p:nvGraphicFramePr>
          <p:xfrm>
            <a:off x="6525208" y="3119335"/>
            <a:ext cx="2281346" cy="106162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4" name="74 Metin kutusu"/>
            <p:cNvSpPr txBox="1"/>
            <p:nvPr/>
          </p:nvSpPr>
          <p:spPr>
            <a:xfrm>
              <a:off x="3146829" y="5991431"/>
              <a:ext cx="1143008" cy="307777"/>
            </a:xfrm>
            <a:prstGeom prst="rect">
              <a:avLst/>
            </a:prstGeom>
            <a:noFill/>
          </p:spPr>
          <p:txBody>
            <a:bodyPr wrap="square" rtlCol="0">
              <a:spAutoFit/>
            </a:bodyPr>
            <a:lstStyle/>
            <a:p>
              <a:r>
                <a:rPr lang="tr-TR" sz="1400" dirty="0" smtClean="0">
                  <a:solidFill>
                    <a:srgbClr val="7E6BC9">
                      <a:lumMod val="50000"/>
                    </a:srgbClr>
                  </a:solidFill>
                </a:rPr>
                <a:t>e-DİLEKÇE</a:t>
              </a:r>
              <a:endParaRPr lang="tr-TR" sz="1400" dirty="0">
                <a:solidFill>
                  <a:srgbClr val="7E6BC9">
                    <a:lumMod val="50000"/>
                  </a:srgbClr>
                </a:solidFill>
              </a:endParaRPr>
            </a:p>
          </p:txBody>
        </p:sp>
        <p:grpSp>
          <p:nvGrpSpPr>
            <p:cNvPr id="17" name="122 Grup"/>
            <p:cNvGrpSpPr/>
            <p:nvPr/>
          </p:nvGrpSpPr>
          <p:grpSpPr>
            <a:xfrm>
              <a:off x="4643437" y="2267387"/>
              <a:ext cx="1000133" cy="500066"/>
              <a:chOff x="2460805" y="2246"/>
              <a:chExt cx="504636" cy="349104"/>
            </a:xfrm>
            <a:solidFill>
              <a:schemeClr val="accent2">
                <a:lumMod val="20000"/>
                <a:lumOff val="80000"/>
              </a:schemeClr>
            </a:solidFill>
          </p:grpSpPr>
          <p:sp>
            <p:nvSpPr>
              <p:cNvPr id="71" name="123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2"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100" dirty="0" smtClean="0">
                    <a:solidFill>
                      <a:prstClr val="black"/>
                    </a:solidFill>
                  </a:rPr>
                  <a:t>BİLGİ İŞLEM   D.B.</a:t>
                </a:r>
              </a:p>
            </p:txBody>
          </p:sp>
        </p:grpSp>
        <p:pic>
          <p:nvPicPr>
            <p:cNvPr id="18" name="Picture 2" descr="C:\Users\f.zehra.zelzele.INTDOMAIN\Desktop\yay1.png"/>
            <p:cNvPicPr>
              <a:picLocks noChangeAspect="1" noChangeArrowheads="1"/>
            </p:cNvPicPr>
            <p:nvPr/>
          </p:nvPicPr>
          <p:blipFill>
            <a:blip r:embed="rId4" cstate="print"/>
            <a:srcRect/>
            <a:stretch>
              <a:fillRect/>
            </a:stretch>
          </p:blipFill>
          <p:spPr bwMode="auto">
            <a:xfrm rot="10800000">
              <a:off x="4958802" y="1481569"/>
              <a:ext cx="1470586" cy="4143404"/>
            </a:xfrm>
            <a:prstGeom prst="rect">
              <a:avLst/>
            </a:prstGeom>
            <a:noFill/>
          </p:spPr>
        </p:pic>
        <p:grpSp>
          <p:nvGrpSpPr>
            <p:cNvPr id="19" name="55 Grup"/>
            <p:cNvGrpSpPr/>
            <p:nvPr/>
          </p:nvGrpSpPr>
          <p:grpSpPr>
            <a:xfrm>
              <a:off x="4071934" y="4686726"/>
              <a:ext cx="785818" cy="392909"/>
              <a:chOff x="2460805" y="2246"/>
              <a:chExt cx="504636" cy="349104"/>
            </a:xfrm>
            <a:solidFill>
              <a:schemeClr val="accent2">
                <a:lumMod val="20000"/>
                <a:lumOff val="80000"/>
              </a:schemeClr>
            </a:solidFill>
          </p:grpSpPr>
          <p:sp>
            <p:nvSpPr>
              <p:cNvPr id="69" name="56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0"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200" dirty="0" smtClean="0">
                    <a:solidFill>
                      <a:prstClr val="black"/>
                    </a:solidFill>
                  </a:rPr>
                  <a:t>BASIN</a:t>
                </a:r>
              </a:p>
            </p:txBody>
          </p:sp>
        </p:grpSp>
        <p:grpSp>
          <p:nvGrpSpPr>
            <p:cNvPr id="20" name="113 Grup"/>
            <p:cNvGrpSpPr/>
            <p:nvPr/>
          </p:nvGrpSpPr>
          <p:grpSpPr>
            <a:xfrm>
              <a:off x="2500298" y="2267387"/>
              <a:ext cx="1000133" cy="500066"/>
              <a:chOff x="2460805" y="2246"/>
              <a:chExt cx="504636" cy="349104"/>
            </a:xfrm>
            <a:solidFill>
              <a:schemeClr val="accent2">
                <a:lumMod val="20000"/>
                <a:lumOff val="80000"/>
              </a:schemeClr>
            </a:solidFill>
          </p:grpSpPr>
          <p:sp>
            <p:nvSpPr>
              <p:cNvPr id="67" name="114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100" dirty="0" smtClean="0">
                    <a:solidFill>
                      <a:prstClr val="black"/>
                    </a:solidFill>
                  </a:rPr>
                  <a:t>EĞİTİM DAİRESİ B.</a:t>
                </a:r>
              </a:p>
            </p:txBody>
          </p:sp>
        </p:grpSp>
        <p:grpSp>
          <p:nvGrpSpPr>
            <p:cNvPr id="21" name="116 Grup"/>
            <p:cNvGrpSpPr/>
            <p:nvPr/>
          </p:nvGrpSpPr>
          <p:grpSpPr>
            <a:xfrm>
              <a:off x="3571867" y="1910197"/>
              <a:ext cx="1000133" cy="500066"/>
              <a:chOff x="2460805" y="2246"/>
              <a:chExt cx="504636" cy="349104"/>
            </a:xfrm>
            <a:solidFill>
              <a:schemeClr val="accent2">
                <a:lumMod val="20000"/>
                <a:lumOff val="80000"/>
              </a:schemeClr>
            </a:solidFill>
          </p:grpSpPr>
          <p:sp>
            <p:nvSpPr>
              <p:cNvPr id="65" name="117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Oval 4"/>
              <p:cNvSpPr/>
              <p:nvPr/>
            </p:nvSpPr>
            <p:spPr>
              <a:xfrm>
                <a:off x="2491352" y="53371"/>
                <a:ext cx="430734"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200" dirty="0" smtClean="0">
                    <a:solidFill>
                      <a:prstClr val="black"/>
                    </a:solidFill>
                  </a:rPr>
                  <a:t>DERNEKELR  D.B.</a:t>
                </a:r>
              </a:p>
            </p:txBody>
          </p:sp>
        </p:grpSp>
        <p:grpSp>
          <p:nvGrpSpPr>
            <p:cNvPr id="22" name="119 Grup"/>
            <p:cNvGrpSpPr/>
            <p:nvPr/>
          </p:nvGrpSpPr>
          <p:grpSpPr>
            <a:xfrm>
              <a:off x="4714876" y="4339089"/>
              <a:ext cx="1000133" cy="500066"/>
              <a:chOff x="2460805" y="2246"/>
              <a:chExt cx="504636" cy="349104"/>
            </a:xfrm>
            <a:solidFill>
              <a:schemeClr val="accent2">
                <a:lumMod val="20000"/>
                <a:lumOff val="80000"/>
              </a:schemeClr>
            </a:solidFill>
          </p:grpSpPr>
          <p:sp>
            <p:nvSpPr>
              <p:cNvPr id="63" name="120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Oval 4"/>
              <p:cNvSpPr/>
              <p:nvPr/>
            </p:nvSpPr>
            <p:spPr>
              <a:xfrm>
                <a:off x="2534707" y="52118"/>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100" dirty="0" smtClean="0">
                    <a:solidFill>
                      <a:prstClr val="black"/>
                    </a:solidFill>
                  </a:rPr>
                  <a:t>İLLER</a:t>
                </a:r>
              </a:p>
              <a:p>
                <a:pPr algn="ctr" defTabSz="311150">
                  <a:lnSpc>
                    <a:spcPct val="90000"/>
                  </a:lnSpc>
                  <a:spcBef>
                    <a:spcPct val="0"/>
                  </a:spcBef>
                  <a:spcAft>
                    <a:spcPct val="35000"/>
                  </a:spcAft>
                </a:pPr>
                <a:r>
                  <a:rPr lang="tr-TR" sz="1100" dirty="0" smtClean="0">
                    <a:solidFill>
                      <a:prstClr val="black"/>
                    </a:solidFill>
                  </a:rPr>
                  <a:t>İDARESİ</a:t>
                </a:r>
              </a:p>
            </p:txBody>
          </p:sp>
        </p:grpSp>
        <p:grpSp>
          <p:nvGrpSpPr>
            <p:cNvPr id="23" name="125 Grup"/>
            <p:cNvGrpSpPr/>
            <p:nvPr/>
          </p:nvGrpSpPr>
          <p:grpSpPr>
            <a:xfrm>
              <a:off x="2071670" y="2767453"/>
              <a:ext cx="1000133" cy="500066"/>
              <a:chOff x="2460805" y="2246"/>
              <a:chExt cx="504636" cy="349104"/>
            </a:xfrm>
            <a:solidFill>
              <a:schemeClr val="accent2">
                <a:lumMod val="20000"/>
                <a:lumOff val="80000"/>
              </a:schemeClr>
            </a:solidFill>
          </p:grpSpPr>
          <p:sp>
            <p:nvSpPr>
              <p:cNvPr id="61" name="126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000" dirty="0" smtClean="0">
                    <a:solidFill>
                      <a:prstClr val="black"/>
                    </a:solidFill>
                  </a:rPr>
                  <a:t>ÖZEL</a:t>
                </a:r>
              </a:p>
              <a:p>
                <a:pPr algn="ctr" defTabSz="311150">
                  <a:lnSpc>
                    <a:spcPct val="90000"/>
                  </a:lnSpc>
                  <a:spcBef>
                    <a:spcPct val="0"/>
                  </a:spcBef>
                  <a:spcAft>
                    <a:spcPct val="35000"/>
                  </a:spcAft>
                </a:pPr>
                <a:r>
                  <a:rPr lang="tr-TR" sz="1000" dirty="0" smtClean="0">
                    <a:solidFill>
                      <a:prstClr val="black"/>
                    </a:solidFill>
                  </a:rPr>
                  <a:t>KALEM</a:t>
                </a:r>
              </a:p>
            </p:txBody>
          </p:sp>
        </p:grpSp>
        <p:grpSp>
          <p:nvGrpSpPr>
            <p:cNvPr id="24" name="134 Grup"/>
            <p:cNvGrpSpPr/>
            <p:nvPr/>
          </p:nvGrpSpPr>
          <p:grpSpPr>
            <a:xfrm>
              <a:off x="2071670" y="3839023"/>
              <a:ext cx="1000133" cy="500066"/>
              <a:chOff x="2460805" y="2246"/>
              <a:chExt cx="504636" cy="349104"/>
            </a:xfrm>
            <a:solidFill>
              <a:schemeClr val="accent2">
                <a:lumMod val="20000"/>
                <a:lumOff val="80000"/>
              </a:schemeClr>
            </a:solidFill>
          </p:grpSpPr>
          <p:sp>
            <p:nvSpPr>
              <p:cNvPr id="59" name="135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0" name="Oval 4"/>
              <p:cNvSpPr/>
              <p:nvPr/>
            </p:nvSpPr>
            <p:spPr>
              <a:xfrm>
                <a:off x="2534707" y="53371"/>
                <a:ext cx="394688"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900" dirty="0" smtClean="0">
                    <a:solidFill>
                      <a:prstClr val="black"/>
                    </a:solidFill>
                  </a:rPr>
                  <a:t>VALİLİK</a:t>
                </a:r>
              </a:p>
              <a:p>
                <a:pPr algn="ctr" defTabSz="311150">
                  <a:lnSpc>
                    <a:spcPct val="90000"/>
                  </a:lnSpc>
                  <a:spcBef>
                    <a:spcPct val="0"/>
                  </a:spcBef>
                  <a:spcAft>
                    <a:spcPct val="35000"/>
                  </a:spcAft>
                </a:pPr>
                <a:r>
                  <a:rPr lang="tr-TR" sz="900" dirty="0" smtClean="0">
                    <a:solidFill>
                      <a:prstClr val="black"/>
                    </a:solidFill>
                  </a:rPr>
                  <a:t>KAYMAKAMLIK</a:t>
                </a:r>
              </a:p>
            </p:txBody>
          </p:sp>
        </p:grpSp>
        <p:grpSp>
          <p:nvGrpSpPr>
            <p:cNvPr id="25" name="137 Grup"/>
            <p:cNvGrpSpPr/>
            <p:nvPr/>
          </p:nvGrpSpPr>
          <p:grpSpPr>
            <a:xfrm>
              <a:off x="2428859" y="4339089"/>
              <a:ext cx="1000133" cy="500066"/>
              <a:chOff x="2460805" y="2246"/>
              <a:chExt cx="504636" cy="349104"/>
            </a:xfrm>
            <a:solidFill>
              <a:schemeClr val="accent2">
                <a:lumMod val="20000"/>
                <a:lumOff val="80000"/>
              </a:schemeClr>
            </a:solidFill>
          </p:grpSpPr>
          <p:sp>
            <p:nvSpPr>
              <p:cNvPr id="57" name="138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100" dirty="0" smtClean="0">
                    <a:solidFill>
                      <a:prstClr val="black"/>
                    </a:solidFill>
                  </a:rPr>
                  <a:t>MAHALLİ</a:t>
                </a:r>
              </a:p>
              <a:p>
                <a:pPr algn="ctr" defTabSz="311150">
                  <a:lnSpc>
                    <a:spcPct val="90000"/>
                  </a:lnSpc>
                  <a:spcBef>
                    <a:spcPct val="0"/>
                  </a:spcBef>
                  <a:spcAft>
                    <a:spcPct val="35000"/>
                  </a:spcAft>
                </a:pPr>
                <a:r>
                  <a:rPr lang="tr-TR" sz="1100" dirty="0" smtClean="0">
                    <a:solidFill>
                      <a:prstClr val="black"/>
                    </a:solidFill>
                  </a:rPr>
                  <a:t>İDARELER</a:t>
                </a:r>
              </a:p>
            </p:txBody>
          </p:sp>
        </p:grpSp>
        <p:grpSp>
          <p:nvGrpSpPr>
            <p:cNvPr id="26" name="143 Grup"/>
            <p:cNvGrpSpPr/>
            <p:nvPr/>
          </p:nvGrpSpPr>
          <p:grpSpPr>
            <a:xfrm>
              <a:off x="5072065" y="2838891"/>
              <a:ext cx="1000133" cy="500066"/>
              <a:chOff x="2460805" y="2246"/>
              <a:chExt cx="504636" cy="349104"/>
            </a:xfrm>
            <a:solidFill>
              <a:schemeClr val="accent2">
                <a:lumMod val="20000"/>
                <a:lumOff val="80000"/>
              </a:schemeClr>
            </a:solidFill>
          </p:grpSpPr>
          <p:sp>
            <p:nvSpPr>
              <p:cNvPr id="55" name="144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200" dirty="0" smtClean="0">
                    <a:solidFill>
                      <a:prstClr val="black"/>
                    </a:solidFill>
                  </a:rPr>
                  <a:t>PERSONEL G.M.</a:t>
                </a:r>
              </a:p>
            </p:txBody>
          </p:sp>
        </p:grpSp>
        <p:grpSp>
          <p:nvGrpSpPr>
            <p:cNvPr id="27" name="149 Grup"/>
            <p:cNvGrpSpPr/>
            <p:nvPr/>
          </p:nvGrpSpPr>
          <p:grpSpPr>
            <a:xfrm>
              <a:off x="1928794" y="3338957"/>
              <a:ext cx="1000133" cy="500066"/>
              <a:chOff x="2460805" y="2246"/>
              <a:chExt cx="504636" cy="349104"/>
            </a:xfrm>
            <a:solidFill>
              <a:schemeClr val="accent2">
                <a:lumMod val="20000"/>
                <a:lumOff val="80000"/>
              </a:schemeClr>
            </a:solidFill>
          </p:grpSpPr>
          <p:sp>
            <p:nvSpPr>
              <p:cNvPr id="53" name="150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000" dirty="0" smtClean="0">
                    <a:solidFill>
                      <a:prstClr val="black"/>
                    </a:solidFill>
                  </a:rPr>
                  <a:t>İL ÖZEL</a:t>
                </a:r>
              </a:p>
              <a:p>
                <a:pPr algn="ctr" defTabSz="311150">
                  <a:lnSpc>
                    <a:spcPct val="90000"/>
                  </a:lnSpc>
                  <a:spcBef>
                    <a:spcPct val="0"/>
                  </a:spcBef>
                  <a:spcAft>
                    <a:spcPct val="35000"/>
                  </a:spcAft>
                </a:pPr>
                <a:r>
                  <a:rPr lang="tr-TR" sz="1000" dirty="0" smtClean="0">
                    <a:solidFill>
                      <a:prstClr val="black"/>
                    </a:solidFill>
                  </a:rPr>
                  <a:t>İDARELERİ</a:t>
                </a:r>
              </a:p>
            </p:txBody>
          </p:sp>
        </p:grpSp>
        <p:grpSp>
          <p:nvGrpSpPr>
            <p:cNvPr id="28" name="152 Grup"/>
            <p:cNvGrpSpPr/>
            <p:nvPr/>
          </p:nvGrpSpPr>
          <p:grpSpPr>
            <a:xfrm>
              <a:off x="3286115" y="4696279"/>
              <a:ext cx="785819" cy="392909"/>
              <a:chOff x="2460805" y="2246"/>
              <a:chExt cx="504636" cy="349104"/>
            </a:xfrm>
            <a:solidFill>
              <a:schemeClr val="accent2">
                <a:lumMod val="20000"/>
                <a:lumOff val="80000"/>
              </a:schemeClr>
            </a:solidFill>
          </p:grpSpPr>
          <p:sp>
            <p:nvSpPr>
              <p:cNvPr id="51" name="153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200" dirty="0" smtClean="0">
                    <a:solidFill>
                      <a:prstClr val="black"/>
                    </a:solidFill>
                  </a:rPr>
                  <a:t>HUKUK</a:t>
                </a:r>
              </a:p>
            </p:txBody>
          </p:sp>
        </p:grpSp>
        <p:sp>
          <p:nvSpPr>
            <p:cNvPr id="31" name="161 Oval"/>
            <p:cNvSpPr/>
            <p:nvPr/>
          </p:nvSpPr>
          <p:spPr>
            <a:xfrm>
              <a:off x="2600286" y="6121443"/>
              <a:ext cx="353601" cy="25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nvGrpSpPr>
            <p:cNvPr id="35" name="79 Grup"/>
            <p:cNvGrpSpPr/>
            <p:nvPr/>
          </p:nvGrpSpPr>
          <p:grpSpPr>
            <a:xfrm>
              <a:off x="857224" y="4624841"/>
              <a:ext cx="1071570" cy="1071570"/>
              <a:chOff x="857224" y="4143380"/>
              <a:chExt cx="1071570" cy="1071570"/>
            </a:xfrm>
          </p:grpSpPr>
          <p:sp>
            <p:nvSpPr>
              <p:cNvPr id="49" name="68 Oval"/>
              <p:cNvSpPr/>
              <p:nvPr/>
            </p:nvSpPr>
            <p:spPr>
              <a:xfrm>
                <a:off x="857224" y="4143380"/>
                <a:ext cx="1071570" cy="107157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2800" dirty="0" smtClean="0">
                    <a:solidFill>
                      <a:prstClr val="white"/>
                    </a:solidFill>
                  </a:rPr>
                  <a:t>919</a:t>
                </a:r>
              </a:p>
              <a:p>
                <a:pPr algn="ctr"/>
                <a:endParaRPr lang="tr-TR" sz="2800" dirty="0" smtClean="0">
                  <a:solidFill>
                    <a:prstClr val="white"/>
                  </a:solidFill>
                </a:endParaRPr>
              </a:p>
            </p:txBody>
          </p:sp>
          <p:sp>
            <p:nvSpPr>
              <p:cNvPr id="50" name="77 Metin kutusu"/>
              <p:cNvSpPr txBox="1"/>
              <p:nvPr/>
            </p:nvSpPr>
            <p:spPr>
              <a:xfrm>
                <a:off x="857224" y="4714884"/>
                <a:ext cx="1055097" cy="261610"/>
              </a:xfrm>
              <a:prstGeom prst="rect">
                <a:avLst/>
              </a:prstGeom>
              <a:noFill/>
            </p:spPr>
            <p:txBody>
              <a:bodyPr wrap="none" rtlCol="0">
                <a:spAutoFit/>
              </a:bodyPr>
              <a:lstStyle/>
              <a:p>
                <a:r>
                  <a:rPr lang="tr-TR" sz="1100" dirty="0" smtClean="0">
                    <a:solidFill>
                      <a:prstClr val="white"/>
                    </a:solidFill>
                  </a:rPr>
                  <a:t>KAYMAKAMLIK</a:t>
                </a:r>
                <a:endParaRPr lang="tr-TR" sz="1100" dirty="0">
                  <a:solidFill>
                    <a:prstClr val="white"/>
                  </a:solidFill>
                </a:endParaRPr>
              </a:p>
            </p:txBody>
          </p:sp>
        </p:grpSp>
        <p:sp>
          <p:nvSpPr>
            <p:cNvPr id="36" name="78 Oval"/>
            <p:cNvSpPr/>
            <p:nvPr/>
          </p:nvSpPr>
          <p:spPr>
            <a:xfrm>
              <a:off x="357158" y="3624709"/>
              <a:ext cx="1071570" cy="107157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2800" dirty="0" smtClean="0">
                  <a:solidFill>
                    <a:prstClr val="white"/>
                  </a:solidFill>
                </a:rPr>
                <a:t>51</a:t>
              </a:r>
            </a:p>
            <a:p>
              <a:pPr algn="ctr"/>
              <a:r>
                <a:rPr lang="tr-TR" sz="1100" dirty="0" smtClean="0">
                  <a:solidFill>
                    <a:prstClr val="white"/>
                  </a:solidFill>
                </a:rPr>
                <a:t>İL ÖZEL İDARESİ</a:t>
              </a:r>
            </a:p>
            <a:p>
              <a:pPr algn="ctr"/>
              <a:endParaRPr lang="tr-TR" sz="1100" dirty="0" smtClean="0">
                <a:solidFill>
                  <a:prstClr val="white"/>
                </a:solidFill>
              </a:endParaRPr>
            </a:p>
          </p:txBody>
        </p:sp>
        <p:sp>
          <p:nvSpPr>
            <p:cNvPr id="37" name="80 Oval"/>
            <p:cNvSpPr/>
            <p:nvPr/>
          </p:nvSpPr>
          <p:spPr>
            <a:xfrm>
              <a:off x="357158" y="2410263"/>
              <a:ext cx="1071570" cy="107157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2800" dirty="0" smtClean="0">
                  <a:solidFill>
                    <a:prstClr val="white"/>
                  </a:solidFill>
                </a:rPr>
                <a:t>81</a:t>
              </a:r>
            </a:p>
            <a:p>
              <a:pPr algn="ctr"/>
              <a:r>
                <a:rPr lang="tr-TR" sz="1100" dirty="0" smtClean="0">
                  <a:solidFill>
                    <a:prstClr val="white"/>
                  </a:solidFill>
                </a:rPr>
                <a:t>VALİLİK</a:t>
              </a:r>
            </a:p>
          </p:txBody>
        </p:sp>
        <p:grpSp>
          <p:nvGrpSpPr>
            <p:cNvPr id="39" name="257 Grup"/>
            <p:cNvGrpSpPr/>
            <p:nvPr/>
          </p:nvGrpSpPr>
          <p:grpSpPr>
            <a:xfrm>
              <a:off x="5214942" y="3338957"/>
              <a:ext cx="1000133" cy="500066"/>
              <a:chOff x="2460805" y="2246"/>
              <a:chExt cx="504636" cy="349104"/>
            </a:xfrm>
            <a:solidFill>
              <a:schemeClr val="accent2">
                <a:lumMod val="20000"/>
                <a:lumOff val="80000"/>
              </a:schemeClr>
            </a:solidFill>
          </p:grpSpPr>
          <p:sp>
            <p:nvSpPr>
              <p:cNvPr id="47" name="258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r>
                  <a:rPr lang="tr-TR" sz="1200" dirty="0" smtClean="0">
                    <a:solidFill>
                      <a:prstClr val="black"/>
                    </a:solidFill>
                  </a:rPr>
                  <a:t>TEFTİŞ</a:t>
                </a:r>
              </a:p>
            </p:txBody>
          </p:sp>
        </p:grpSp>
        <p:grpSp>
          <p:nvGrpSpPr>
            <p:cNvPr id="40" name="261 Grup"/>
            <p:cNvGrpSpPr/>
            <p:nvPr/>
          </p:nvGrpSpPr>
          <p:grpSpPr>
            <a:xfrm>
              <a:off x="5072066" y="3839023"/>
              <a:ext cx="1000133" cy="500066"/>
              <a:chOff x="5072066" y="3714752"/>
              <a:chExt cx="1000133" cy="500066"/>
            </a:xfrm>
          </p:grpSpPr>
          <p:grpSp>
            <p:nvGrpSpPr>
              <p:cNvPr id="43" name="140 Grup"/>
              <p:cNvGrpSpPr/>
              <p:nvPr/>
            </p:nvGrpSpPr>
            <p:grpSpPr>
              <a:xfrm>
                <a:off x="5072066" y="3714752"/>
                <a:ext cx="1000133" cy="500066"/>
                <a:chOff x="2460805" y="2246"/>
                <a:chExt cx="504636" cy="349104"/>
              </a:xfrm>
              <a:solidFill>
                <a:schemeClr val="accent2">
                  <a:lumMod val="20000"/>
                  <a:lumOff val="80000"/>
                </a:schemeClr>
              </a:solidFill>
            </p:grpSpPr>
            <p:sp>
              <p:nvSpPr>
                <p:cNvPr id="45" name="141 Oval"/>
                <p:cNvSpPr/>
                <p:nvPr/>
              </p:nvSpPr>
              <p:spPr>
                <a:xfrm>
                  <a:off x="2460805" y="2246"/>
                  <a:ext cx="504636" cy="34910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Oval 4"/>
                <p:cNvSpPr/>
                <p:nvPr/>
              </p:nvSpPr>
              <p:spPr>
                <a:xfrm>
                  <a:off x="2534707" y="53371"/>
                  <a:ext cx="356832" cy="2468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lnSpc>
                      <a:spcPct val="90000"/>
                    </a:lnSpc>
                    <a:spcBef>
                      <a:spcPct val="0"/>
                    </a:spcBef>
                    <a:spcAft>
                      <a:spcPct val="35000"/>
                    </a:spcAft>
                  </a:pPr>
                  <a:endParaRPr lang="tr-TR" sz="1200" dirty="0" smtClean="0">
                    <a:solidFill>
                      <a:prstClr val="black"/>
                    </a:solidFill>
                  </a:endParaRPr>
                </a:p>
              </p:txBody>
            </p:sp>
          </p:grpSp>
          <p:sp>
            <p:nvSpPr>
              <p:cNvPr id="44" name="Oval 4"/>
              <p:cNvSpPr/>
              <p:nvPr/>
            </p:nvSpPr>
            <p:spPr>
              <a:xfrm>
                <a:off x="5214942" y="3789780"/>
                <a:ext cx="707202" cy="3536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311150">
                  <a:spcBef>
                    <a:spcPct val="0"/>
                  </a:spcBef>
                  <a:spcAft>
                    <a:spcPct val="35000"/>
                  </a:spcAft>
                </a:pPr>
                <a:r>
                  <a:rPr lang="tr-TR" sz="1100" dirty="0" smtClean="0">
                    <a:solidFill>
                      <a:prstClr val="black"/>
                    </a:solidFill>
                  </a:rPr>
                  <a:t>İDARİ MALİ</a:t>
                </a:r>
              </a:p>
              <a:p>
                <a:pPr algn="ctr" defTabSz="311150">
                  <a:spcBef>
                    <a:spcPct val="0"/>
                  </a:spcBef>
                  <a:spcAft>
                    <a:spcPct val="35000"/>
                  </a:spcAft>
                </a:pPr>
                <a:r>
                  <a:rPr lang="tr-TR" sz="1050" dirty="0" smtClean="0">
                    <a:solidFill>
                      <a:prstClr val="black"/>
                    </a:solidFill>
                  </a:rPr>
                  <a:t>İŞLER</a:t>
                </a:r>
              </a:p>
            </p:txBody>
          </p:sp>
        </p:grpSp>
        <p:sp>
          <p:nvSpPr>
            <p:cNvPr id="41" name="262 Metin kutusu"/>
            <p:cNvSpPr txBox="1"/>
            <p:nvPr/>
          </p:nvSpPr>
          <p:spPr>
            <a:xfrm rot="5400000">
              <a:off x="-1518604" y="3500239"/>
              <a:ext cx="3608680" cy="285720"/>
            </a:xfrm>
            <a:prstGeom prst="rect">
              <a:avLst/>
            </a:prstGeom>
            <a:noFill/>
          </p:spPr>
          <p:txBody>
            <a:bodyPr vert="vert" wrap="none" rtlCol="0">
              <a:prstTxWarp prst="textDeflateTop">
                <a:avLst>
                  <a:gd name="adj" fmla="val 53334"/>
                </a:avLst>
              </a:prstTxWarp>
              <a:spAutoFit/>
            </a:bodyPr>
            <a:lstStyle/>
            <a:p>
              <a:r>
                <a:rPr lang="tr-TR" dirty="0" smtClean="0">
                  <a:solidFill>
                    <a:prstClr val="black"/>
                  </a:solidFill>
                </a:rPr>
                <a:t>İÇİŞLERİ  BAKANLIK   HİZMET  BİRİMLERİ</a:t>
              </a:r>
              <a:endParaRPr lang="tr-TR" dirty="0">
                <a:solidFill>
                  <a:prstClr val="black"/>
                </a:solidFill>
              </a:endParaRPr>
            </a:p>
          </p:txBody>
        </p:sp>
        <p:sp>
          <p:nvSpPr>
            <p:cNvPr id="42" name="81 Oval"/>
            <p:cNvSpPr/>
            <p:nvPr/>
          </p:nvSpPr>
          <p:spPr>
            <a:xfrm>
              <a:off x="857224" y="1410131"/>
              <a:ext cx="1071570" cy="107157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200" b="1" dirty="0" smtClean="0">
                  <a:solidFill>
                    <a:prstClr val="white"/>
                  </a:solidFill>
                </a:rPr>
                <a:t>MERKEZ BİRİM</a:t>
              </a:r>
              <a:endParaRPr lang="tr-TR" sz="1200" b="1" dirty="0">
                <a:solidFill>
                  <a:prstClr val="white"/>
                </a:solidFill>
              </a:endParaRPr>
            </a:p>
          </p:txBody>
        </p:sp>
      </p:grpSp>
      <p:sp>
        <p:nvSpPr>
          <p:cNvPr id="73" name="Başlık 2"/>
          <p:cNvSpPr>
            <a:spLocks noGrp="1"/>
          </p:cNvSpPr>
          <p:nvPr>
            <p:ph type="title"/>
          </p:nvPr>
        </p:nvSpPr>
        <p:spPr>
          <a:xfrm>
            <a:off x="457200" y="130622"/>
            <a:ext cx="8229600" cy="490066"/>
          </a:xfrm>
        </p:spPr>
        <p:txBody>
          <a:bodyPr>
            <a:normAutofit fontScale="90000"/>
          </a:bodyPr>
          <a:lstStyle/>
          <a:p>
            <a:r>
              <a:rPr lang="tr-TR" sz="2800" b="1" dirty="0"/>
              <a:t>e-İçişleri Projesi </a:t>
            </a:r>
            <a:r>
              <a:rPr lang="tr-TR" sz="2800" b="1" dirty="0" smtClean="0"/>
              <a:t>EBYS Entegrasyon </a:t>
            </a:r>
            <a:r>
              <a:rPr lang="tr-TR" sz="2800" b="1" dirty="0"/>
              <a:t>ve Otomasyon </a:t>
            </a:r>
            <a:r>
              <a:rPr lang="tr-TR" sz="2800" b="1" dirty="0" smtClean="0"/>
              <a:t>Döngüsü</a:t>
            </a:r>
            <a:endParaRPr lang="tr-TR" sz="2800" dirty="0"/>
          </a:p>
        </p:txBody>
      </p:sp>
      <p:sp>
        <p:nvSpPr>
          <p:cNvPr id="75" name="TextBox 74"/>
          <p:cNvSpPr txBox="1"/>
          <p:nvPr/>
        </p:nvSpPr>
        <p:spPr>
          <a:xfrm>
            <a:off x="6287751" y="980728"/>
            <a:ext cx="1985529" cy="584775"/>
          </a:xfrm>
          <a:prstGeom prst="rect">
            <a:avLst/>
          </a:prstGeom>
          <a:noFill/>
        </p:spPr>
        <p:txBody>
          <a:bodyPr wrap="square" rtlCol="0">
            <a:spAutoFit/>
          </a:bodyPr>
          <a:lstStyle/>
          <a:p>
            <a:r>
              <a:rPr lang="tr-TR" sz="3200" b="1" dirty="0" smtClean="0">
                <a:solidFill>
                  <a:schemeClr val="accent1"/>
                </a:solidFill>
              </a:rPr>
              <a:t>e- Otoban</a:t>
            </a:r>
            <a:endParaRPr lang="tr-TR" sz="3200" b="1" dirty="0">
              <a:solidFill>
                <a:schemeClr val="accent1"/>
              </a:solidFill>
            </a:endParaRPr>
          </a:p>
        </p:txBody>
      </p:sp>
      <p:sp>
        <p:nvSpPr>
          <p:cNvPr id="77" name="TextBox 76"/>
          <p:cNvSpPr txBox="1"/>
          <p:nvPr/>
        </p:nvSpPr>
        <p:spPr>
          <a:xfrm>
            <a:off x="6493089" y="2649640"/>
            <a:ext cx="2052934" cy="584775"/>
          </a:xfrm>
          <a:prstGeom prst="rect">
            <a:avLst/>
          </a:prstGeom>
          <a:noFill/>
        </p:spPr>
        <p:txBody>
          <a:bodyPr wrap="none" rtlCol="0">
            <a:spAutoFit/>
          </a:bodyPr>
          <a:lstStyle/>
          <a:p>
            <a:r>
              <a:rPr lang="tr-TR" sz="3200" b="1" dirty="0" smtClean="0">
                <a:solidFill>
                  <a:schemeClr val="accent1"/>
                </a:solidFill>
              </a:rPr>
              <a:t>e- Yazışma </a:t>
            </a:r>
            <a:endParaRPr lang="tr-TR" sz="3200" b="1" dirty="0">
              <a:solidFill>
                <a:schemeClr val="accent1"/>
              </a:solidFill>
            </a:endParaRPr>
          </a:p>
        </p:txBody>
      </p:sp>
      <p:graphicFrame>
        <p:nvGraphicFramePr>
          <p:cNvPr id="79" name="Diagram 63"/>
          <p:cNvGraphicFramePr/>
          <p:nvPr>
            <p:extLst>
              <p:ext uri="{D42A27DB-BD31-4B8C-83A1-F6EECF244321}">
                <p14:modId xmlns:p14="http://schemas.microsoft.com/office/powerpoint/2010/main" xmlns="" val="1820212087"/>
              </p:ext>
            </p:extLst>
          </p:nvPr>
        </p:nvGraphicFramePr>
        <p:xfrm>
          <a:off x="6086117" y="4430959"/>
          <a:ext cx="2880320" cy="1086185"/>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80" name="161 Oval"/>
          <p:cNvSpPr/>
          <p:nvPr/>
        </p:nvSpPr>
        <p:spPr>
          <a:xfrm>
            <a:off x="5552127" y="1950325"/>
            <a:ext cx="244010" cy="163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81" name="161 Oval"/>
          <p:cNvSpPr/>
          <p:nvPr/>
        </p:nvSpPr>
        <p:spPr>
          <a:xfrm>
            <a:off x="6300192" y="3645072"/>
            <a:ext cx="170530" cy="143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aphicFrame>
        <p:nvGraphicFramePr>
          <p:cNvPr id="82" name="Diagram 63"/>
          <p:cNvGraphicFramePr/>
          <p:nvPr>
            <p:extLst>
              <p:ext uri="{D42A27DB-BD31-4B8C-83A1-F6EECF244321}">
                <p14:modId xmlns:p14="http://schemas.microsoft.com/office/powerpoint/2010/main" xmlns="" val="2907236067"/>
              </p:ext>
            </p:extLst>
          </p:nvPr>
        </p:nvGraphicFramePr>
        <p:xfrm>
          <a:off x="4217328" y="5771815"/>
          <a:ext cx="3667040" cy="1086185"/>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83" name="161 Oval"/>
          <p:cNvSpPr/>
          <p:nvPr/>
        </p:nvSpPr>
        <p:spPr>
          <a:xfrm>
            <a:off x="5850797" y="4860878"/>
            <a:ext cx="170530" cy="143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2" name="TextBox 1"/>
          <p:cNvSpPr txBox="1"/>
          <p:nvPr/>
        </p:nvSpPr>
        <p:spPr>
          <a:xfrm>
            <a:off x="7164288" y="1565503"/>
            <a:ext cx="2047195" cy="1015663"/>
          </a:xfrm>
          <a:prstGeom prst="rect">
            <a:avLst/>
          </a:prstGeom>
          <a:noFill/>
        </p:spPr>
        <p:txBody>
          <a:bodyPr wrap="square" rtlCol="0">
            <a:spAutoFit/>
          </a:bodyPr>
          <a:lstStyle/>
          <a:p>
            <a:r>
              <a:rPr lang="tr-TR" sz="1400" dirty="0" smtClean="0"/>
              <a:t>AFAD</a:t>
            </a:r>
          </a:p>
          <a:p>
            <a:r>
              <a:rPr lang="tr-TR" sz="1400" dirty="0" smtClean="0"/>
              <a:t>Sağlık Bakanlığı</a:t>
            </a:r>
          </a:p>
          <a:p>
            <a:r>
              <a:rPr lang="tr-TR" sz="1400" dirty="0" smtClean="0"/>
              <a:t>Gümrük ve Ticaret B.</a:t>
            </a:r>
          </a:p>
          <a:p>
            <a:endParaRPr lang="tr-TR" dirty="0"/>
          </a:p>
        </p:txBody>
      </p:sp>
    </p:spTree>
    <p:extLst>
      <p:ext uri="{BB962C8B-B14F-4D97-AF65-F5344CB8AC3E}">
        <p14:creationId xmlns:p14="http://schemas.microsoft.com/office/powerpoint/2010/main" xmlns="" val="2754633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267" y="1071213"/>
            <a:ext cx="8712968" cy="1754326"/>
          </a:xfrm>
          <a:prstGeom prst="rect">
            <a:avLst/>
          </a:prstGeom>
        </p:spPr>
        <p:txBody>
          <a:bodyPr wrap="square">
            <a:spAutoFit/>
          </a:bodyPr>
          <a:lstStyle/>
          <a:p>
            <a:pPr algn="just"/>
            <a:r>
              <a:rPr lang="tr-TR" dirty="0" smtClean="0">
                <a:latin typeface="Times New Roman" panose="02020603050405020304" pitchFamily="18" charset="0"/>
                <a:cs typeface="Times New Roman" panose="02020603050405020304" pitchFamily="18" charset="0"/>
              </a:rPr>
              <a:t>Ayrıca, </a:t>
            </a:r>
            <a:r>
              <a:rPr lang="tr-TR" dirty="0">
                <a:latin typeface="Times New Roman" panose="02020603050405020304" pitchFamily="18" charset="0"/>
                <a:cs typeface="Times New Roman" panose="02020603050405020304" pitchFamily="18" charset="0"/>
              </a:rPr>
              <a:t>Türk Vatandaşı </a:t>
            </a:r>
            <a:r>
              <a:rPr lang="tr-TR" dirty="0" smtClean="0">
                <a:latin typeface="Times New Roman" panose="02020603050405020304" pitchFamily="18" charset="0"/>
                <a:cs typeface="Times New Roman" panose="02020603050405020304" pitchFamily="18" charset="0"/>
              </a:rPr>
              <a:t>ve T.C. kimlik numarasına sahip yabancı uyruklu vatandaşlar Dilekçe Hakkı kanununa esasen e-İmzası ile e-Dilekçe başvurusu yapabilmekte, ilgili başvuru direk birimlere evrak olarak düşmektedir.</a:t>
            </a:r>
          </a:p>
          <a:p>
            <a:pPr algn="just"/>
            <a:endParaRPr lang="tr-TR" dirty="0" smtClean="0">
              <a:latin typeface="Times New Roman" panose="02020603050405020304" pitchFamily="18" charset="0"/>
              <a:cs typeface="Times New Roman" panose="02020603050405020304" pitchFamily="18" charset="0"/>
            </a:endParaRPr>
          </a:p>
          <a:p>
            <a:pPr algn="just"/>
            <a:r>
              <a:rPr lang="tr-TR" dirty="0" smtClean="0">
                <a:latin typeface="Times New Roman" panose="02020603050405020304" pitchFamily="18" charset="0"/>
                <a:cs typeface="Times New Roman" panose="02020603050405020304" pitchFamily="18" charset="0"/>
              </a:rPr>
              <a:t>Ayrıca Vatandaş dilekçesinin işleyişini </a:t>
            </a:r>
            <a:r>
              <a:rPr lang="tr-TR" dirty="0" smtClean="0">
                <a:latin typeface="Times New Roman" panose="02020603050405020304" pitchFamily="18" charset="0"/>
                <a:cs typeface="Times New Roman" panose="02020603050405020304" pitchFamily="18" charset="0"/>
                <a:hlinkClick r:id="rId2"/>
              </a:rPr>
              <a:t>www.turkiye.gov.tr</a:t>
            </a:r>
            <a:r>
              <a:rPr lang="tr-TR" dirty="0" smtClean="0">
                <a:latin typeface="Times New Roman" panose="02020603050405020304" pitchFamily="18" charset="0"/>
                <a:cs typeface="Times New Roman" panose="02020603050405020304" pitchFamily="18" charset="0"/>
              </a:rPr>
              <a:t> adresinden takip ede bilmektedir.</a:t>
            </a:r>
            <a:endParaRPr lang="tr-TR" dirty="0">
              <a:latin typeface="Times New Roman" panose="02020603050405020304" pitchFamily="18" charset="0"/>
              <a:cs typeface="Times New Roman" panose="02020603050405020304" pitchFamily="18" charset="0"/>
            </a:endParaRPr>
          </a:p>
          <a:p>
            <a:pPr algn="just"/>
            <a:endParaRPr lang="tr-TR"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3229552"/>
            <a:ext cx="4400550" cy="3419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63107" y="3741570"/>
            <a:ext cx="4141141" cy="29443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Down Arrow 4"/>
          <p:cNvSpPr/>
          <p:nvPr/>
        </p:nvSpPr>
        <p:spPr>
          <a:xfrm rot="5400000">
            <a:off x="2095826" y="5821840"/>
            <a:ext cx="288032" cy="72008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pic>
        <p:nvPicPr>
          <p:cNvPr id="10" name="Picture 9" descr="ustbant_00.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1051560"/>
          </a:xfrm>
          <a:prstGeom prst="rect">
            <a:avLst/>
          </a:prstGeom>
        </p:spPr>
      </p:pic>
      <p:sp>
        <p:nvSpPr>
          <p:cNvPr id="6" name="TextBox 5"/>
          <p:cNvSpPr txBox="1"/>
          <p:nvPr/>
        </p:nvSpPr>
        <p:spPr>
          <a:xfrm>
            <a:off x="3389679" y="211036"/>
            <a:ext cx="2306144" cy="646331"/>
          </a:xfrm>
          <a:prstGeom prst="rect">
            <a:avLst/>
          </a:prstGeom>
          <a:noFill/>
        </p:spPr>
        <p:txBody>
          <a:bodyPr wrap="none" rtlCol="0">
            <a:spAutoFit/>
          </a:bodyPr>
          <a:lstStyle/>
          <a:p>
            <a:r>
              <a:rPr lang="tr-TR" sz="3600" b="1" dirty="0" smtClean="0">
                <a:solidFill>
                  <a:schemeClr val="bg1"/>
                </a:solidFill>
              </a:rPr>
              <a:t>e - DİLEKÇE</a:t>
            </a:r>
            <a:endParaRPr lang="tr-TR" sz="3600" b="1" dirty="0">
              <a:solidFill>
                <a:schemeClr val="bg1"/>
              </a:solidFill>
            </a:endParaRPr>
          </a:p>
        </p:txBody>
      </p:sp>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31840" y="3069860"/>
            <a:ext cx="5760640" cy="38155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941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2000" fill="hold"/>
                                        <p:tgtEl>
                                          <p:spTgt spid="2051"/>
                                        </p:tgtEl>
                                        <p:attrNameLst>
                                          <p:attrName>ppt_x</p:attrName>
                                        </p:attrNameLst>
                                      </p:cBhvr>
                                      <p:tavLst>
                                        <p:tav tm="0">
                                          <p:val>
                                            <p:strVal val="#ppt_x"/>
                                          </p:val>
                                        </p:tav>
                                        <p:tav tm="100000">
                                          <p:val>
                                            <p:strVal val="#ppt_x"/>
                                          </p:val>
                                        </p:tav>
                                      </p:tavLst>
                                    </p:anim>
                                    <p:anim calcmode="lin" valueType="num">
                                      <p:cBhvr additive="base">
                                        <p:cTn id="8" dur="2000" fill="hold"/>
                                        <p:tgtEl>
                                          <p:spTgt spid="2051"/>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2000"/>
                            </p:stCondLst>
                            <p:childTnLst>
                              <p:par>
                                <p:cTn id="13" presetID="2" presetClass="entr" presetSubtype="4" fill="hold" nodeType="afterEffect">
                                  <p:stCondLst>
                                    <p:cond delay="50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3000" fill="hold"/>
                                        <p:tgtEl>
                                          <p:spTgt spid="2052"/>
                                        </p:tgtEl>
                                        <p:attrNameLst>
                                          <p:attrName>ppt_x</p:attrName>
                                        </p:attrNameLst>
                                      </p:cBhvr>
                                      <p:tavLst>
                                        <p:tav tm="0">
                                          <p:val>
                                            <p:strVal val="#ppt_x"/>
                                          </p:val>
                                        </p:tav>
                                        <p:tav tm="100000">
                                          <p:val>
                                            <p:strVal val="#ppt_x"/>
                                          </p:val>
                                        </p:tav>
                                      </p:tavLst>
                                    </p:anim>
                                    <p:anim calcmode="lin" valueType="num">
                                      <p:cBhvr additive="base">
                                        <p:cTn id="16" dur="3000" fill="hold"/>
                                        <p:tgtEl>
                                          <p:spTgt spid="2052"/>
                                        </p:tgtEl>
                                        <p:attrNameLst>
                                          <p:attrName>ppt_y</p:attrName>
                                        </p:attrNameLst>
                                      </p:cBhvr>
                                      <p:tavLst>
                                        <p:tav tm="0">
                                          <p:val>
                                            <p:strVal val="1+#ppt_h/2"/>
                                          </p:val>
                                        </p:tav>
                                        <p:tav tm="100000">
                                          <p:val>
                                            <p:strVal val="#ppt_y"/>
                                          </p:val>
                                        </p:tav>
                                      </p:tavLst>
                                    </p:anim>
                                  </p:childTnLst>
                                </p:cTn>
                              </p:par>
                            </p:childTnLst>
                          </p:cTn>
                        </p:par>
                        <p:par>
                          <p:cTn id="17" fill="hold">
                            <p:stCondLst>
                              <p:cond delay="5500"/>
                            </p:stCondLst>
                            <p:childTnLst>
                              <p:par>
                                <p:cTn id="18" presetID="2" presetClass="entr" presetSubtype="4" fill="hold" nodeType="afterEffect">
                                  <p:stCondLst>
                                    <p:cond delay="0"/>
                                  </p:stCondLst>
                                  <p:childTnLst>
                                    <p:set>
                                      <p:cBhvr>
                                        <p:cTn id="19" dur="1" fill="hold">
                                          <p:stCondLst>
                                            <p:cond delay="0"/>
                                          </p:stCondLst>
                                        </p:cTn>
                                        <p:tgtEl>
                                          <p:spTgt spid="2055"/>
                                        </p:tgtEl>
                                        <p:attrNameLst>
                                          <p:attrName>style.visibility</p:attrName>
                                        </p:attrNameLst>
                                      </p:cBhvr>
                                      <p:to>
                                        <p:strVal val="visible"/>
                                      </p:to>
                                    </p:set>
                                    <p:anim calcmode="lin" valueType="num">
                                      <p:cBhvr additive="base">
                                        <p:cTn id="20" dur="2000" fill="hold"/>
                                        <p:tgtEl>
                                          <p:spTgt spid="2055"/>
                                        </p:tgtEl>
                                        <p:attrNameLst>
                                          <p:attrName>ppt_x</p:attrName>
                                        </p:attrNameLst>
                                      </p:cBhvr>
                                      <p:tavLst>
                                        <p:tav tm="0">
                                          <p:val>
                                            <p:strVal val="#ppt_x"/>
                                          </p:val>
                                        </p:tav>
                                        <p:tav tm="100000">
                                          <p:val>
                                            <p:strVal val="#ppt_x"/>
                                          </p:val>
                                        </p:tav>
                                      </p:tavLst>
                                    </p:anim>
                                    <p:anim calcmode="lin" valueType="num">
                                      <p:cBhvr additive="base">
                                        <p:cTn id="21" dur="20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8" descr="ust_bant_sunu.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224"/>
            <a:ext cx="9144000" cy="882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p:cNvSpPr>
          <p:nvPr/>
        </p:nvSpPr>
        <p:spPr bwMode="auto">
          <a:xfrm>
            <a:off x="405529" y="203274"/>
            <a:ext cx="8060679"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nchor="b"/>
          <a:lstStyle>
            <a:lvl1pPr marL="342900" indent="-342900" defTabSz="-13873163">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defTabSz="-13873163">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defTabSz="-13873163">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defTabSz="-13873163">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defTabSz="-13873163">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defTabSz="-13873163"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defTabSz="-13873163"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defTabSz="-13873163"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defTabSz="-13873163"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indent="0" algn="ctr" defTabSz="457200">
              <a:spcBef>
                <a:spcPct val="0"/>
              </a:spcBef>
              <a:buNone/>
            </a:pPr>
            <a:r>
              <a:rPr lang="tr-TR" sz="3200" dirty="0" smtClean="0">
                <a:solidFill>
                  <a:srgbClr val="FFFFFF"/>
                </a:solidFill>
                <a:latin typeface="Calibri" panose="020F0502020204030204" pitchFamily="34" charset="0"/>
                <a:cs typeface="Times New Roman" pitchFamily="18" charset="0"/>
              </a:rPr>
              <a:t>DERBİS e-İçişleri Entegrasyonu </a:t>
            </a:r>
            <a:endParaRPr lang="tr-TR" sz="3200" dirty="0">
              <a:solidFill>
                <a:srgbClr val="FFFFFF"/>
              </a:solidFill>
              <a:latin typeface="Calibri" panose="020F0502020204030204" pitchFamily="34" charset="0"/>
              <a:cs typeface="Times New Roman" pitchFamily="18" charset="0"/>
            </a:endParaRPr>
          </a:p>
        </p:txBody>
      </p:sp>
      <p:sp>
        <p:nvSpPr>
          <p:cNvPr id="3" name="TextBox 2"/>
          <p:cNvSpPr txBox="1"/>
          <p:nvPr/>
        </p:nvSpPr>
        <p:spPr>
          <a:xfrm>
            <a:off x="2627784" y="4941168"/>
            <a:ext cx="184731" cy="369332"/>
          </a:xfrm>
          <a:prstGeom prst="rect">
            <a:avLst/>
          </a:prstGeom>
          <a:noFill/>
        </p:spPr>
        <p:txBody>
          <a:bodyPr wrap="none" rtlCol="0">
            <a:spAutoFit/>
          </a:bodyPr>
          <a:lstStyle/>
          <a:p>
            <a:endParaRPr lang="tr-TR" dirty="0"/>
          </a:p>
        </p:txBody>
      </p:sp>
      <p:sp>
        <p:nvSpPr>
          <p:cNvPr id="7" name="TextBox 6"/>
          <p:cNvSpPr txBox="1"/>
          <p:nvPr/>
        </p:nvSpPr>
        <p:spPr>
          <a:xfrm>
            <a:off x="405529" y="2032914"/>
            <a:ext cx="4058088" cy="3788858"/>
          </a:xfrm>
          <a:prstGeom prst="rect">
            <a:avLst/>
          </a:prstGeom>
          <a:noFill/>
        </p:spPr>
        <p:txBody>
          <a:bodyPr wrap="square" rtlCol="0">
            <a:spAutoFit/>
          </a:bodyPr>
          <a:lstStyle/>
          <a:p>
            <a:pPr>
              <a:lnSpc>
                <a:spcPct val="150000"/>
              </a:lnSpc>
            </a:pPr>
            <a:r>
              <a:rPr lang="tr-TR" dirty="0"/>
              <a:t>DERBİS sistemine kaydedilmiş bildirim veya beyannamenin valilik veya kaymakamlığa ait bir evrak olması ve Mülki İdare Amirinin onayına gönderilebilmesinin sağlanması Dernekler Dairesi Başkanlığınca geliştirilen DERBİS projesi ve e-İçişleri sistemleri arasında Entegrasyon çalışması ile sağlanmaktadır</a:t>
            </a:r>
            <a:r>
              <a:rPr lang="tr-TR" dirty="0" smtClean="0"/>
              <a:t>.</a:t>
            </a:r>
            <a:endParaRPr lang="tr-TR" dirty="0"/>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60032" y="980728"/>
            <a:ext cx="3793039" cy="5520692"/>
          </a:xfrm>
          <a:prstGeom prst="rect">
            <a:avLst/>
          </a:prstGeom>
        </p:spPr>
      </p:pic>
    </p:spTree>
    <p:extLst>
      <p:ext uri="{BB962C8B-B14F-4D97-AF65-F5344CB8AC3E}">
        <p14:creationId xmlns:p14="http://schemas.microsoft.com/office/powerpoint/2010/main" xmlns="" val="49682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395585" y="5328591"/>
            <a:ext cx="1296095" cy="1772817"/>
          </a:xfrm>
        </p:spPr>
        <p:txBody>
          <a:bodyPr>
            <a:noAutofit/>
          </a:bodyPr>
          <a:lstStyle/>
          <a:p>
            <a:r>
              <a:rPr lang="tr-TR" sz="1800" dirty="0">
                <a:solidFill>
                  <a:schemeClr val="bg1"/>
                </a:solidFill>
                <a:latin typeface="+mn-lt"/>
              </a:rPr>
              <a:t>BİLGİ</a:t>
            </a:r>
            <a:br>
              <a:rPr lang="tr-TR" sz="1800" dirty="0">
                <a:solidFill>
                  <a:schemeClr val="bg1"/>
                </a:solidFill>
                <a:latin typeface="+mn-lt"/>
              </a:rPr>
            </a:br>
            <a:r>
              <a:rPr lang="tr-TR" sz="1800" dirty="0">
                <a:solidFill>
                  <a:schemeClr val="bg1"/>
                </a:solidFill>
                <a:latin typeface="+mn-lt"/>
              </a:rPr>
              <a:t>İŞLEM DAİRESİ </a:t>
            </a:r>
            <a:br>
              <a:rPr lang="tr-TR" sz="1800" dirty="0">
                <a:solidFill>
                  <a:schemeClr val="bg1"/>
                </a:solidFill>
                <a:latin typeface="+mn-lt"/>
              </a:rPr>
            </a:br>
            <a:r>
              <a:rPr lang="tr-TR" sz="1800" dirty="0">
                <a:solidFill>
                  <a:schemeClr val="bg1"/>
                </a:solidFill>
                <a:latin typeface="+mn-lt"/>
              </a:rPr>
              <a:t>BAŞKANLIĞI</a:t>
            </a:r>
          </a:p>
        </p:txBody>
      </p:sp>
      <p:pic>
        <p:nvPicPr>
          <p:cNvPr id="9" name="Picture 2" descr="C:\Users\f.zehra.zelzele.INTDOMAIN\Desktop\brifing ppt\kapak.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614"/>
          <a:stretch/>
        </p:blipFill>
        <p:spPr bwMode="auto">
          <a:xfrm>
            <a:off x="-36512" y="27384"/>
            <a:ext cx="918051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0" descr="C:\Documents and Settings\murat.kucukbalkaya\Desktop\SUNU\bilgi logo\bilgi1.gif"/>
          <p:cNvPicPr>
            <a:picLocks noChangeAspect="1" noChangeArrowheads="1"/>
          </p:cNvPicPr>
          <p:nvPr/>
        </p:nvPicPr>
        <p:blipFill>
          <a:blip r:embed="rId4" cstate="print"/>
          <a:srcRect/>
          <a:stretch>
            <a:fillRect/>
          </a:stretch>
        </p:blipFill>
        <p:spPr bwMode="auto">
          <a:xfrm>
            <a:off x="7520958" y="201679"/>
            <a:ext cx="1209704" cy="1355113"/>
          </a:xfrm>
          <a:prstGeom prst="rect">
            <a:avLst/>
          </a:prstGeom>
          <a:noFill/>
          <a:ln w="9525">
            <a:noFill/>
            <a:miter lim="800000"/>
            <a:headEnd/>
            <a:tailEnd/>
          </a:ln>
        </p:spPr>
      </p:pic>
      <p:sp>
        <p:nvSpPr>
          <p:cNvPr id="11" name="Rectangle 2"/>
          <p:cNvSpPr/>
          <p:nvPr/>
        </p:nvSpPr>
        <p:spPr>
          <a:xfrm>
            <a:off x="4355976" y="3717032"/>
            <a:ext cx="4680520" cy="2000548"/>
          </a:xfrm>
          <a:prstGeom prst="rect">
            <a:avLst/>
          </a:prstGeom>
        </p:spPr>
        <p:txBody>
          <a:bodyPr wrap="square">
            <a:spAutoFit/>
          </a:bodyPr>
          <a:lstStyle/>
          <a:p>
            <a:pPr algn="ctr" fontAlgn="auto">
              <a:spcBef>
                <a:spcPts val="0"/>
              </a:spcBef>
              <a:spcAft>
                <a:spcPts val="0"/>
              </a:spcAft>
              <a:defRPr/>
            </a:pPr>
            <a:r>
              <a:rPr lang="tr-TR"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EVRAK MODÜLÜ KULLANIM ÖZELLİKLERİ</a:t>
            </a:r>
            <a:endParaRPr lang="tr-TR" sz="3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tr-TR" sz="2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017" y="3140968"/>
            <a:ext cx="4143375" cy="2876550"/>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300" endPos="55000" dir="5400000" sy="-100000" algn="bl" rotWithShape="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88686046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46856" y="76647"/>
            <a:ext cx="8229600" cy="688057"/>
          </a:xfrm>
        </p:spPr>
        <p:txBody>
          <a:bodyPr>
            <a:normAutofit/>
          </a:bodyPr>
          <a:lstStyle/>
          <a:p>
            <a:r>
              <a:rPr lang="tr-TR" sz="3200" b="1" dirty="0" smtClean="0">
                <a:solidFill>
                  <a:srgbClr val="07AEC8"/>
                </a:solidFill>
                <a:latin typeface="+mn-lt"/>
                <a:ea typeface="+mn-ea"/>
                <a:cs typeface="+mn-cs"/>
              </a:rPr>
              <a:t>EBYS ANA SAYFA</a:t>
            </a:r>
            <a:endParaRPr lang="en-US" sz="3200" b="1" dirty="0">
              <a:solidFill>
                <a:srgbClr val="07AEC8"/>
              </a:solidFill>
              <a:latin typeface="+mn-lt"/>
              <a:ea typeface="+mn-ea"/>
              <a:cs typeface="+mn-cs"/>
            </a:endParaRPr>
          </a:p>
        </p:txBody>
      </p:sp>
      <p:pic>
        <p:nvPicPr>
          <p:cNvPr id="4102"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5085184"/>
            <a:ext cx="1562100" cy="51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3"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5661248"/>
            <a:ext cx="1562100" cy="51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4"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504" y="6237312"/>
            <a:ext cx="1562100" cy="51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5"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56517" y="5085184"/>
            <a:ext cx="1552575" cy="51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6" name="Picture 1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56518" y="5660454"/>
            <a:ext cx="1552575" cy="51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Dikdörtgen 13"/>
          <p:cNvSpPr/>
          <p:nvPr/>
        </p:nvSpPr>
        <p:spPr>
          <a:xfrm>
            <a:off x="1763688" y="5176614"/>
            <a:ext cx="1990160" cy="276999"/>
          </a:xfrm>
          <a:prstGeom prst="rect">
            <a:avLst/>
          </a:prstGeom>
        </p:spPr>
        <p:txBody>
          <a:bodyPr wrap="none">
            <a:spAutoFit/>
          </a:bodyPr>
          <a:lstStyle/>
          <a:p>
            <a:r>
              <a:rPr lang="tr-TR" sz="1200" dirty="0"/>
              <a:t>İşlem yapılacak evraklar için </a:t>
            </a:r>
            <a:r>
              <a:rPr lang="tr-TR" sz="1200" dirty="0" smtClean="0"/>
              <a:t>,</a:t>
            </a:r>
            <a:endParaRPr lang="tr-TR" sz="1200" dirty="0"/>
          </a:p>
        </p:txBody>
      </p:sp>
      <p:sp>
        <p:nvSpPr>
          <p:cNvPr id="18" name="Dikdörtgen 17"/>
          <p:cNvSpPr/>
          <p:nvPr/>
        </p:nvSpPr>
        <p:spPr>
          <a:xfrm>
            <a:off x="1754982" y="5744711"/>
            <a:ext cx="4572000" cy="430887"/>
          </a:xfrm>
          <a:prstGeom prst="rect">
            <a:avLst/>
          </a:prstGeom>
        </p:spPr>
        <p:txBody>
          <a:bodyPr>
            <a:spAutoFit/>
          </a:bodyPr>
          <a:lstStyle/>
          <a:p>
            <a:r>
              <a:rPr lang="tr-TR" sz="1100" dirty="0" smtClean="0"/>
              <a:t>Daha </a:t>
            </a:r>
            <a:r>
              <a:rPr lang="tr-TR" sz="1100" dirty="0"/>
              <a:t>önce üzerinde işlem yapılmış olan evraklar </a:t>
            </a:r>
            <a:endParaRPr lang="tr-TR" sz="1100" dirty="0" smtClean="0"/>
          </a:p>
          <a:p>
            <a:endParaRPr lang="tr-TR" sz="1100" dirty="0"/>
          </a:p>
        </p:txBody>
      </p:sp>
      <p:sp>
        <p:nvSpPr>
          <p:cNvPr id="28" name="Dikdörtgen 27"/>
          <p:cNvSpPr/>
          <p:nvPr/>
        </p:nvSpPr>
        <p:spPr>
          <a:xfrm>
            <a:off x="1763688" y="6346036"/>
            <a:ext cx="4572000" cy="261610"/>
          </a:xfrm>
          <a:prstGeom prst="rect">
            <a:avLst/>
          </a:prstGeom>
        </p:spPr>
        <p:txBody>
          <a:bodyPr>
            <a:spAutoFit/>
          </a:bodyPr>
          <a:lstStyle/>
          <a:p>
            <a:r>
              <a:rPr lang="tr-TR" sz="1100" dirty="0" smtClean="0"/>
              <a:t>Belirlenen bir tarihte işlem yapılacak olan evrakın hatırlatılması için</a:t>
            </a:r>
            <a:endParaRPr lang="tr-TR" sz="1100" dirty="0"/>
          </a:p>
        </p:txBody>
      </p:sp>
      <p:sp>
        <p:nvSpPr>
          <p:cNvPr id="29" name="Dikdörtgen 28"/>
          <p:cNvSpPr/>
          <p:nvPr/>
        </p:nvSpPr>
        <p:spPr>
          <a:xfrm>
            <a:off x="6640694" y="5178519"/>
            <a:ext cx="2166491" cy="276999"/>
          </a:xfrm>
          <a:prstGeom prst="rect">
            <a:avLst/>
          </a:prstGeom>
        </p:spPr>
        <p:txBody>
          <a:bodyPr wrap="none">
            <a:spAutoFit/>
          </a:bodyPr>
          <a:lstStyle/>
          <a:p>
            <a:r>
              <a:rPr lang="tr-TR" sz="1200" dirty="0" smtClean="0"/>
              <a:t>Büyük boyutlu pdf dosyaları için</a:t>
            </a:r>
            <a:endParaRPr lang="tr-TR" sz="1200" dirty="0"/>
          </a:p>
        </p:txBody>
      </p:sp>
      <p:sp>
        <p:nvSpPr>
          <p:cNvPr id="30" name="Dikdörtgen 29"/>
          <p:cNvSpPr/>
          <p:nvPr/>
        </p:nvSpPr>
        <p:spPr>
          <a:xfrm>
            <a:off x="6667706" y="5671542"/>
            <a:ext cx="2159117" cy="276999"/>
          </a:xfrm>
          <a:prstGeom prst="rect">
            <a:avLst/>
          </a:prstGeom>
        </p:spPr>
        <p:txBody>
          <a:bodyPr wrap="none">
            <a:spAutoFit/>
          </a:bodyPr>
          <a:lstStyle/>
          <a:p>
            <a:r>
              <a:rPr lang="tr-TR" sz="1200" dirty="0" smtClean="0"/>
              <a:t>Evrak raporlarına kısa yol erişim</a:t>
            </a:r>
            <a:endParaRPr lang="tr-TR" sz="1200" dirty="0"/>
          </a:p>
        </p:txBody>
      </p:sp>
      <p:pic>
        <p:nvPicPr>
          <p:cNvPr id="15" name="Picture 2" descr="C:\Users\saban.yelkenci\Desktop\indir.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68344" y="138507"/>
            <a:ext cx="1247009" cy="513475"/>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5496" y="777401"/>
            <a:ext cx="9111301" cy="41637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61780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anim calcmode="lin" valueType="num">
                                      <p:cBhvr>
                                        <p:cTn id="8" dur="500" fill="hold"/>
                                        <p:tgtEl>
                                          <p:spTgt spid="4102"/>
                                        </p:tgtEl>
                                        <p:attrNameLst>
                                          <p:attrName>ppt_x</p:attrName>
                                        </p:attrNameLst>
                                      </p:cBhvr>
                                      <p:tavLst>
                                        <p:tav tm="0">
                                          <p:val>
                                            <p:strVal val="#ppt_x"/>
                                          </p:val>
                                        </p:tav>
                                        <p:tav tm="100000">
                                          <p:val>
                                            <p:strVal val="#ppt_x"/>
                                          </p:val>
                                        </p:tav>
                                      </p:tavLst>
                                    </p:anim>
                                    <p:anim calcmode="lin" valueType="num">
                                      <p:cBhvr>
                                        <p:cTn id="9" dur="500" fill="hold"/>
                                        <p:tgtEl>
                                          <p:spTgt spid="4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103"/>
                                        </p:tgtEl>
                                        <p:attrNameLst>
                                          <p:attrName>style.visibility</p:attrName>
                                        </p:attrNameLst>
                                      </p:cBhvr>
                                      <p:to>
                                        <p:strVal val="visible"/>
                                      </p:to>
                                    </p:set>
                                    <p:animEffect transition="in" filter="fade">
                                      <p:cBhvr>
                                        <p:cTn id="18" dur="500"/>
                                        <p:tgtEl>
                                          <p:spTgt spid="4103"/>
                                        </p:tgtEl>
                                      </p:cBhvr>
                                    </p:animEffect>
                                    <p:anim calcmode="lin" valueType="num">
                                      <p:cBhvr>
                                        <p:cTn id="19" dur="500" fill="hold"/>
                                        <p:tgtEl>
                                          <p:spTgt spid="4103"/>
                                        </p:tgtEl>
                                        <p:attrNameLst>
                                          <p:attrName>ppt_x</p:attrName>
                                        </p:attrNameLst>
                                      </p:cBhvr>
                                      <p:tavLst>
                                        <p:tav tm="0">
                                          <p:val>
                                            <p:strVal val="#ppt_x"/>
                                          </p:val>
                                        </p:tav>
                                        <p:tav tm="100000">
                                          <p:val>
                                            <p:strVal val="#ppt_x"/>
                                          </p:val>
                                        </p:tav>
                                      </p:tavLst>
                                    </p:anim>
                                    <p:anim calcmode="lin" valueType="num">
                                      <p:cBhvr>
                                        <p:cTn id="20" dur="500" fill="hold"/>
                                        <p:tgtEl>
                                          <p:spTgt spid="410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104"/>
                                        </p:tgtEl>
                                        <p:attrNameLst>
                                          <p:attrName>style.visibility</p:attrName>
                                        </p:attrNameLst>
                                      </p:cBhvr>
                                      <p:to>
                                        <p:strVal val="visible"/>
                                      </p:to>
                                    </p:set>
                                    <p:animEffect transition="in" filter="fade">
                                      <p:cBhvr>
                                        <p:cTn id="29" dur="500"/>
                                        <p:tgtEl>
                                          <p:spTgt spid="4104"/>
                                        </p:tgtEl>
                                      </p:cBhvr>
                                    </p:animEffect>
                                    <p:anim calcmode="lin" valueType="num">
                                      <p:cBhvr>
                                        <p:cTn id="30" dur="500" fill="hold"/>
                                        <p:tgtEl>
                                          <p:spTgt spid="4104"/>
                                        </p:tgtEl>
                                        <p:attrNameLst>
                                          <p:attrName>ppt_x</p:attrName>
                                        </p:attrNameLst>
                                      </p:cBhvr>
                                      <p:tavLst>
                                        <p:tav tm="0">
                                          <p:val>
                                            <p:strVal val="#ppt_x"/>
                                          </p:val>
                                        </p:tav>
                                        <p:tav tm="100000">
                                          <p:val>
                                            <p:strVal val="#ppt_x"/>
                                          </p:val>
                                        </p:tav>
                                      </p:tavLst>
                                    </p:anim>
                                    <p:anim calcmode="lin" valueType="num">
                                      <p:cBhvr>
                                        <p:cTn id="31" dur="500" fill="hold"/>
                                        <p:tgtEl>
                                          <p:spTgt spid="410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anim calcmode="lin" valueType="num">
                                      <p:cBhvr>
                                        <p:cTn id="35" dur="500" fill="hold"/>
                                        <p:tgtEl>
                                          <p:spTgt spid="28"/>
                                        </p:tgtEl>
                                        <p:attrNameLst>
                                          <p:attrName>ppt_x</p:attrName>
                                        </p:attrNameLst>
                                      </p:cBhvr>
                                      <p:tavLst>
                                        <p:tav tm="0">
                                          <p:val>
                                            <p:strVal val="#ppt_x"/>
                                          </p:val>
                                        </p:tav>
                                        <p:tav tm="100000">
                                          <p:val>
                                            <p:strVal val="#ppt_x"/>
                                          </p:val>
                                        </p:tav>
                                      </p:tavLst>
                                    </p:anim>
                                    <p:anim calcmode="lin" valueType="num">
                                      <p:cBhvr>
                                        <p:cTn id="36" dur="500" fill="hold"/>
                                        <p:tgtEl>
                                          <p:spTgt spid="2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4105"/>
                                        </p:tgtEl>
                                        <p:attrNameLst>
                                          <p:attrName>style.visibility</p:attrName>
                                        </p:attrNameLst>
                                      </p:cBhvr>
                                      <p:to>
                                        <p:strVal val="visible"/>
                                      </p:to>
                                    </p:set>
                                    <p:animEffect transition="in" filter="fade">
                                      <p:cBhvr>
                                        <p:cTn id="40" dur="500"/>
                                        <p:tgtEl>
                                          <p:spTgt spid="4105"/>
                                        </p:tgtEl>
                                      </p:cBhvr>
                                    </p:animEffect>
                                    <p:anim calcmode="lin" valueType="num">
                                      <p:cBhvr>
                                        <p:cTn id="41" dur="500" fill="hold"/>
                                        <p:tgtEl>
                                          <p:spTgt spid="4105"/>
                                        </p:tgtEl>
                                        <p:attrNameLst>
                                          <p:attrName>ppt_x</p:attrName>
                                        </p:attrNameLst>
                                      </p:cBhvr>
                                      <p:tavLst>
                                        <p:tav tm="0">
                                          <p:val>
                                            <p:strVal val="#ppt_x"/>
                                          </p:val>
                                        </p:tav>
                                        <p:tav tm="100000">
                                          <p:val>
                                            <p:strVal val="#ppt_x"/>
                                          </p:val>
                                        </p:tav>
                                      </p:tavLst>
                                    </p:anim>
                                    <p:anim calcmode="lin" valueType="num">
                                      <p:cBhvr>
                                        <p:cTn id="42" dur="500" fill="hold"/>
                                        <p:tgtEl>
                                          <p:spTgt spid="410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anim calcmode="lin" valueType="num">
                                      <p:cBhvr>
                                        <p:cTn id="46" dur="500" fill="hold"/>
                                        <p:tgtEl>
                                          <p:spTgt spid="29"/>
                                        </p:tgtEl>
                                        <p:attrNameLst>
                                          <p:attrName>ppt_x</p:attrName>
                                        </p:attrNameLst>
                                      </p:cBhvr>
                                      <p:tavLst>
                                        <p:tav tm="0">
                                          <p:val>
                                            <p:strVal val="#ppt_x"/>
                                          </p:val>
                                        </p:tav>
                                        <p:tav tm="100000">
                                          <p:val>
                                            <p:strVal val="#ppt_x"/>
                                          </p:val>
                                        </p:tav>
                                      </p:tavLst>
                                    </p:anim>
                                    <p:anim calcmode="lin" valueType="num">
                                      <p:cBhvr>
                                        <p:cTn id="47" dur="500" fill="hold"/>
                                        <p:tgtEl>
                                          <p:spTgt spid="2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nodeType="afterEffect">
                                  <p:stCondLst>
                                    <p:cond delay="0"/>
                                  </p:stCondLst>
                                  <p:childTnLst>
                                    <p:set>
                                      <p:cBhvr>
                                        <p:cTn id="50" dur="1" fill="hold">
                                          <p:stCondLst>
                                            <p:cond delay="0"/>
                                          </p:stCondLst>
                                        </p:cTn>
                                        <p:tgtEl>
                                          <p:spTgt spid="4106"/>
                                        </p:tgtEl>
                                        <p:attrNameLst>
                                          <p:attrName>style.visibility</p:attrName>
                                        </p:attrNameLst>
                                      </p:cBhvr>
                                      <p:to>
                                        <p:strVal val="visible"/>
                                      </p:to>
                                    </p:set>
                                    <p:animEffect transition="in" filter="fade">
                                      <p:cBhvr>
                                        <p:cTn id="51" dur="500"/>
                                        <p:tgtEl>
                                          <p:spTgt spid="4106"/>
                                        </p:tgtEl>
                                      </p:cBhvr>
                                    </p:animEffect>
                                    <p:anim calcmode="lin" valueType="num">
                                      <p:cBhvr>
                                        <p:cTn id="52" dur="500" fill="hold"/>
                                        <p:tgtEl>
                                          <p:spTgt spid="4106"/>
                                        </p:tgtEl>
                                        <p:attrNameLst>
                                          <p:attrName>ppt_x</p:attrName>
                                        </p:attrNameLst>
                                      </p:cBhvr>
                                      <p:tavLst>
                                        <p:tav tm="0">
                                          <p:val>
                                            <p:strVal val="#ppt_x"/>
                                          </p:val>
                                        </p:tav>
                                        <p:tav tm="100000">
                                          <p:val>
                                            <p:strVal val="#ppt_x"/>
                                          </p:val>
                                        </p:tav>
                                      </p:tavLst>
                                    </p:anim>
                                    <p:anim calcmode="lin" valueType="num">
                                      <p:cBhvr>
                                        <p:cTn id="53" dur="500" fill="hold"/>
                                        <p:tgtEl>
                                          <p:spTgt spid="410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anim calcmode="lin" valueType="num">
                                      <p:cBhvr>
                                        <p:cTn id="57" dur="500" fill="hold"/>
                                        <p:tgtEl>
                                          <p:spTgt spid="30"/>
                                        </p:tgtEl>
                                        <p:attrNameLst>
                                          <p:attrName>ppt_x</p:attrName>
                                        </p:attrNameLst>
                                      </p:cBhvr>
                                      <p:tavLst>
                                        <p:tav tm="0">
                                          <p:val>
                                            <p:strVal val="#ppt_x"/>
                                          </p:val>
                                        </p:tav>
                                        <p:tav tm="100000">
                                          <p:val>
                                            <p:strVal val="#ppt_x"/>
                                          </p:val>
                                        </p:tav>
                                      </p:tavLst>
                                    </p:anim>
                                    <p:anim calcmode="lin" valueType="num">
                                      <p:cBhvr>
                                        <p:cTn id="58"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8" grpId="0"/>
      <p:bldP spid="29" grpId="0"/>
      <p:bldP spid="30" grpId="0"/>
    </p:bld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32764</TotalTime>
  <Words>3009</Words>
  <Application>Microsoft Office PowerPoint</Application>
  <PresentationFormat>Ekran Gösterisi (4:3)</PresentationFormat>
  <Paragraphs>412</Paragraphs>
  <Slides>39</Slides>
  <Notes>26</Notes>
  <HiddenSlides>0</HiddenSlides>
  <MMClips>0</MMClips>
  <ScaleCrop>false</ScaleCrop>
  <HeadingPairs>
    <vt:vector size="4" baseType="variant">
      <vt:variant>
        <vt:lpstr>Tema</vt:lpstr>
      </vt:variant>
      <vt:variant>
        <vt:i4>1</vt:i4>
      </vt:variant>
      <vt:variant>
        <vt:lpstr>Slayt Başlıkları</vt:lpstr>
      </vt:variant>
      <vt:variant>
        <vt:i4>39</vt:i4>
      </vt:variant>
    </vt:vector>
  </HeadingPairs>
  <TitlesOfParts>
    <vt:vector size="40" baseType="lpstr">
      <vt:lpstr>Ofis Teması</vt:lpstr>
      <vt:lpstr>BİLGİ İŞLEM DAİRESİ  BAŞKANLIĞI</vt:lpstr>
      <vt:lpstr>Slayt 2</vt:lpstr>
      <vt:lpstr>e-İçişleri Evrak Modülü (EBYS)</vt:lpstr>
      <vt:lpstr>Slayt 4</vt:lpstr>
      <vt:lpstr>e-İçişleri Projesi EBYS Entegrasyon ve Otomasyon Döngüsü</vt:lpstr>
      <vt:lpstr>Slayt 6</vt:lpstr>
      <vt:lpstr>Slayt 7</vt:lpstr>
      <vt:lpstr>BİLGİ İŞLEM DAİRESİ  BAŞKANLIĞI</vt:lpstr>
      <vt:lpstr>EBYS ANA SAYFA</vt:lpstr>
      <vt:lpstr>EBYS Gelen Evrak PDF Önizleme Özelliği</vt:lpstr>
      <vt:lpstr>Slayt 11</vt:lpstr>
      <vt:lpstr>Versiyon Kayıtları</vt:lpstr>
      <vt:lpstr>Özel Durum Ekleme</vt:lpstr>
      <vt:lpstr>Slayt 14</vt:lpstr>
      <vt:lpstr>Slayt 15</vt:lpstr>
      <vt:lpstr>e-İmza Bekleyen Sayfası</vt:lpstr>
      <vt:lpstr>e-İmza Bekleyen Sayfası</vt:lpstr>
      <vt:lpstr>Evrak Silme</vt:lpstr>
      <vt:lpstr>Evrakı Dosyasına Kaldırma(Kapatma Akışı)</vt:lpstr>
      <vt:lpstr>Evrakı Dosyasına Kaldırma(Kapatma Akışı)</vt:lpstr>
      <vt:lpstr>Evrak Klasörüm</vt:lpstr>
      <vt:lpstr>Slayt 22</vt:lpstr>
      <vt:lpstr>Slayt 23</vt:lpstr>
      <vt:lpstr>Slayt 24</vt:lpstr>
      <vt:lpstr>e-İmza İstatistikleri Sayfası</vt:lpstr>
      <vt:lpstr>Slayt 26</vt:lpstr>
      <vt:lpstr>Slayt 27</vt:lpstr>
      <vt:lpstr>Slayt 28</vt:lpstr>
      <vt:lpstr>Slayt 29</vt:lpstr>
      <vt:lpstr>Slayt 30</vt:lpstr>
      <vt:lpstr>Slayt 31</vt:lpstr>
      <vt:lpstr>Slayt 32</vt:lpstr>
      <vt:lpstr>Slayt 33</vt:lpstr>
      <vt:lpstr>Slayt 34</vt:lpstr>
      <vt:lpstr>Resmi Yazışmalarda Uygulanacak Usul ve Esaslar Hakkında Yönetmelik</vt:lpstr>
      <vt:lpstr>Slayt 36</vt:lpstr>
      <vt:lpstr>Slayt 37</vt:lpstr>
      <vt:lpstr>Slayt 38</vt:lpstr>
      <vt:lpstr>BİLGİ İŞLEM DAİRESİ  BAŞKANLIĞI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 İŞLEM DAİRESİ  BAŞKANLIĞI</dc:title>
  <dc:creator>Sedaget AKYOL</dc:creator>
  <cp:lastModifiedBy>ronaldinho424</cp:lastModifiedBy>
  <cp:revision>136</cp:revision>
  <dcterms:created xsi:type="dcterms:W3CDTF">2013-03-27T21:55:08Z</dcterms:created>
  <dcterms:modified xsi:type="dcterms:W3CDTF">2016-10-12T20:05:18Z</dcterms:modified>
</cp:coreProperties>
</file>