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sldIdLst>
    <p:sldId id="256" r:id="rId3"/>
    <p:sldId id="300" r:id="rId4"/>
    <p:sldId id="257" r:id="rId5"/>
    <p:sldId id="313" r:id="rId6"/>
    <p:sldId id="301" r:id="rId7"/>
    <p:sldId id="308" r:id="rId8"/>
    <p:sldId id="314" r:id="rId9"/>
    <p:sldId id="302" r:id="rId10"/>
    <p:sldId id="303" r:id="rId11"/>
    <p:sldId id="304" r:id="rId12"/>
    <p:sldId id="305" r:id="rId13"/>
    <p:sldId id="306" r:id="rId14"/>
    <p:sldId id="307" r:id="rId15"/>
    <p:sldId id="258" r:id="rId16"/>
    <p:sldId id="261" r:id="rId17"/>
    <p:sldId id="275" r:id="rId18"/>
    <p:sldId id="267" r:id="rId19"/>
    <p:sldId id="269" r:id="rId20"/>
    <p:sldId id="271" r:id="rId21"/>
    <p:sldId id="270" r:id="rId22"/>
    <p:sldId id="273" r:id="rId23"/>
    <p:sldId id="274" r:id="rId24"/>
    <p:sldId id="295" r:id="rId25"/>
    <p:sldId id="278" r:id="rId26"/>
    <p:sldId id="289" r:id="rId27"/>
    <p:sldId id="290" r:id="rId28"/>
    <p:sldId id="296" r:id="rId29"/>
    <p:sldId id="297" r:id="rId30"/>
    <p:sldId id="298" r:id="rId31"/>
    <p:sldId id="310" r:id="rId32"/>
    <p:sldId id="311" r:id="rId33"/>
    <p:sldId id="291" r:id="rId34"/>
    <p:sldId id="292" r:id="rId35"/>
    <p:sldId id="293" r:id="rId36"/>
    <p:sldId id="294" r:id="rId37"/>
    <p:sldId id="312" r:id="rId38"/>
  </p:sldIdLst>
  <p:sldSz cx="9144000" cy="6858000" type="screen4x3"/>
  <p:notesSz cx="6788150" cy="992346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DA1220-1E86-4084-A95F-BF2B2FEAC9D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FB3A5248-DD24-4AD4-84E7-45F3A16CA1C0}">
      <dgm:prSet phldrT="[Metin]" custT="1">
        <dgm:style>
          <a:lnRef idx="3">
            <a:schemeClr val="lt1"/>
          </a:lnRef>
          <a:fillRef idx="1">
            <a:schemeClr val="accent1"/>
          </a:fillRef>
          <a:effectRef idx="1">
            <a:schemeClr val="accent1"/>
          </a:effectRef>
          <a:fontRef idx="minor">
            <a:schemeClr val="lt1"/>
          </a:fontRef>
        </dgm:style>
      </dgm:prSet>
      <dgm:spPr/>
      <dgm:t>
        <a:bodyPr/>
        <a:lstStyle/>
        <a:p>
          <a:r>
            <a:rPr lang="tr-TR" sz="2400" b="1" dirty="0" smtClean="0"/>
            <a:t>RAPORUN BÖLÜMLERİ</a:t>
          </a:r>
          <a:endParaRPr lang="tr-TR" sz="2400" b="1" dirty="0"/>
        </a:p>
      </dgm:t>
    </dgm:pt>
    <dgm:pt modelId="{D173395D-A722-42EC-9346-E464EE617B79}" type="parTrans" cxnId="{BF4589BD-F724-4AAD-BC7B-3A3C97C26749}">
      <dgm:prSet/>
      <dgm:spPr/>
      <dgm:t>
        <a:bodyPr/>
        <a:lstStyle/>
        <a:p>
          <a:endParaRPr lang="tr-TR"/>
        </a:p>
      </dgm:t>
    </dgm:pt>
    <dgm:pt modelId="{4EBA14C3-C5FB-46A4-AF44-7B3A6C511FB5}" type="sibTrans" cxnId="{BF4589BD-F724-4AAD-BC7B-3A3C97C26749}">
      <dgm:prSet/>
      <dgm:spPr/>
      <dgm:t>
        <a:bodyPr/>
        <a:lstStyle/>
        <a:p>
          <a:endParaRPr lang="tr-TR"/>
        </a:p>
      </dgm:t>
    </dgm:pt>
    <dgm:pt modelId="{647A3429-8EA3-4147-B0B1-5FEF975EB607}">
      <dgm:prSet phldrT="[Metin]" custT="1">
        <dgm:style>
          <a:lnRef idx="3">
            <a:schemeClr val="lt1"/>
          </a:lnRef>
          <a:fillRef idx="1">
            <a:schemeClr val="accent2"/>
          </a:fillRef>
          <a:effectRef idx="1">
            <a:schemeClr val="accent2"/>
          </a:effectRef>
          <a:fontRef idx="minor">
            <a:schemeClr val="lt1"/>
          </a:fontRef>
        </dgm:style>
      </dgm:prSet>
      <dgm:spPr>
        <a:solidFill>
          <a:schemeClr val="bg2">
            <a:lumMod val="75000"/>
          </a:schemeClr>
        </a:solidFill>
      </dgm:spPr>
      <dgm:t>
        <a:bodyPr/>
        <a:lstStyle/>
        <a:p>
          <a:pPr marL="92075" indent="0" algn="l"/>
          <a:endParaRPr lang="tr-TR" sz="800" dirty="0" smtClean="0">
            <a:solidFill>
              <a:schemeClr val="tx1"/>
            </a:solidFill>
          </a:endParaRPr>
        </a:p>
        <a:p>
          <a:pPr marL="92075" indent="0" algn="l"/>
          <a:r>
            <a:rPr lang="tr-TR" sz="2000" b="1" dirty="0" smtClean="0">
              <a:solidFill>
                <a:schemeClr val="tx1"/>
              </a:solidFill>
            </a:rPr>
            <a:t>BİRİNCİ BÖLÜM</a:t>
          </a:r>
        </a:p>
        <a:p>
          <a:pPr marL="92075" indent="0" algn="l"/>
          <a:r>
            <a:rPr lang="tr-TR" sz="1800" dirty="0" smtClean="0">
              <a:solidFill>
                <a:schemeClr val="tx1"/>
              </a:solidFill>
            </a:rPr>
            <a:t>Kapak Sayfası</a:t>
          </a:r>
        </a:p>
        <a:p>
          <a:pPr marL="92075" indent="0" algn="l"/>
          <a:r>
            <a:rPr lang="tr-TR" sz="1800" dirty="0" smtClean="0">
              <a:solidFill>
                <a:schemeClr val="tx1"/>
              </a:solidFill>
            </a:rPr>
            <a:t>Özet</a:t>
          </a:r>
        </a:p>
        <a:p>
          <a:pPr marL="92075" indent="0" algn="l"/>
          <a:r>
            <a:rPr lang="tr-TR" sz="1800" dirty="0" smtClean="0">
              <a:solidFill>
                <a:schemeClr val="tx1"/>
              </a:solidFill>
            </a:rPr>
            <a:t>Anahtar Kelimeler</a:t>
          </a:r>
        </a:p>
        <a:p>
          <a:pPr marL="92075" indent="0" algn="l"/>
          <a:r>
            <a:rPr lang="tr-TR" sz="1800" dirty="0" smtClean="0">
              <a:solidFill>
                <a:schemeClr val="tx1"/>
              </a:solidFill>
            </a:rPr>
            <a:t>Önsöz</a:t>
          </a:r>
        </a:p>
        <a:p>
          <a:pPr marL="92075" indent="0" algn="l"/>
          <a:r>
            <a:rPr lang="tr-TR" sz="1800" dirty="0" smtClean="0">
              <a:solidFill>
                <a:schemeClr val="tx1"/>
              </a:solidFill>
            </a:rPr>
            <a:t>İçindekiler</a:t>
          </a:r>
        </a:p>
        <a:p>
          <a:pPr marL="92075" indent="0" algn="l"/>
          <a:r>
            <a:rPr lang="tr-TR" sz="1800" dirty="0" smtClean="0">
              <a:solidFill>
                <a:schemeClr val="tx1"/>
              </a:solidFill>
            </a:rPr>
            <a:t>Kısaltmalar veya Simgeler</a:t>
          </a:r>
          <a:endParaRPr lang="tr-TR" sz="1800" dirty="0">
            <a:solidFill>
              <a:schemeClr val="tx1"/>
            </a:solidFill>
          </a:endParaRPr>
        </a:p>
      </dgm:t>
    </dgm:pt>
    <dgm:pt modelId="{9768400E-8049-4FE2-AC42-4DDB551A84E5}" type="parTrans" cxnId="{27BC29CE-1ED2-43EE-9ECC-1FFAEE71203C}">
      <dgm:prSet/>
      <dgm:spPr/>
      <dgm:t>
        <a:bodyPr/>
        <a:lstStyle/>
        <a:p>
          <a:endParaRPr lang="tr-TR"/>
        </a:p>
      </dgm:t>
    </dgm:pt>
    <dgm:pt modelId="{52A89858-D7EE-4292-AD7A-CBFDADA81A74}" type="sibTrans" cxnId="{27BC29CE-1ED2-43EE-9ECC-1FFAEE71203C}">
      <dgm:prSet/>
      <dgm:spPr/>
      <dgm:t>
        <a:bodyPr/>
        <a:lstStyle/>
        <a:p>
          <a:endParaRPr lang="tr-TR"/>
        </a:p>
      </dgm:t>
    </dgm:pt>
    <dgm:pt modelId="{C81D817D-F1AE-4C6F-9D4E-30C04E4ACE1D}">
      <dgm:prSet phldrT="[Metin]" custT="1">
        <dgm:style>
          <a:lnRef idx="3">
            <a:schemeClr val="lt1"/>
          </a:lnRef>
          <a:fillRef idx="1">
            <a:schemeClr val="accent3"/>
          </a:fillRef>
          <a:effectRef idx="1">
            <a:schemeClr val="accent3"/>
          </a:effectRef>
          <a:fontRef idx="minor">
            <a:schemeClr val="lt1"/>
          </a:fontRef>
        </dgm:style>
      </dgm:prSet>
      <dgm:spPr>
        <a:solidFill>
          <a:schemeClr val="accent4">
            <a:lumMod val="75000"/>
          </a:schemeClr>
        </a:solidFill>
      </dgm:spPr>
      <dgm:t>
        <a:bodyPr/>
        <a:lstStyle/>
        <a:p>
          <a:pPr marL="92075" indent="0" algn="l"/>
          <a:endParaRPr lang="tr-TR" sz="1050" dirty="0" smtClean="0">
            <a:solidFill>
              <a:schemeClr val="tx1"/>
            </a:solidFill>
          </a:endParaRPr>
        </a:p>
        <a:p>
          <a:pPr marL="182563" indent="0" algn="l"/>
          <a:r>
            <a:rPr lang="tr-TR" sz="2000" b="1" dirty="0" smtClean="0">
              <a:solidFill>
                <a:schemeClr val="tx1"/>
              </a:solidFill>
            </a:rPr>
            <a:t>METİN BÖLÜMÜ</a:t>
          </a:r>
        </a:p>
        <a:p>
          <a:pPr marL="182563" indent="0" algn="l"/>
          <a:r>
            <a:rPr lang="tr-TR" sz="1900" dirty="0" smtClean="0">
              <a:solidFill>
                <a:schemeClr val="tx1"/>
              </a:solidFill>
            </a:rPr>
            <a:t>Giriş</a:t>
          </a:r>
        </a:p>
        <a:p>
          <a:pPr marL="182563" indent="0" algn="l"/>
          <a:r>
            <a:rPr lang="tr-TR" sz="1900" dirty="0" smtClean="0">
              <a:solidFill>
                <a:schemeClr val="tx1"/>
              </a:solidFill>
            </a:rPr>
            <a:t>Bölümler</a:t>
          </a:r>
        </a:p>
        <a:p>
          <a:pPr marL="182563" indent="0" algn="l"/>
          <a:r>
            <a:rPr lang="tr-TR" sz="1900" dirty="0" smtClean="0">
              <a:solidFill>
                <a:schemeClr val="tx1"/>
              </a:solidFill>
            </a:rPr>
            <a:t>Sonuç</a:t>
          </a:r>
          <a:endParaRPr lang="tr-TR" sz="1900" dirty="0">
            <a:solidFill>
              <a:schemeClr val="tx1"/>
            </a:solidFill>
          </a:endParaRPr>
        </a:p>
      </dgm:t>
    </dgm:pt>
    <dgm:pt modelId="{731B5C47-14E1-49EC-9F07-685F08F29F6F}" type="parTrans" cxnId="{4B3F9E44-ED36-4084-99E4-EF981D237D28}">
      <dgm:prSet/>
      <dgm:spPr/>
      <dgm:t>
        <a:bodyPr/>
        <a:lstStyle/>
        <a:p>
          <a:endParaRPr lang="tr-TR"/>
        </a:p>
      </dgm:t>
    </dgm:pt>
    <dgm:pt modelId="{D41AFBB0-5DA0-4FAB-B8CE-A2FD2363EDF4}" type="sibTrans" cxnId="{4B3F9E44-ED36-4084-99E4-EF981D237D28}">
      <dgm:prSet/>
      <dgm:spPr/>
      <dgm:t>
        <a:bodyPr/>
        <a:lstStyle/>
        <a:p>
          <a:endParaRPr lang="tr-TR"/>
        </a:p>
      </dgm:t>
    </dgm:pt>
    <dgm:pt modelId="{8A0CD775-87AD-4962-8738-D42D74E1CFE9}">
      <dgm:prSet phldrT="[Metin]" custT="1">
        <dgm:style>
          <a:lnRef idx="3">
            <a:schemeClr val="lt1"/>
          </a:lnRef>
          <a:fillRef idx="1">
            <a:schemeClr val="accent6"/>
          </a:fillRef>
          <a:effectRef idx="1">
            <a:schemeClr val="accent6"/>
          </a:effectRef>
          <a:fontRef idx="minor">
            <a:schemeClr val="lt1"/>
          </a:fontRef>
        </dgm:style>
      </dgm:prSet>
      <dgm:spPr>
        <a:solidFill>
          <a:schemeClr val="accent6">
            <a:lumMod val="75000"/>
          </a:schemeClr>
        </a:solidFill>
      </dgm:spPr>
      <dgm:t>
        <a:bodyPr/>
        <a:lstStyle/>
        <a:p>
          <a:pPr marL="92075" indent="0" algn="l"/>
          <a:endParaRPr lang="tr-TR" sz="800" dirty="0" smtClean="0">
            <a:solidFill>
              <a:schemeClr val="tx1"/>
            </a:solidFill>
          </a:endParaRPr>
        </a:p>
        <a:p>
          <a:pPr marL="182563" indent="0" algn="l"/>
          <a:r>
            <a:rPr lang="tr-TR" sz="2000" b="1" dirty="0" smtClean="0">
              <a:solidFill>
                <a:schemeClr val="tx1"/>
              </a:solidFill>
            </a:rPr>
            <a:t>SON BÖLÜM</a:t>
          </a:r>
        </a:p>
        <a:p>
          <a:pPr marL="182563" indent="0" algn="l"/>
          <a:r>
            <a:rPr lang="tr-TR" sz="1800" dirty="0" smtClean="0">
              <a:solidFill>
                <a:schemeClr val="tx1"/>
              </a:solidFill>
            </a:rPr>
            <a:t>Ekler</a:t>
          </a:r>
        </a:p>
        <a:p>
          <a:pPr marL="182563" indent="0" algn="l"/>
          <a:r>
            <a:rPr lang="tr-TR" sz="1800" dirty="0" smtClean="0">
              <a:solidFill>
                <a:schemeClr val="tx1"/>
              </a:solidFill>
            </a:rPr>
            <a:t>Kaynakça</a:t>
          </a:r>
        </a:p>
        <a:p>
          <a:pPr marL="182563" indent="0" algn="l"/>
          <a:r>
            <a:rPr lang="tr-TR" sz="1800" dirty="0" smtClean="0">
              <a:solidFill>
                <a:schemeClr val="tx1"/>
              </a:solidFill>
            </a:rPr>
            <a:t>Dizin</a:t>
          </a:r>
          <a:endParaRPr lang="tr-TR" sz="1800" dirty="0">
            <a:solidFill>
              <a:schemeClr val="tx1"/>
            </a:solidFill>
          </a:endParaRPr>
        </a:p>
      </dgm:t>
    </dgm:pt>
    <dgm:pt modelId="{26C26084-5FF2-43A6-ADB5-1BAD4F1C4DFB}" type="parTrans" cxnId="{2944D3A5-7829-4A48-B149-7D6C489963C5}">
      <dgm:prSet/>
      <dgm:spPr/>
      <dgm:t>
        <a:bodyPr/>
        <a:lstStyle/>
        <a:p>
          <a:endParaRPr lang="tr-TR"/>
        </a:p>
      </dgm:t>
    </dgm:pt>
    <dgm:pt modelId="{73D3F088-F8BD-4309-AEC7-DC1D5BC665F7}" type="sibTrans" cxnId="{2944D3A5-7829-4A48-B149-7D6C489963C5}">
      <dgm:prSet/>
      <dgm:spPr/>
      <dgm:t>
        <a:bodyPr/>
        <a:lstStyle/>
        <a:p>
          <a:endParaRPr lang="tr-TR"/>
        </a:p>
      </dgm:t>
    </dgm:pt>
    <dgm:pt modelId="{823FCAED-5FFA-4206-B00A-4C9286FAC581}" type="pres">
      <dgm:prSet presAssocID="{A6DA1220-1E86-4084-A95F-BF2B2FEAC9D8}" presName="hierChild1" presStyleCnt="0">
        <dgm:presLayoutVars>
          <dgm:orgChart val="1"/>
          <dgm:chPref val="1"/>
          <dgm:dir/>
          <dgm:animOne val="branch"/>
          <dgm:animLvl val="lvl"/>
          <dgm:resizeHandles/>
        </dgm:presLayoutVars>
      </dgm:prSet>
      <dgm:spPr/>
      <dgm:t>
        <a:bodyPr/>
        <a:lstStyle/>
        <a:p>
          <a:endParaRPr lang="tr-TR"/>
        </a:p>
      </dgm:t>
    </dgm:pt>
    <dgm:pt modelId="{D7ADA8B0-2819-4F0D-9FC0-D49FDE21865F}" type="pres">
      <dgm:prSet presAssocID="{FB3A5248-DD24-4AD4-84E7-45F3A16CA1C0}" presName="hierRoot1" presStyleCnt="0">
        <dgm:presLayoutVars>
          <dgm:hierBranch val="init"/>
        </dgm:presLayoutVars>
      </dgm:prSet>
      <dgm:spPr/>
    </dgm:pt>
    <dgm:pt modelId="{3FBEED25-BF30-4DCE-84D5-D71328488BF4}" type="pres">
      <dgm:prSet presAssocID="{FB3A5248-DD24-4AD4-84E7-45F3A16CA1C0}" presName="rootComposite1" presStyleCnt="0"/>
      <dgm:spPr/>
    </dgm:pt>
    <dgm:pt modelId="{1B193C58-0018-464F-B37E-F2197E7DD462}" type="pres">
      <dgm:prSet presAssocID="{FB3A5248-DD24-4AD4-84E7-45F3A16CA1C0}" presName="rootText1" presStyleLbl="node0" presStyleIdx="0" presStyleCnt="1" custScaleX="258583" custScaleY="56073">
        <dgm:presLayoutVars>
          <dgm:chPref val="3"/>
        </dgm:presLayoutVars>
      </dgm:prSet>
      <dgm:spPr/>
      <dgm:t>
        <a:bodyPr/>
        <a:lstStyle/>
        <a:p>
          <a:endParaRPr lang="tr-TR"/>
        </a:p>
      </dgm:t>
    </dgm:pt>
    <dgm:pt modelId="{26ED12B7-72BF-42D5-BF9D-C86398548744}" type="pres">
      <dgm:prSet presAssocID="{FB3A5248-DD24-4AD4-84E7-45F3A16CA1C0}" presName="rootConnector1" presStyleLbl="node1" presStyleIdx="0" presStyleCnt="0"/>
      <dgm:spPr/>
      <dgm:t>
        <a:bodyPr/>
        <a:lstStyle/>
        <a:p>
          <a:endParaRPr lang="tr-TR"/>
        </a:p>
      </dgm:t>
    </dgm:pt>
    <dgm:pt modelId="{917744DC-EC36-450F-8445-FE44CB2E3E17}" type="pres">
      <dgm:prSet presAssocID="{FB3A5248-DD24-4AD4-84E7-45F3A16CA1C0}" presName="hierChild2" presStyleCnt="0"/>
      <dgm:spPr/>
    </dgm:pt>
    <dgm:pt modelId="{5EAAF156-CC40-40DE-AFFF-79C34A67672E}" type="pres">
      <dgm:prSet presAssocID="{9768400E-8049-4FE2-AC42-4DDB551A84E5}" presName="Name37" presStyleLbl="parChTrans1D2" presStyleIdx="0" presStyleCnt="3"/>
      <dgm:spPr/>
      <dgm:t>
        <a:bodyPr/>
        <a:lstStyle/>
        <a:p>
          <a:endParaRPr lang="tr-TR"/>
        </a:p>
      </dgm:t>
    </dgm:pt>
    <dgm:pt modelId="{0DA3D149-D1E7-4BB7-A53C-35B711B982F3}" type="pres">
      <dgm:prSet presAssocID="{647A3429-8EA3-4147-B0B1-5FEF975EB607}" presName="hierRoot2" presStyleCnt="0">
        <dgm:presLayoutVars>
          <dgm:hierBranch val="init"/>
        </dgm:presLayoutVars>
      </dgm:prSet>
      <dgm:spPr/>
    </dgm:pt>
    <dgm:pt modelId="{93B1690E-523F-4852-86D1-7D204385D1FD}" type="pres">
      <dgm:prSet presAssocID="{647A3429-8EA3-4147-B0B1-5FEF975EB607}" presName="rootComposite" presStyleCnt="0"/>
      <dgm:spPr/>
    </dgm:pt>
    <dgm:pt modelId="{A20E1ACA-06ED-4A0F-98AA-EE86F340F7C0}" type="pres">
      <dgm:prSet presAssocID="{647A3429-8EA3-4147-B0B1-5FEF975EB607}" presName="rootText" presStyleLbl="node2" presStyleIdx="0" presStyleCnt="3" custScaleY="246897">
        <dgm:presLayoutVars>
          <dgm:chPref val="3"/>
        </dgm:presLayoutVars>
      </dgm:prSet>
      <dgm:spPr/>
      <dgm:t>
        <a:bodyPr/>
        <a:lstStyle/>
        <a:p>
          <a:endParaRPr lang="tr-TR"/>
        </a:p>
      </dgm:t>
    </dgm:pt>
    <dgm:pt modelId="{5BA057C7-0970-4AE0-A016-5E721C11919D}" type="pres">
      <dgm:prSet presAssocID="{647A3429-8EA3-4147-B0B1-5FEF975EB607}" presName="rootConnector" presStyleLbl="node2" presStyleIdx="0" presStyleCnt="3"/>
      <dgm:spPr/>
      <dgm:t>
        <a:bodyPr/>
        <a:lstStyle/>
        <a:p>
          <a:endParaRPr lang="tr-TR"/>
        </a:p>
      </dgm:t>
    </dgm:pt>
    <dgm:pt modelId="{E78D9D52-8A95-428C-827E-CD648B54D6E2}" type="pres">
      <dgm:prSet presAssocID="{647A3429-8EA3-4147-B0B1-5FEF975EB607}" presName="hierChild4" presStyleCnt="0"/>
      <dgm:spPr/>
    </dgm:pt>
    <dgm:pt modelId="{B73B060E-4A74-4CDA-BF69-6A0B7B7C295F}" type="pres">
      <dgm:prSet presAssocID="{647A3429-8EA3-4147-B0B1-5FEF975EB607}" presName="hierChild5" presStyleCnt="0"/>
      <dgm:spPr/>
    </dgm:pt>
    <dgm:pt modelId="{F3BDB66E-7E38-4FAF-8257-183D6F52CA3C}" type="pres">
      <dgm:prSet presAssocID="{731B5C47-14E1-49EC-9F07-685F08F29F6F}" presName="Name37" presStyleLbl="parChTrans1D2" presStyleIdx="1" presStyleCnt="3"/>
      <dgm:spPr/>
      <dgm:t>
        <a:bodyPr/>
        <a:lstStyle/>
        <a:p>
          <a:endParaRPr lang="tr-TR"/>
        </a:p>
      </dgm:t>
    </dgm:pt>
    <dgm:pt modelId="{FB7EF645-ED71-41AC-BBFA-167D0299E49F}" type="pres">
      <dgm:prSet presAssocID="{C81D817D-F1AE-4C6F-9D4E-30C04E4ACE1D}" presName="hierRoot2" presStyleCnt="0">
        <dgm:presLayoutVars>
          <dgm:hierBranch val="init"/>
        </dgm:presLayoutVars>
      </dgm:prSet>
      <dgm:spPr/>
    </dgm:pt>
    <dgm:pt modelId="{8AC08197-A39B-4D6B-A969-2AF6AE9287EA}" type="pres">
      <dgm:prSet presAssocID="{C81D817D-F1AE-4C6F-9D4E-30C04E4ACE1D}" presName="rootComposite" presStyleCnt="0"/>
      <dgm:spPr/>
    </dgm:pt>
    <dgm:pt modelId="{8A7268A8-E615-4A1D-B998-571172FE8700}" type="pres">
      <dgm:prSet presAssocID="{C81D817D-F1AE-4C6F-9D4E-30C04E4ACE1D}" presName="rootText" presStyleLbl="node2" presStyleIdx="1" presStyleCnt="3" custScaleY="148222">
        <dgm:presLayoutVars>
          <dgm:chPref val="3"/>
        </dgm:presLayoutVars>
      </dgm:prSet>
      <dgm:spPr/>
      <dgm:t>
        <a:bodyPr/>
        <a:lstStyle/>
        <a:p>
          <a:endParaRPr lang="tr-TR"/>
        </a:p>
      </dgm:t>
    </dgm:pt>
    <dgm:pt modelId="{7550B60F-584C-4848-804C-2A6ED1187D65}" type="pres">
      <dgm:prSet presAssocID="{C81D817D-F1AE-4C6F-9D4E-30C04E4ACE1D}" presName="rootConnector" presStyleLbl="node2" presStyleIdx="1" presStyleCnt="3"/>
      <dgm:spPr/>
      <dgm:t>
        <a:bodyPr/>
        <a:lstStyle/>
        <a:p>
          <a:endParaRPr lang="tr-TR"/>
        </a:p>
      </dgm:t>
    </dgm:pt>
    <dgm:pt modelId="{194A0913-3F2A-4DB8-BC5A-1D7CB45961FD}" type="pres">
      <dgm:prSet presAssocID="{C81D817D-F1AE-4C6F-9D4E-30C04E4ACE1D}" presName="hierChild4" presStyleCnt="0"/>
      <dgm:spPr/>
    </dgm:pt>
    <dgm:pt modelId="{70449282-EEC6-4985-9870-2D054EA443E7}" type="pres">
      <dgm:prSet presAssocID="{C81D817D-F1AE-4C6F-9D4E-30C04E4ACE1D}" presName="hierChild5" presStyleCnt="0"/>
      <dgm:spPr/>
    </dgm:pt>
    <dgm:pt modelId="{3B8987D1-1279-4808-8F97-363DFEBE219D}" type="pres">
      <dgm:prSet presAssocID="{26C26084-5FF2-43A6-ADB5-1BAD4F1C4DFB}" presName="Name37" presStyleLbl="parChTrans1D2" presStyleIdx="2" presStyleCnt="3"/>
      <dgm:spPr/>
      <dgm:t>
        <a:bodyPr/>
        <a:lstStyle/>
        <a:p>
          <a:endParaRPr lang="tr-TR"/>
        </a:p>
      </dgm:t>
    </dgm:pt>
    <dgm:pt modelId="{A6028FC9-964B-4206-A10F-FF9213C68E57}" type="pres">
      <dgm:prSet presAssocID="{8A0CD775-87AD-4962-8738-D42D74E1CFE9}" presName="hierRoot2" presStyleCnt="0">
        <dgm:presLayoutVars>
          <dgm:hierBranch val="init"/>
        </dgm:presLayoutVars>
      </dgm:prSet>
      <dgm:spPr/>
    </dgm:pt>
    <dgm:pt modelId="{35F9008D-1CFC-4B18-A694-416EB9DDF57E}" type="pres">
      <dgm:prSet presAssocID="{8A0CD775-87AD-4962-8738-D42D74E1CFE9}" presName="rootComposite" presStyleCnt="0"/>
      <dgm:spPr/>
    </dgm:pt>
    <dgm:pt modelId="{66A49211-9013-4CAE-BC15-B311B9A41712}" type="pres">
      <dgm:prSet presAssocID="{8A0CD775-87AD-4962-8738-D42D74E1CFE9}" presName="rootText" presStyleLbl="node2" presStyleIdx="2" presStyleCnt="3" custScaleY="136528">
        <dgm:presLayoutVars>
          <dgm:chPref val="3"/>
        </dgm:presLayoutVars>
      </dgm:prSet>
      <dgm:spPr/>
      <dgm:t>
        <a:bodyPr/>
        <a:lstStyle/>
        <a:p>
          <a:endParaRPr lang="tr-TR"/>
        </a:p>
      </dgm:t>
    </dgm:pt>
    <dgm:pt modelId="{E8B87559-2C3B-42DF-80E3-DCB4EC87597C}" type="pres">
      <dgm:prSet presAssocID="{8A0CD775-87AD-4962-8738-D42D74E1CFE9}" presName="rootConnector" presStyleLbl="node2" presStyleIdx="2" presStyleCnt="3"/>
      <dgm:spPr/>
      <dgm:t>
        <a:bodyPr/>
        <a:lstStyle/>
        <a:p>
          <a:endParaRPr lang="tr-TR"/>
        </a:p>
      </dgm:t>
    </dgm:pt>
    <dgm:pt modelId="{72D36654-B18D-4E75-8B17-74FAC2C2DD36}" type="pres">
      <dgm:prSet presAssocID="{8A0CD775-87AD-4962-8738-D42D74E1CFE9}" presName="hierChild4" presStyleCnt="0"/>
      <dgm:spPr/>
    </dgm:pt>
    <dgm:pt modelId="{E1BF216B-7EA8-4F90-87CE-FF59EF44E562}" type="pres">
      <dgm:prSet presAssocID="{8A0CD775-87AD-4962-8738-D42D74E1CFE9}" presName="hierChild5" presStyleCnt="0"/>
      <dgm:spPr/>
    </dgm:pt>
    <dgm:pt modelId="{1DBADCD5-DFE4-4A6A-B739-7EE8E8ECAA35}" type="pres">
      <dgm:prSet presAssocID="{FB3A5248-DD24-4AD4-84E7-45F3A16CA1C0}" presName="hierChild3" presStyleCnt="0"/>
      <dgm:spPr/>
    </dgm:pt>
  </dgm:ptLst>
  <dgm:cxnLst>
    <dgm:cxn modelId="{240AF66A-C337-4414-9A8E-98583B114D08}" type="presOf" srcId="{8A0CD775-87AD-4962-8738-D42D74E1CFE9}" destId="{E8B87559-2C3B-42DF-80E3-DCB4EC87597C}" srcOrd="1" destOrd="0" presId="urn:microsoft.com/office/officeart/2005/8/layout/orgChart1"/>
    <dgm:cxn modelId="{2944D3A5-7829-4A48-B149-7D6C489963C5}" srcId="{FB3A5248-DD24-4AD4-84E7-45F3A16CA1C0}" destId="{8A0CD775-87AD-4962-8738-D42D74E1CFE9}" srcOrd="2" destOrd="0" parTransId="{26C26084-5FF2-43A6-ADB5-1BAD4F1C4DFB}" sibTransId="{73D3F088-F8BD-4309-AEC7-DC1D5BC665F7}"/>
    <dgm:cxn modelId="{9D67454F-1B83-4694-AFCB-D6F51E6D773C}" type="presOf" srcId="{26C26084-5FF2-43A6-ADB5-1BAD4F1C4DFB}" destId="{3B8987D1-1279-4808-8F97-363DFEBE219D}" srcOrd="0" destOrd="0" presId="urn:microsoft.com/office/officeart/2005/8/layout/orgChart1"/>
    <dgm:cxn modelId="{27BC29CE-1ED2-43EE-9ECC-1FFAEE71203C}" srcId="{FB3A5248-DD24-4AD4-84E7-45F3A16CA1C0}" destId="{647A3429-8EA3-4147-B0B1-5FEF975EB607}" srcOrd="0" destOrd="0" parTransId="{9768400E-8049-4FE2-AC42-4DDB551A84E5}" sibTransId="{52A89858-D7EE-4292-AD7A-CBFDADA81A74}"/>
    <dgm:cxn modelId="{404A40EF-32B7-4E07-8C74-B16EF2072A4F}" type="presOf" srcId="{A6DA1220-1E86-4084-A95F-BF2B2FEAC9D8}" destId="{823FCAED-5FFA-4206-B00A-4C9286FAC581}" srcOrd="0" destOrd="0" presId="urn:microsoft.com/office/officeart/2005/8/layout/orgChart1"/>
    <dgm:cxn modelId="{4FC41A47-252A-421A-AA43-2DC681FC3309}" type="presOf" srcId="{9768400E-8049-4FE2-AC42-4DDB551A84E5}" destId="{5EAAF156-CC40-40DE-AFFF-79C34A67672E}" srcOrd="0" destOrd="0" presId="urn:microsoft.com/office/officeart/2005/8/layout/orgChart1"/>
    <dgm:cxn modelId="{BF4589BD-F724-4AAD-BC7B-3A3C97C26749}" srcId="{A6DA1220-1E86-4084-A95F-BF2B2FEAC9D8}" destId="{FB3A5248-DD24-4AD4-84E7-45F3A16CA1C0}" srcOrd="0" destOrd="0" parTransId="{D173395D-A722-42EC-9346-E464EE617B79}" sibTransId="{4EBA14C3-C5FB-46A4-AF44-7B3A6C511FB5}"/>
    <dgm:cxn modelId="{4B3F9E44-ED36-4084-99E4-EF981D237D28}" srcId="{FB3A5248-DD24-4AD4-84E7-45F3A16CA1C0}" destId="{C81D817D-F1AE-4C6F-9D4E-30C04E4ACE1D}" srcOrd="1" destOrd="0" parTransId="{731B5C47-14E1-49EC-9F07-685F08F29F6F}" sibTransId="{D41AFBB0-5DA0-4FAB-B8CE-A2FD2363EDF4}"/>
    <dgm:cxn modelId="{4FA3BB8A-33A5-4DF3-9320-B38023523310}" type="presOf" srcId="{C81D817D-F1AE-4C6F-9D4E-30C04E4ACE1D}" destId="{7550B60F-584C-4848-804C-2A6ED1187D65}" srcOrd="1" destOrd="0" presId="urn:microsoft.com/office/officeart/2005/8/layout/orgChart1"/>
    <dgm:cxn modelId="{548CD54E-9DC9-4AF9-A2D9-721C68036AE0}" type="presOf" srcId="{FB3A5248-DD24-4AD4-84E7-45F3A16CA1C0}" destId="{1B193C58-0018-464F-B37E-F2197E7DD462}" srcOrd="0" destOrd="0" presId="urn:microsoft.com/office/officeart/2005/8/layout/orgChart1"/>
    <dgm:cxn modelId="{A311E28A-CCD0-4E9C-AC52-F250A6B22035}" type="presOf" srcId="{647A3429-8EA3-4147-B0B1-5FEF975EB607}" destId="{5BA057C7-0970-4AE0-A016-5E721C11919D}" srcOrd="1" destOrd="0" presId="urn:microsoft.com/office/officeart/2005/8/layout/orgChart1"/>
    <dgm:cxn modelId="{17B1861A-618D-4CA3-ACB3-BB8A1DCF818F}" type="presOf" srcId="{8A0CD775-87AD-4962-8738-D42D74E1CFE9}" destId="{66A49211-9013-4CAE-BC15-B311B9A41712}" srcOrd="0" destOrd="0" presId="urn:microsoft.com/office/officeart/2005/8/layout/orgChart1"/>
    <dgm:cxn modelId="{E8EFAF59-283C-46AF-84A3-C8836CD1B29F}" type="presOf" srcId="{647A3429-8EA3-4147-B0B1-5FEF975EB607}" destId="{A20E1ACA-06ED-4A0F-98AA-EE86F340F7C0}" srcOrd="0" destOrd="0" presId="urn:microsoft.com/office/officeart/2005/8/layout/orgChart1"/>
    <dgm:cxn modelId="{899E3A0C-3E3D-4EE8-A1EB-DCEE48CD75B3}" type="presOf" srcId="{731B5C47-14E1-49EC-9F07-685F08F29F6F}" destId="{F3BDB66E-7E38-4FAF-8257-183D6F52CA3C}" srcOrd="0" destOrd="0" presId="urn:microsoft.com/office/officeart/2005/8/layout/orgChart1"/>
    <dgm:cxn modelId="{4DEAD47E-6392-4987-AC76-4FDF5869A333}" type="presOf" srcId="{C81D817D-F1AE-4C6F-9D4E-30C04E4ACE1D}" destId="{8A7268A8-E615-4A1D-B998-571172FE8700}" srcOrd="0" destOrd="0" presId="urn:microsoft.com/office/officeart/2005/8/layout/orgChart1"/>
    <dgm:cxn modelId="{8A6631E7-4B0F-498A-BCA1-673F476CC51C}" type="presOf" srcId="{FB3A5248-DD24-4AD4-84E7-45F3A16CA1C0}" destId="{26ED12B7-72BF-42D5-BF9D-C86398548744}" srcOrd="1" destOrd="0" presId="urn:microsoft.com/office/officeart/2005/8/layout/orgChart1"/>
    <dgm:cxn modelId="{DBD55633-7C9E-4C1F-A83A-B94D84C6E0EF}" type="presParOf" srcId="{823FCAED-5FFA-4206-B00A-4C9286FAC581}" destId="{D7ADA8B0-2819-4F0D-9FC0-D49FDE21865F}" srcOrd="0" destOrd="0" presId="urn:microsoft.com/office/officeart/2005/8/layout/orgChart1"/>
    <dgm:cxn modelId="{D1F1357F-C581-48E7-AB60-84C1ED304674}" type="presParOf" srcId="{D7ADA8B0-2819-4F0D-9FC0-D49FDE21865F}" destId="{3FBEED25-BF30-4DCE-84D5-D71328488BF4}" srcOrd="0" destOrd="0" presId="urn:microsoft.com/office/officeart/2005/8/layout/orgChart1"/>
    <dgm:cxn modelId="{3CB2A3FD-A968-4C70-BD90-E8BCB61A0C91}" type="presParOf" srcId="{3FBEED25-BF30-4DCE-84D5-D71328488BF4}" destId="{1B193C58-0018-464F-B37E-F2197E7DD462}" srcOrd="0" destOrd="0" presId="urn:microsoft.com/office/officeart/2005/8/layout/orgChart1"/>
    <dgm:cxn modelId="{E59494E5-B2CC-4C61-B556-375B847CE6C3}" type="presParOf" srcId="{3FBEED25-BF30-4DCE-84D5-D71328488BF4}" destId="{26ED12B7-72BF-42D5-BF9D-C86398548744}" srcOrd="1" destOrd="0" presId="urn:microsoft.com/office/officeart/2005/8/layout/orgChart1"/>
    <dgm:cxn modelId="{1848E30E-2C63-42F4-BCFB-BE21F229176F}" type="presParOf" srcId="{D7ADA8B0-2819-4F0D-9FC0-D49FDE21865F}" destId="{917744DC-EC36-450F-8445-FE44CB2E3E17}" srcOrd="1" destOrd="0" presId="urn:microsoft.com/office/officeart/2005/8/layout/orgChart1"/>
    <dgm:cxn modelId="{A4C04830-AAF8-4437-B1E5-FFCE1666EDFC}" type="presParOf" srcId="{917744DC-EC36-450F-8445-FE44CB2E3E17}" destId="{5EAAF156-CC40-40DE-AFFF-79C34A67672E}" srcOrd="0" destOrd="0" presId="urn:microsoft.com/office/officeart/2005/8/layout/orgChart1"/>
    <dgm:cxn modelId="{98DCEC9A-2BF4-4245-A800-F32883533CA1}" type="presParOf" srcId="{917744DC-EC36-450F-8445-FE44CB2E3E17}" destId="{0DA3D149-D1E7-4BB7-A53C-35B711B982F3}" srcOrd="1" destOrd="0" presId="urn:microsoft.com/office/officeart/2005/8/layout/orgChart1"/>
    <dgm:cxn modelId="{B0DE6C92-96EC-4A99-9F08-6ABBC3E547B7}" type="presParOf" srcId="{0DA3D149-D1E7-4BB7-A53C-35B711B982F3}" destId="{93B1690E-523F-4852-86D1-7D204385D1FD}" srcOrd="0" destOrd="0" presId="urn:microsoft.com/office/officeart/2005/8/layout/orgChart1"/>
    <dgm:cxn modelId="{84D40036-8EA8-4271-A7E6-98CCB5BE03DC}" type="presParOf" srcId="{93B1690E-523F-4852-86D1-7D204385D1FD}" destId="{A20E1ACA-06ED-4A0F-98AA-EE86F340F7C0}" srcOrd="0" destOrd="0" presId="urn:microsoft.com/office/officeart/2005/8/layout/orgChart1"/>
    <dgm:cxn modelId="{37D9A7AA-3F74-4AA5-B65C-B81645BB25FB}" type="presParOf" srcId="{93B1690E-523F-4852-86D1-7D204385D1FD}" destId="{5BA057C7-0970-4AE0-A016-5E721C11919D}" srcOrd="1" destOrd="0" presId="urn:microsoft.com/office/officeart/2005/8/layout/orgChart1"/>
    <dgm:cxn modelId="{F89F0680-0CEE-45F5-BD80-6742402AB8D6}" type="presParOf" srcId="{0DA3D149-D1E7-4BB7-A53C-35B711B982F3}" destId="{E78D9D52-8A95-428C-827E-CD648B54D6E2}" srcOrd="1" destOrd="0" presId="urn:microsoft.com/office/officeart/2005/8/layout/orgChart1"/>
    <dgm:cxn modelId="{9FB59B6A-B669-4699-955C-D755B94DAC94}" type="presParOf" srcId="{0DA3D149-D1E7-4BB7-A53C-35B711B982F3}" destId="{B73B060E-4A74-4CDA-BF69-6A0B7B7C295F}" srcOrd="2" destOrd="0" presId="urn:microsoft.com/office/officeart/2005/8/layout/orgChart1"/>
    <dgm:cxn modelId="{1F8F672C-3C45-4671-9613-5998C056C338}" type="presParOf" srcId="{917744DC-EC36-450F-8445-FE44CB2E3E17}" destId="{F3BDB66E-7E38-4FAF-8257-183D6F52CA3C}" srcOrd="2" destOrd="0" presId="urn:microsoft.com/office/officeart/2005/8/layout/orgChart1"/>
    <dgm:cxn modelId="{F3706A1C-163C-4857-B277-70FB5D3093CC}" type="presParOf" srcId="{917744DC-EC36-450F-8445-FE44CB2E3E17}" destId="{FB7EF645-ED71-41AC-BBFA-167D0299E49F}" srcOrd="3" destOrd="0" presId="urn:microsoft.com/office/officeart/2005/8/layout/orgChart1"/>
    <dgm:cxn modelId="{23BD9089-1C60-4C3D-AF58-35C2574728CD}" type="presParOf" srcId="{FB7EF645-ED71-41AC-BBFA-167D0299E49F}" destId="{8AC08197-A39B-4D6B-A969-2AF6AE9287EA}" srcOrd="0" destOrd="0" presId="urn:microsoft.com/office/officeart/2005/8/layout/orgChart1"/>
    <dgm:cxn modelId="{C35033FD-53E5-44DB-99FE-D7539D7BBB70}" type="presParOf" srcId="{8AC08197-A39B-4D6B-A969-2AF6AE9287EA}" destId="{8A7268A8-E615-4A1D-B998-571172FE8700}" srcOrd="0" destOrd="0" presId="urn:microsoft.com/office/officeart/2005/8/layout/orgChart1"/>
    <dgm:cxn modelId="{57F0CB35-02CB-4529-84BB-A597BCAF6708}" type="presParOf" srcId="{8AC08197-A39B-4D6B-A969-2AF6AE9287EA}" destId="{7550B60F-584C-4848-804C-2A6ED1187D65}" srcOrd="1" destOrd="0" presId="urn:microsoft.com/office/officeart/2005/8/layout/orgChart1"/>
    <dgm:cxn modelId="{D738F053-47B3-4EEE-B1B7-D01B458F4D30}" type="presParOf" srcId="{FB7EF645-ED71-41AC-BBFA-167D0299E49F}" destId="{194A0913-3F2A-4DB8-BC5A-1D7CB45961FD}" srcOrd="1" destOrd="0" presId="urn:microsoft.com/office/officeart/2005/8/layout/orgChart1"/>
    <dgm:cxn modelId="{EC52BBE9-9B59-4FF9-8329-26E025DEAECF}" type="presParOf" srcId="{FB7EF645-ED71-41AC-BBFA-167D0299E49F}" destId="{70449282-EEC6-4985-9870-2D054EA443E7}" srcOrd="2" destOrd="0" presId="urn:microsoft.com/office/officeart/2005/8/layout/orgChart1"/>
    <dgm:cxn modelId="{CEC7AE7C-DA9F-4F4D-B725-D82E8E81DABD}" type="presParOf" srcId="{917744DC-EC36-450F-8445-FE44CB2E3E17}" destId="{3B8987D1-1279-4808-8F97-363DFEBE219D}" srcOrd="4" destOrd="0" presId="urn:microsoft.com/office/officeart/2005/8/layout/orgChart1"/>
    <dgm:cxn modelId="{A586EE88-FFF1-4FED-9DBE-CDE62AD25886}" type="presParOf" srcId="{917744DC-EC36-450F-8445-FE44CB2E3E17}" destId="{A6028FC9-964B-4206-A10F-FF9213C68E57}" srcOrd="5" destOrd="0" presId="urn:microsoft.com/office/officeart/2005/8/layout/orgChart1"/>
    <dgm:cxn modelId="{7F1D1869-4EBA-4F79-895A-70C631C6552A}" type="presParOf" srcId="{A6028FC9-964B-4206-A10F-FF9213C68E57}" destId="{35F9008D-1CFC-4B18-A694-416EB9DDF57E}" srcOrd="0" destOrd="0" presId="urn:microsoft.com/office/officeart/2005/8/layout/orgChart1"/>
    <dgm:cxn modelId="{2D8794F7-DAAE-4FBE-8C5F-58A7A83B2BFD}" type="presParOf" srcId="{35F9008D-1CFC-4B18-A694-416EB9DDF57E}" destId="{66A49211-9013-4CAE-BC15-B311B9A41712}" srcOrd="0" destOrd="0" presId="urn:microsoft.com/office/officeart/2005/8/layout/orgChart1"/>
    <dgm:cxn modelId="{69A38E0A-CEFE-4A8C-97D9-A07DE419CEC7}" type="presParOf" srcId="{35F9008D-1CFC-4B18-A694-416EB9DDF57E}" destId="{E8B87559-2C3B-42DF-80E3-DCB4EC87597C}" srcOrd="1" destOrd="0" presId="urn:microsoft.com/office/officeart/2005/8/layout/orgChart1"/>
    <dgm:cxn modelId="{3905C2B6-7563-4F7F-BBC5-9D44C0EDEAB9}" type="presParOf" srcId="{A6028FC9-964B-4206-A10F-FF9213C68E57}" destId="{72D36654-B18D-4E75-8B17-74FAC2C2DD36}" srcOrd="1" destOrd="0" presId="urn:microsoft.com/office/officeart/2005/8/layout/orgChart1"/>
    <dgm:cxn modelId="{F75F357E-695B-4F3D-B9F6-891EABE21D9D}" type="presParOf" srcId="{A6028FC9-964B-4206-A10F-FF9213C68E57}" destId="{E1BF216B-7EA8-4F90-87CE-FF59EF44E562}" srcOrd="2" destOrd="0" presId="urn:microsoft.com/office/officeart/2005/8/layout/orgChart1"/>
    <dgm:cxn modelId="{1E11FDBB-52C0-4740-AB4A-F5513FF6371D}" type="presParOf" srcId="{D7ADA8B0-2819-4F0D-9FC0-D49FDE21865F}" destId="{1DBADCD5-DFE4-4A6A-B739-7EE8E8ECAA3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987D1-1279-4808-8F97-363DFEBE219D}">
      <dsp:nvSpPr>
        <dsp:cNvPr id="0" name=""/>
        <dsp:cNvSpPr/>
      </dsp:nvSpPr>
      <dsp:spPr>
        <a:xfrm>
          <a:off x="4212468" y="906587"/>
          <a:ext cx="2980351" cy="517251"/>
        </a:xfrm>
        <a:custGeom>
          <a:avLst/>
          <a:gdLst/>
          <a:ahLst/>
          <a:cxnLst/>
          <a:rect l="0" t="0" r="0" b="0"/>
          <a:pathLst>
            <a:path>
              <a:moveTo>
                <a:pt x="0" y="0"/>
              </a:moveTo>
              <a:lnTo>
                <a:pt x="0" y="258625"/>
              </a:lnTo>
              <a:lnTo>
                <a:pt x="2980351" y="258625"/>
              </a:lnTo>
              <a:lnTo>
                <a:pt x="2980351" y="5172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BDB66E-7E38-4FAF-8257-183D6F52CA3C}">
      <dsp:nvSpPr>
        <dsp:cNvPr id="0" name=""/>
        <dsp:cNvSpPr/>
      </dsp:nvSpPr>
      <dsp:spPr>
        <a:xfrm>
          <a:off x="4166748" y="906587"/>
          <a:ext cx="91440" cy="517251"/>
        </a:xfrm>
        <a:custGeom>
          <a:avLst/>
          <a:gdLst/>
          <a:ahLst/>
          <a:cxnLst/>
          <a:rect l="0" t="0" r="0" b="0"/>
          <a:pathLst>
            <a:path>
              <a:moveTo>
                <a:pt x="45720" y="0"/>
              </a:moveTo>
              <a:lnTo>
                <a:pt x="45720" y="5172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AAF156-CC40-40DE-AFFF-79C34A67672E}">
      <dsp:nvSpPr>
        <dsp:cNvPr id="0" name=""/>
        <dsp:cNvSpPr/>
      </dsp:nvSpPr>
      <dsp:spPr>
        <a:xfrm>
          <a:off x="1232116" y="906587"/>
          <a:ext cx="2980351" cy="517251"/>
        </a:xfrm>
        <a:custGeom>
          <a:avLst/>
          <a:gdLst/>
          <a:ahLst/>
          <a:cxnLst/>
          <a:rect l="0" t="0" r="0" b="0"/>
          <a:pathLst>
            <a:path>
              <a:moveTo>
                <a:pt x="2980351" y="0"/>
              </a:moveTo>
              <a:lnTo>
                <a:pt x="2980351" y="258625"/>
              </a:lnTo>
              <a:lnTo>
                <a:pt x="0" y="258625"/>
              </a:lnTo>
              <a:lnTo>
                <a:pt x="0" y="5172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193C58-0018-464F-B37E-F2197E7DD462}">
      <dsp:nvSpPr>
        <dsp:cNvPr id="0" name=""/>
        <dsp:cNvSpPr/>
      </dsp:nvSpPr>
      <dsp:spPr>
        <a:xfrm>
          <a:off x="1027888" y="216020"/>
          <a:ext cx="6369159" cy="690567"/>
        </a:xfrm>
        <a:prstGeom prst="rect">
          <a:avLst/>
        </a:prstGeom>
        <a:solidFill>
          <a:schemeClr val="accent1"/>
        </a:solidFill>
        <a:ln w="25400" cap="flat" cmpd="sng" algn="ctr">
          <a:solidFill>
            <a:schemeClr val="lt1"/>
          </a:solidFill>
          <a:prstDash val="solid"/>
        </a:ln>
        <a:effectLst>
          <a:outerShdw blurRad="63500" dist="50800" dir="5400000" sx="98000" sy="98000" rotWithShape="0">
            <a:srgbClr val="000000">
              <a:alpha val="20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b="1" kern="1200" dirty="0" smtClean="0"/>
            <a:t>RAPORUN BÖLÜMLERİ</a:t>
          </a:r>
          <a:endParaRPr lang="tr-TR" sz="2400" b="1" kern="1200" dirty="0"/>
        </a:p>
      </dsp:txBody>
      <dsp:txXfrm>
        <a:off x="1027888" y="216020"/>
        <a:ext cx="6369159" cy="690567"/>
      </dsp:txXfrm>
    </dsp:sp>
    <dsp:sp modelId="{A20E1ACA-06ED-4A0F-98AA-EE86F340F7C0}">
      <dsp:nvSpPr>
        <dsp:cNvPr id="0" name=""/>
        <dsp:cNvSpPr/>
      </dsp:nvSpPr>
      <dsp:spPr>
        <a:xfrm>
          <a:off x="565" y="1423838"/>
          <a:ext cx="2463100" cy="3040660"/>
        </a:xfrm>
        <a:prstGeom prst="rect">
          <a:avLst/>
        </a:prstGeom>
        <a:solidFill>
          <a:schemeClr val="bg2">
            <a:lumMod val="75000"/>
          </a:schemeClr>
        </a:solidFill>
        <a:ln w="25400" cap="flat" cmpd="sng" algn="ctr">
          <a:solidFill>
            <a:schemeClr val="lt1"/>
          </a:solidFill>
          <a:prstDash val="solid"/>
        </a:ln>
        <a:effectLst>
          <a:outerShdw blurRad="63500" dist="50800" dir="5400000" sx="98000" sy="98000" rotWithShape="0">
            <a:srgbClr val="000000">
              <a:alpha val="20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5080" tIns="5080" rIns="5080" bIns="5080" numCol="1" spcCol="1270" anchor="ctr" anchorCtr="0">
          <a:noAutofit/>
        </a:bodyPr>
        <a:lstStyle/>
        <a:p>
          <a:pPr marL="92075" lvl="0" indent="0" algn="l" defTabSz="355600">
            <a:lnSpc>
              <a:spcPct val="90000"/>
            </a:lnSpc>
            <a:spcBef>
              <a:spcPct val="0"/>
            </a:spcBef>
            <a:spcAft>
              <a:spcPct val="35000"/>
            </a:spcAft>
          </a:pPr>
          <a:endParaRPr lang="tr-TR" sz="800" kern="1200" dirty="0" smtClean="0">
            <a:solidFill>
              <a:schemeClr val="tx1"/>
            </a:solidFill>
          </a:endParaRPr>
        </a:p>
        <a:p>
          <a:pPr marL="92075" lvl="0" indent="0" algn="l" defTabSz="355600">
            <a:lnSpc>
              <a:spcPct val="90000"/>
            </a:lnSpc>
            <a:spcBef>
              <a:spcPct val="0"/>
            </a:spcBef>
            <a:spcAft>
              <a:spcPct val="35000"/>
            </a:spcAft>
          </a:pPr>
          <a:r>
            <a:rPr lang="tr-TR" sz="2000" b="1" kern="1200" dirty="0" smtClean="0">
              <a:solidFill>
                <a:schemeClr val="tx1"/>
              </a:solidFill>
            </a:rPr>
            <a:t>BİRİNCİ BÖLÜM</a:t>
          </a:r>
        </a:p>
        <a:p>
          <a:pPr marL="92075" lvl="0" indent="0" algn="l" defTabSz="355600">
            <a:lnSpc>
              <a:spcPct val="90000"/>
            </a:lnSpc>
            <a:spcBef>
              <a:spcPct val="0"/>
            </a:spcBef>
            <a:spcAft>
              <a:spcPct val="35000"/>
            </a:spcAft>
          </a:pPr>
          <a:r>
            <a:rPr lang="tr-TR" sz="1800" kern="1200" dirty="0" smtClean="0">
              <a:solidFill>
                <a:schemeClr val="tx1"/>
              </a:solidFill>
            </a:rPr>
            <a:t>Kapak Sayfası</a:t>
          </a:r>
        </a:p>
        <a:p>
          <a:pPr marL="92075" lvl="0" indent="0" algn="l" defTabSz="355600">
            <a:lnSpc>
              <a:spcPct val="90000"/>
            </a:lnSpc>
            <a:spcBef>
              <a:spcPct val="0"/>
            </a:spcBef>
            <a:spcAft>
              <a:spcPct val="35000"/>
            </a:spcAft>
          </a:pPr>
          <a:r>
            <a:rPr lang="tr-TR" sz="1800" kern="1200" dirty="0" smtClean="0">
              <a:solidFill>
                <a:schemeClr val="tx1"/>
              </a:solidFill>
            </a:rPr>
            <a:t>Özet</a:t>
          </a:r>
        </a:p>
        <a:p>
          <a:pPr marL="92075" lvl="0" indent="0" algn="l" defTabSz="355600">
            <a:lnSpc>
              <a:spcPct val="90000"/>
            </a:lnSpc>
            <a:spcBef>
              <a:spcPct val="0"/>
            </a:spcBef>
            <a:spcAft>
              <a:spcPct val="35000"/>
            </a:spcAft>
          </a:pPr>
          <a:r>
            <a:rPr lang="tr-TR" sz="1800" kern="1200" dirty="0" smtClean="0">
              <a:solidFill>
                <a:schemeClr val="tx1"/>
              </a:solidFill>
            </a:rPr>
            <a:t>Anahtar Kelimeler</a:t>
          </a:r>
        </a:p>
        <a:p>
          <a:pPr marL="92075" lvl="0" indent="0" algn="l" defTabSz="355600">
            <a:lnSpc>
              <a:spcPct val="90000"/>
            </a:lnSpc>
            <a:spcBef>
              <a:spcPct val="0"/>
            </a:spcBef>
            <a:spcAft>
              <a:spcPct val="35000"/>
            </a:spcAft>
          </a:pPr>
          <a:r>
            <a:rPr lang="tr-TR" sz="1800" kern="1200" dirty="0" smtClean="0">
              <a:solidFill>
                <a:schemeClr val="tx1"/>
              </a:solidFill>
            </a:rPr>
            <a:t>Önsöz</a:t>
          </a:r>
        </a:p>
        <a:p>
          <a:pPr marL="92075" lvl="0" indent="0" algn="l" defTabSz="355600">
            <a:lnSpc>
              <a:spcPct val="90000"/>
            </a:lnSpc>
            <a:spcBef>
              <a:spcPct val="0"/>
            </a:spcBef>
            <a:spcAft>
              <a:spcPct val="35000"/>
            </a:spcAft>
          </a:pPr>
          <a:r>
            <a:rPr lang="tr-TR" sz="1800" kern="1200" dirty="0" smtClean="0">
              <a:solidFill>
                <a:schemeClr val="tx1"/>
              </a:solidFill>
            </a:rPr>
            <a:t>İçindekiler</a:t>
          </a:r>
        </a:p>
        <a:p>
          <a:pPr marL="92075" lvl="0" indent="0" algn="l" defTabSz="355600">
            <a:lnSpc>
              <a:spcPct val="90000"/>
            </a:lnSpc>
            <a:spcBef>
              <a:spcPct val="0"/>
            </a:spcBef>
            <a:spcAft>
              <a:spcPct val="35000"/>
            </a:spcAft>
          </a:pPr>
          <a:r>
            <a:rPr lang="tr-TR" sz="1800" kern="1200" dirty="0" smtClean="0">
              <a:solidFill>
                <a:schemeClr val="tx1"/>
              </a:solidFill>
            </a:rPr>
            <a:t>Kısaltmalar veya Simgeler</a:t>
          </a:r>
          <a:endParaRPr lang="tr-TR" sz="1800" kern="1200" dirty="0">
            <a:solidFill>
              <a:schemeClr val="tx1"/>
            </a:solidFill>
          </a:endParaRPr>
        </a:p>
      </dsp:txBody>
      <dsp:txXfrm>
        <a:off x="565" y="1423838"/>
        <a:ext cx="2463100" cy="3040660"/>
      </dsp:txXfrm>
    </dsp:sp>
    <dsp:sp modelId="{8A7268A8-E615-4A1D-B998-571172FE8700}">
      <dsp:nvSpPr>
        <dsp:cNvPr id="0" name=""/>
        <dsp:cNvSpPr/>
      </dsp:nvSpPr>
      <dsp:spPr>
        <a:xfrm>
          <a:off x="2980917" y="1423838"/>
          <a:ext cx="2463100" cy="1825428"/>
        </a:xfrm>
        <a:prstGeom prst="rect">
          <a:avLst/>
        </a:prstGeom>
        <a:solidFill>
          <a:schemeClr val="accent4">
            <a:lumMod val="75000"/>
          </a:schemeClr>
        </a:solidFill>
        <a:ln w="25400" cap="flat" cmpd="sng" algn="ctr">
          <a:solidFill>
            <a:schemeClr val="lt1"/>
          </a:solidFill>
          <a:prstDash val="solid"/>
        </a:ln>
        <a:effectLst>
          <a:outerShdw blurRad="63500" dist="50800" dir="5400000" sx="98000" sy="98000" rotWithShape="0">
            <a:srgbClr val="000000">
              <a:alpha val="20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6985" tIns="6985" rIns="6985" bIns="6985" numCol="1" spcCol="1270" anchor="ctr" anchorCtr="0">
          <a:noAutofit/>
        </a:bodyPr>
        <a:lstStyle/>
        <a:p>
          <a:pPr marL="92075" lvl="0" indent="0" algn="l" defTabSz="466725">
            <a:lnSpc>
              <a:spcPct val="90000"/>
            </a:lnSpc>
            <a:spcBef>
              <a:spcPct val="0"/>
            </a:spcBef>
            <a:spcAft>
              <a:spcPct val="35000"/>
            </a:spcAft>
          </a:pPr>
          <a:endParaRPr lang="tr-TR" sz="1050" kern="1200" dirty="0" smtClean="0">
            <a:solidFill>
              <a:schemeClr val="tx1"/>
            </a:solidFill>
          </a:endParaRPr>
        </a:p>
        <a:p>
          <a:pPr marL="182563" lvl="0" indent="0" algn="l" defTabSz="466725">
            <a:lnSpc>
              <a:spcPct val="90000"/>
            </a:lnSpc>
            <a:spcBef>
              <a:spcPct val="0"/>
            </a:spcBef>
            <a:spcAft>
              <a:spcPct val="35000"/>
            </a:spcAft>
          </a:pPr>
          <a:r>
            <a:rPr lang="tr-TR" sz="2000" b="1" kern="1200" dirty="0" smtClean="0">
              <a:solidFill>
                <a:schemeClr val="tx1"/>
              </a:solidFill>
            </a:rPr>
            <a:t>METİN BÖLÜMÜ</a:t>
          </a:r>
        </a:p>
        <a:p>
          <a:pPr marL="182563" lvl="0" indent="0" algn="l" defTabSz="466725">
            <a:lnSpc>
              <a:spcPct val="90000"/>
            </a:lnSpc>
            <a:spcBef>
              <a:spcPct val="0"/>
            </a:spcBef>
            <a:spcAft>
              <a:spcPct val="35000"/>
            </a:spcAft>
          </a:pPr>
          <a:r>
            <a:rPr lang="tr-TR" sz="1900" kern="1200" dirty="0" smtClean="0">
              <a:solidFill>
                <a:schemeClr val="tx1"/>
              </a:solidFill>
            </a:rPr>
            <a:t>Giriş</a:t>
          </a:r>
        </a:p>
        <a:p>
          <a:pPr marL="182563" lvl="0" indent="0" algn="l" defTabSz="466725">
            <a:lnSpc>
              <a:spcPct val="90000"/>
            </a:lnSpc>
            <a:spcBef>
              <a:spcPct val="0"/>
            </a:spcBef>
            <a:spcAft>
              <a:spcPct val="35000"/>
            </a:spcAft>
          </a:pPr>
          <a:r>
            <a:rPr lang="tr-TR" sz="1900" kern="1200" dirty="0" smtClean="0">
              <a:solidFill>
                <a:schemeClr val="tx1"/>
              </a:solidFill>
            </a:rPr>
            <a:t>Bölümler</a:t>
          </a:r>
        </a:p>
        <a:p>
          <a:pPr marL="182563" lvl="0" indent="0" algn="l" defTabSz="466725">
            <a:lnSpc>
              <a:spcPct val="90000"/>
            </a:lnSpc>
            <a:spcBef>
              <a:spcPct val="0"/>
            </a:spcBef>
            <a:spcAft>
              <a:spcPct val="35000"/>
            </a:spcAft>
          </a:pPr>
          <a:r>
            <a:rPr lang="tr-TR" sz="1900" kern="1200" dirty="0" smtClean="0">
              <a:solidFill>
                <a:schemeClr val="tx1"/>
              </a:solidFill>
            </a:rPr>
            <a:t>Sonuç</a:t>
          </a:r>
          <a:endParaRPr lang="tr-TR" sz="1900" kern="1200" dirty="0">
            <a:solidFill>
              <a:schemeClr val="tx1"/>
            </a:solidFill>
          </a:endParaRPr>
        </a:p>
      </dsp:txBody>
      <dsp:txXfrm>
        <a:off x="2980917" y="1423838"/>
        <a:ext cx="2463100" cy="1825428"/>
      </dsp:txXfrm>
    </dsp:sp>
    <dsp:sp modelId="{66A49211-9013-4CAE-BC15-B311B9A41712}">
      <dsp:nvSpPr>
        <dsp:cNvPr id="0" name=""/>
        <dsp:cNvSpPr/>
      </dsp:nvSpPr>
      <dsp:spPr>
        <a:xfrm>
          <a:off x="5961269" y="1423838"/>
          <a:ext cx="2463100" cy="1681411"/>
        </a:xfrm>
        <a:prstGeom prst="rect">
          <a:avLst/>
        </a:prstGeom>
        <a:solidFill>
          <a:schemeClr val="accent6">
            <a:lumMod val="75000"/>
          </a:schemeClr>
        </a:solidFill>
        <a:ln w="25400" cap="flat" cmpd="sng" algn="ctr">
          <a:solidFill>
            <a:schemeClr val="lt1"/>
          </a:solidFill>
          <a:prstDash val="solid"/>
        </a:ln>
        <a:effectLst>
          <a:outerShdw blurRad="63500" dist="50800" dir="5400000" sx="98000" sy="98000" rotWithShape="0">
            <a:srgbClr val="000000">
              <a:alpha val="20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5080" tIns="5080" rIns="5080" bIns="5080" numCol="1" spcCol="1270" anchor="ctr" anchorCtr="0">
          <a:noAutofit/>
        </a:bodyPr>
        <a:lstStyle/>
        <a:p>
          <a:pPr marL="92075" lvl="0" indent="0" algn="l" defTabSz="355600">
            <a:lnSpc>
              <a:spcPct val="90000"/>
            </a:lnSpc>
            <a:spcBef>
              <a:spcPct val="0"/>
            </a:spcBef>
            <a:spcAft>
              <a:spcPct val="35000"/>
            </a:spcAft>
          </a:pPr>
          <a:endParaRPr lang="tr-TR" sz="800" kern="1200" dirty="0" smtClean="0">
            <a:solidFill>
              <a:schemeClr val="tx1"/>
            </a:solidFill>
          </a:endParaRPr>
        </a:p>
        <a:p>
          <a:pPr marL="182563" lvl="0" indent="0" algn="l" defTabSz="355600">
            <a:lnSpc>
              <a:spcPct val="90000"/>
            </a:lnSpc>
            <a:spcBef>
              <a:spcPct val="0"/>
            </a:spcBef>
            <a:spcAft>
              <a:spcPct val="35000"/>
            </a:spcAft>
          </a:pPr>
          <a:r>
            <a:rPr lang="tr-TR" sz="2000" b="1" kern="1200" dirty="0" smtClean="0">
              <a:solidFill>
                <a:schemeClr val="tx1"/>
              </a:solidFill>
            </a:rPr>
            <a:t>SON BÖLÜM</a:t>
          </a:r>
        </a:p>
        <a:p>
          <a:pPr marL="182563" lvl="0" indent="0" algn="l" defTabSz="355600">
            <a:lnSpc>
              <a:spcPct val="90000"/>
            </a:lnSpc>
            <a:spcBef>
              <a:spcPct val="0"/>
            </a:spcBef>
            <a:spcAft>
              <a:spcPct val="35000"/>
            </a:spcAft>
          </a:pPr>
          <a:r>
            <a:rPr lang="tr-TR" sz="1800" kern="1200" dirty="0" smtClean="0">
              <a:solidFill>
                <a:schemeClr val="tx1"/>
              </a:solidFill>
            </a:rPr>
            <a:t>Ekler</a:t>
          </a:r>
        </a:p>
        <a:p>
          <a:pPr marL="182563" lvl="0" indent="0" algn="l" defTabSz="355600">
            <a:lnSpc>
              <a:spcPct val="90000"/>
            </a:lnSpc>
            <a:spcBef>
              <a:spcPct val="0"/>
            </a:spcBef>
            <a:spcAft>
              <a:spcPct val="35000"/>
            </a:spcAft>
          </a:pPr>
          <a:r>
            <a:rPr lang="tr-TR" sz="1800" kern="1200" dirty="0" smtClean="0">
              <a:solidFill>
                <a:schemeClr val="tx1"/>
              </a:solidFill>
            </a:rPr>
            <a:t>Kaynakça</a:t>
          </a:r>
        </a:p>
        <a:p>
          <a:pPr marL="182563" lvl="0" indent="0" algn="l" defTabSz="355600">
            <a:lnSpc>
              <a:spcPct val="90000"/>
            </a:lnSpc>
            <a:spcBef>
              <a:spcPct val="0"/>
            </a:spcBef>
            <a:spcAft>
              <a:spcPct val="35000"/>
            </a:spcAft>
          </a:pPr>
          <a:r>
            <a:rPr lang="tr-TR" sz="1800" kern="1200" dirty="0" smtClean="0">
              <a:solidFill>
                <a:schemeClr val="tx1"/>
              </a:solidFill>
            </a:rPr>
            <a:t>Dizin</a:t>
          </a:r>
          <a:endParaRPr lang="tr-TR" sz="1800" kern="1200" dirty="0">
            <a:solidFill>
              <a:schemeClr val="tx1"/>
            </a:solidFill>
          </a:endParaRPr>
        </a:p>
      </dsp:txBody>
      <dsp:txXfrm>
        <a:off x="5961269" y="1423838"/>
        <a:ext cx="2463100" cy="168141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01.12.2014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01.12.2014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01.12.2014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A23720DD-5B6D-40BF-8493-A6B52D484E6B}" type="datetimeFigureOut">
              <a:rPr lang="tr-TR" smtClean="0"/>
              <a:pPr/>
              <a:t>01.12.2014</a:t>
            </a:fld>
            <a:endParaRPr lang="tr-TR"/>
          </a:p>
        </p:txBody>
      </p:sp>
      <p:sp>
        <p:nvSpPr>
          <p:cNvPr id="23" name="Slide Number Placeholder 22"/>
          <p:cNvSpPr>
            <a:spLocks noGrp="1"/>
          </p:cNvSpPr>
          <p:nvPr>
            <p:ph type="sldNum" sz="quarter" idx="11"/>
          </p:nvPr>
        </p:nvSpPr>
        <p:spPr/>
        <p:txBody>
          <a:bodyPr/>
          <a:lstStyle/>
          <a:p>
            <a:fld id="{F302176B-0E47-46AC-8F43-DAB4B8A37D06}" type="slidenum">
              <a:rPr lang="tr-TR" smtClean="0"/>
              <a:pPr/>
              <a:t>‹#›</a:t>
            </a:fld>
            <a:endParaRPr lang="tr-TR"/>
          </a:p>
        </p:txBody>
      </p:sp>
      <p:sp>
        <p:nvSpPr>
          <p:cNvPr id="24" name="Footer Placeholder 23"/>
          <p:cNvSpPr>
            <a:spLocks noGrp="1"/>
          </p:cNvSpPr>
          <p:nvPr>
            <p:ph type="ftr" sz="quarter" idx="12"/>
          </p:nvPr>
        </p:nvSpPr>
        <p:spPr/>
        <p:txBody>
          <a:bodyPr/>
          <a:lstStyle/>
          <a:p>
            <a:endParaRPr lang="tr-TR"/>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tr-TR" smtClean="0"/>
              <a:t>Asıl başlık stili için tıklatın</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2" name="Date Placeholder 11"/>
          <p:cNvSpPr>
            <a:spLocks noGrp="1"/>
          </p:cNvSpPr>
          <p:nvPr>
            <p:ph type="dt" sz="half" idx="14"/>
          </p:nvPr>
        </p:nvSpPr>
        <p:spPr/>
        <p:txBody>
          <a:bodyPr/>
          <a:lstStyle/>
          <a:p>
            <a:fld id="{A23720DD-5B6D-40BF-8493-A6B52D484E6B}" type="datetimeFigureOut">
              <a:rPr lang="tr-TR" smtClean="0"/>
              <a:pPr/>
              <a:t>01.12.2014</a:t>
            </a:fld>
            <a:endParaRPr lang="tr-TR"/>
          </a:p>
        </p:txBody>
      </p:sp>
      <p:sp>
        <p:nvSpPr>
          <p:cNvPr id="19" name="Slide Number Placeholder 18"/>
          <p:cNvSpPr>
            <a:spLocks noGrp="1"/>
          </p:cNvSpPr>
          <p:nvPr>
            <p:ph type="sldNum" sz="quarter" idx="15"/>
          </p:nvPr>
        </p:nvSpPr>
        <p:spPr/>
        <p:txBody>
          <a:bodyPr/>
          <a:lstStyle/>
          <a:p>
            <a:fld id="{F302176B-0E47-46AC-8F43-DAB4B8A37D06}" type="slidenum">
              <a:rPr lang="tr-TR" smtClean="0"/>
              <a:pPr/>
              <a:t>‹#›</a:t>
            </a:fld>
            <a:endParaRPr lang="tr-TR"/>
          </a:p>
        </p:txBody>
      </p:sp>
      <p:sp>
        <p:nvSpPr>
          <p:cNvPr id="21" name="Footer Placeholder 20"/>
          <p:cNvSpPr>
            <a:spLocks noGrp="1"/>
          </p:cNvSpPr>
          <p:nvPr>
            <p:ph type="ftr" sz="quarter" idx="16"/>
          </p:nvPr>
        </p:nvSpPr>
        <p:spPr/>
        <p:txBody>
          <a:bodyPr/>
          <a:lstStyle/>
          <a:p>
            <a:endParaRPr lang="tr-TR"/>
          </a:p>
        </p:txBody>
      </p:sp>
      <p:sp>
        <p:nvSpPr>
          <p:cNvPr id="8" name="Title 7"/>
          <p:cNvSpPr>
            <a:spLocks noGrp="1"/>
          </p:cNvSpPr>
          <p:nvPr>
            <p:ph type="title"/>
          </p:nvPr>
        </p:nvSpPr>
        <p:spPr/>
        <p:txBody>
          <a:bodyPr/>
          <a:lstStyle/>
          <a:p>
            <a:r>
              <a:rPr lang="tr-TR" smtClean="0"/>
              <a:t>Asıl başlık stili için tıklatın</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6" name="Date Placeholder 15"/>
          <p:cNvSpPr>
            <a:spLocks noGrp="1"/>
          </p:cNvSpPr>
          <p:nvPr>
            <p:ph type="dt" sz="half" idx="10"/>
          </p:nvPr>
        </p:nvSpPr>
        <p:spPr/>
        <p:txBody>
          <a:bodyPr/>
          <a:lstStyle/>
          <a:p>
            <a:fld id="{A23720DD-5B6D-40BF-8493-A6B52D484E6B}" type="datetimeFigureOut">
              <a:rPr lang="tr-TR" smtClean="0"/>
              <a:pPr/>
              <a:t>01.12.2014</a:t>
            </a:fld>
            <a:endParaRPr lang="tr-TR"/>
          </a:p>
        </p:txBody>
      </p:sp>
      <p:sp>
        <p:nvSpPr>
          <p:cNvPr id="20" name="Slide Number Placeholder 19"/>
          <p:cNvSpPr>
            <a:spLocks noGrp="1"/>
          </p:cNvSpPr>
          <p:nvPr>
            <p:ph type="sldNum" sz="quarter" idx="11"/>
          </p:nvPr>
        </p:nvSpPr>
        <p:spPr/>
        <p:txBody>
          <a:bodyPr/>
          <a:lstStyle/>
          <a:p>
            <a:fld id="{F302176B-0E47-46AC-8F43-DAB4B8A37D06}" type="slidenum">
              <a:rPr lang="tr-TR" smtClean="0"/>
              <a:pPr/>
              <a:t>‹#›</a:t>
            </a:fld>
            <a:endParaRPr lang="tr-TR"/>
          </a:p>
        </p:txBody>
      </p:sp>
      <p:sp>
        <p:nvSpPr>
          <p:cNvPr id="21" name="Footer Placeholder 20"/>
          <p:cNvSpPr>
            <a:spLocks noGrp="1"/>
          </p:cNvSpPr>
          <p:nvPr>
            <p:ph type="ftr" sz="quarter" idx="12"/>
          </p:nvPr>
        </p:nvSpPr>
        <p:spPr/>
        <p:txBody>
          <a:bodyPr/>
          <a:lstStyle/>
          <a:p>
            <a:endParaRPr lang="tr-TR"/>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tr-TR" smtClean="0"/>
              <a:t>Asıl başlık stili için tıklatın</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7" name="Title 26"/>
          <p:cNvSpPr>
            <a:spLocks noGrp="1"/>
          </p:cNvSpPr>
          <p:nvPr>
            <p:ph type="title"/>
          </p:nvPr>
        </p:nvSpPr>
        <p:spPr/>
        <p:txBody>
          <a:bodyPr/>
          <a:lstStyle/>
          <a:p>
            <a:r>
              <a:rPr lang="tr-TR" smtClean="0"/>
              <a:t>Asıl başlık stili için tıklatın</a:t>
            </a:r>
            <a:endParaRPr lang="en-US" dirty="0"/>
          </a:p>
        </p:txBody>
      </p:sp>
      <p:sp>
        <p:nvSpPr>
          <p:cNvPr id="20" name="Date Placeholder 19"/>
          <p:cNvSpPr>
            <a:spLocks noGrp="1"/>
          </p:cNvSpPr>
          <p:nvPr>
            <p:ph type="dt" sz="half" idx="15"/>
          </p:nvPr>
        </p:nvSpPr>
        <p:spPr/>
        <p:txBody>
          <a:bodyPr/>
          <a:lstStyle/>
          <a:p>
            <a:fld id="{A23720DD-5B6D-40BF-8493-A6B52D484E6B}" type="datetimeFigureOut">
              <a:rPr lang="tr-TR" smtClean="0"/>
              <a:pPr/>
              <a:t>01.12.2014</a:t>
            </a:fld>
            <a:endParaRPr lang="tr-TR"/>
          </a:p>
        </p:txBody>
      </p:sp>
      <p:sp>
        <p:nvSpPr>
          <p:cNvPr id="25" name="Slide Number Placeholder 24"/>
          <p:cNvSpPr>
            <a:spLocks noGrp="1"/>
          </p:cNvSpPr>
          <p:nvPr>
            <p:ph type="sldNum" sz="quarter" idx="16"/>
          </p:nvPr>
        </p:nvSpPr>
        <p:spPr/>
        <p:txBody>
          <a:bodyPr/>
          <a:lstStyle/>
          <a:p>
            <a:fld id="{F302176B-0E47-46AC-8F43-DAB4B8A37D06}" type="slidenum">
              <a:rPr lang="tr-TR" smtClean="0"/>
              <a:pPr/>
              <a:t>‹#›</a:t>
            </a:fld>
            <a:endParaRPr lang="tr-TR"/>
          </a:p>
        </p:txBody>
      </p:sp>
      <p:sp>
        <p:nvSpPr>
          <p:cNvPr id="26" name="Footer Placeholder 25"/>
          <p:cNvSpPr>
            <a:spLocks noGrp="1"/>
          </p:cNvSpPr>
          <p:nvPr>
            <p:ph type="ftr" sz="quarter" idx="17"/>
          </p:nvPr>
        </p:nvSpPr>
        <p:spPr/>
        <p:txBody>
          <a:bodyPr/>
          <a:lstStyle/>
          <a:p>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30" name="Title 29"/>
          <p:cNvSpPr>
            <a:spLocks noGrp="1"/>
          </p:cNvSpPr>
          <p:nvPr>
            <p:ph type="title"/>
          </p:nvPr>
        </p:nvSpPr>
        <p:spPr/>
        <p:txBody>
          <a:bodyPr/>
          <a:lstStyle/>
          <a:p>
            <a:r>
              <a:rPr lang="tr-TR" smtClean="0"/>
              <a:t>Asıl başlık stili için tıklatın</a:t>
            </a:r>
            <a:endParaRPr lang="en-US"/>
          </a:p>
        </p:txBody>
      </p:sp>
      <p:sp>
        <p:nvSpPr>
          <p:cNvPr id="20" name="Date Placeholder 19"/>
          <p:cNvSpPr>
            <a:spLocks noGrp="1"/>
          </p:cNvSpPr>
          <p:nvPr>
            <p:ph type="dt" sz="half" idx="16"/>
          </p:nvPr>
        </p:nvSpPr>
        <p:spPr/>
        <p:txBody>
          <a:bodyPr/>
          <a:lstStyle/>
          <a:p>
            <a:fld id="{A23720DD-5B6D-40BF-8493-A6B52D484E6B}" type="datetimeFigureOut">
              <a:rPr lang="tr-TR" smtClean="0"/>
              <a:pPr/>
              <a:t>01.12.2014</a:t>
            </a:fld>
            <a:endParaRPr lang="tr-TR"/>
          </a:p>
        </p:txBody>
      </p:sp>
      <p:sp>
        <p:nvSpPr>
          <p:cNvPr id="24" name="Slide Number Placeholder 23"/>
          <p:cNvSpPr>
            <a:spLocks noGrp="1"/>
          </p:cNvSpPr>
          <p:nvPr>
            <p:ph type="sldNum" sz="quarter" idx="17"/>
          </p:nvPr>
        </p:nvSpPr>
        <p:spPr/>
        <p:txBody>
          <a:bodyPr/>
          <a:lstStyle/>
          <a:p>
            <a:fld id="{F302176B-0E47-46AC-8F43-DAB4B8A37D06}" type="slidenum">
              <a:rPr lang="tr-TR" smtClean="0"/>
              <a:pPr/>
              <a:t>‹#›</a:t>
            </a:fld>
            <a:endParaRPr lang="tr-TR"/>
          </a:p>
        </p:txBody>
      </p:sp>
      <p:sp>
        <p:nvSpPr>
          <p:cNvPr id="29" name="Footer Placeholder 28"/>
          <p:cNvSpPr>
            <a:spLocks noGrp="1"/>
          </p:cNvSpPr>
          <p:nvPr>
            <p:ph type="ftr" sz="quarter" idx="18"/>
          </p:nvPr>
        </p:nvSpPr>
        <p:spPr/>
        <p:txBody>
          <a:bodyPr/>
          <a:lstStyle/>
          <a:p>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A23720DD-5B6D-40BF-8493-A6B52D484E6B}" type="datetimeFigureOut">
              <a:rPr lang="tr-TR" smtClean="0"/>
              <a:pPr/>
              <a:t>01.12.2014</a:t>
            </a:fld>
            <a:endParaRPr lang="tr-TR"/>
          </a:p>
        </p:txBody>
      </p:sp>
      <p:sp>
        <p:nvSpPr>
          <p:cNvPr id="14" name="Slide Number Placeholder 13"/>
          <p:cNvSpPr>
            <a:spLocks noGrp="1"/>
          </p:cNvSpPr>
          <p:nvPr>
            <p:ph type="sldNum" sz="quarter" idx="11"/>
          </p:nvPr>
        </p:nvSpPr>
        <p:spPr/>
        <p:txBody>
          <a:bodyPr/>
          <a:lstStyle/>
          <a:p>
            <a:fld id="{F302176B-0E47-46AC-8F43-DAB4B8A37D06}" type="slidenum">
              <a:rPr lang="tr-TR" smtClean="0"/>
              <a:pPr/>
              <a:t>‹#›</a:t>
            </a:fld>
            <a:endParaRPr lang="tr-TR"/>
          </a:p>
        </p:txBody>
      </p:sp>
      <p:sp>
        <p:nvSpPr>
          <p:cNvPr id="18" name="Footer Placeholder 17"/>
          <p:cNvSpPr>
            <a:spLocks noGrp="1"/>
          </p:cNvSpPr>
          <p:nvPr>
            <p:ph type="ftr" sz="quarter" idx="12"/>
          </p:nvPr>
        </p:nvSpPr>
        <p:spPr/>
        <p:txBody>
          <a:bodyPr/>
          <a:lstStyle/>
          <a:p>
            <a:endParaRPr lang="tr-TR"/>
          </a:p>
        </p:txBody>
      </p:sp>
      <p:sp>
        <p:nvSpPr>
          <p:cNvPr id="15" name="Title 14"/>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A23720DD-5B6D-40BF-8493-A6B52D484E6B}" type="datetimeFigureOut">
              <a:rPr lang="tr-TR" smtClean="0"/>
              <a:pPr/>
              <a:t>01.12.2014</a:t>
            </a:fld>
            <a:endParaRPr lang="tr-TR"/>
          </a:p>
        </p:txBody>
      </p:sp>
      <p:sp>
        <p:nvSpPr>
          <p:cNvPr id="12" name="Slide Number Placeholder 11"/>
          <p:cNvSpPr>
            <a:spLocks noGrp="1"/>
          </p:cNvSpPr>
          <p:nvPr>
            <p:ph type="sldNum" sz="quarter" idx="11"/>
          </p:nvPr>
        </p:nvSpPr>
        <p:spPr/>
        <p:txBody>
          <a:bodyPr/>
          <a:lstStyle/>
          <a:p>
            <a:fld id="{F302176B-0E47-46AC-8F43-DAB4B8A37D06}" type="slidenum">
              <a:rPr lang="tr-TR" smtClean="0"/>
              <a:pPr/>
              <a:t>‹#›</a:t>
            </a:fld>
            <a:endParaRPr lang="tr-TR"/>
          </a:p>
        </p:txBody>
      </p:sp>
      <p:sp>
        <p:nvSpPr>
          <p:cNvPr id="13" name="Footer Placeholder 12"/>
          <p:cNvSpPr>
            <a:spLocks noGrp="1"/>
          </p:cNvSpPr>
          <p:nvPr>
            <p:ph type="ftr" sz="quarter" idx="12"/>
          </p:nvPr>
        </p:nvSpPr>
        <p:spPr/>
        <p:txBody>
          <a:bodyPr/>
          <a:lstStyle/>
          <a:p>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tr-TR" smtClean="0"/>
              <a:t>Asıl başlık stili için tıklatın</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Date Placeholder 12"/>
          <p:cNvSpPr>
            <a:spLocks noGrp="1"/>
          </p:cNvSpPr>
          <p:nvPr>
            <p:ph type="dt" sz="half" idx="15"/>
          </p:nvPr>
        </p:nvSpPr>
        <p:spPr/>
        <p:txBody>
          <a:bodyPr/>
          <a:lstStyle/>
          <a:p>
            <a:fld id="{A23720DD-5B6D-40BF-8493-A6B52D484E6B}" type="datetimeFigureOut">
              <a:rPr lang="tr-TR" smtClean="0"/>
              <a:pPr/>
              <a:t>01.12.2014</a:t>
            </a:fld>
            <a:endParaRPr lang="tr-TR"/>
          </a:p>
        </p:txBody>
      </p:sp>
      <p:sp>
        <p:nvSpPr>
          <p:cNvPr id="18" name="Slide Number Placeholder 17"/>
          <p:cNvSpPr>
            <a:spLocks noGrp="1"/>
          </p:cNvSpPr>
          <p:nvPr>
            <p:ph type="sldNum" sz="quarter" idx="16"/>
          </p:nvPr>
        </p:nvSpPr>
        <p:spPr/>
        <p:txBody>
          <a:bodyPr/>
          <a:lstStyle/>
          <a:p>
            <a:fld id="{F302176B-0E47-46AC-8F43-DAB4B8A37D06}" type="slidenum">
              <a:rPr lang="tr-TR" smtClean="0"/>
              <a:pPr/>
              <a:t>‹#›</a:t>
            </a:fld>
            <a:endParaRPr lang="tr-TR"/>
          </a:p>
        </p:txBody>
      </p:sp>
      <p:sp>
        <p:nvSpPr>
          <p:cNvPr id="20" name="Footer Placeholder 19"/>
          <p:cNvSpPr>
            <a:spLocks noGrp="1"/>
          </p:cNvSpPr>
          <p:nvPr>
            <p:ph type="ftr" sz="quarter" idx="17"/>
          </p:nvPr>
        </p:nvSpPr>
        <p:spPr/>
        <p:txBody>
          <a:bodyPr/>
          <a:lstStyle/>
          <a:p>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3720DD-5B6D-40BF-8493-A6B52D484E6B}" type="datetimeFigureOut">
              <a:rPr lang="tr-TR" smtClean="0"/>
              <a:pPr/>
              <a:t>01.12.2014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tr-TR" smtClean="0"/>
              <a:t>Asıl metin stillerini düzenlemek için tıklatın</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13" name="Date Placeholder 12"/>
          <p:cNvSpPr>
            <a:spLocks noGrp="1"/>
          </p:cNvSpPr>
          <p:nvPr>
            <p:ph type="dt" sz="half" idx="14"/>
          </p:nvPr>
        </p:nvSpPr>
        <p:spPr/>
        <p:txBody>
          <a:bodyPr/>
          <a:lstStyle/>
          <a:p>
            <a:fld id="{A23720DD-5B6D-40BF-8493-A6B52D484E6B}" type="datetimeFigureOut">
              <a:rPr lang="tr-TR" smtClean="0"/>
              <a:pPr/>
              <a:t>01.12.2014</a:t>
            </a:fld>
            <a:endParaRPr lang="tr-TR"/>
          </a:p>
        </p:txBody>
      </p:sp>
      <p:sp>
        <p:nvSpPr>
          <p:cNvPr id="20" name="Slide Number Placeholder 19"/>
          <p:cNvSpPr>
            <a:spLocks noGrp="1"/>
          </p:cNvSpPr>
          <p:nvPr>
            <p:ph type="sldNum" sz="quarter" idx="15"/>
          </p:nvPr>
        </p:nvSpPr>
        <p:spPr/>
        <p:txBody>
          <a:bodyPr/>
          <a:lstStyle/>
          <a:p>
            <a:fld id="{F302176B-0E47-46AC-8F43-DAB4B8A37D06}" type="slidenum">
              <a:rPr lang="tr-TR" smtClean="0"/>
              <a:pPr/>
              <a:t>‹#›</a:t>
            </a:fld>
            <a:endParaRPr lang="tr-TR"/>
          </a:p>
        </p:txBody>
      </p:sp>
      <p:sp>
        <p:nvSpPr>
          <p:cNvPr id="21" name="Footer Placeholder 20"/>
          <p:cNvSpPr>
            <a:spLocks noGrp="1"/>
          </p:cNvSpPr>
          <p:nvPr>
            <p:ph type="ftr" sz="quarter" idx="16"/>
          </p:nvPr>
        </p:nvSpPr>
        <p:spPr/>
        <p:txBody>
          <a:bodyPr/>
          <a:lstStyle/>
          <a:p>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01.12.2014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01.12.2014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01.12.2014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pPr/>
              <a:t>01.12.2014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smtClean="0"/>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01.12.2014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pPr/>
              <a:t>01.12.2014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01.12.2014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01.12.2014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01.12.2014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ashVert">
          <a:fgClr>
            <a:schemeClr val="accent1"/>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23720DD-5B6D-40BF-8493-A6B52D484E6B}" type="datetimeFigureOut">
              <a:rPr lang="tr-TR" smtClean="0"/>
              <a:pPr/>
              <a:t>01.12.2014</a:t>
            </a:fld>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A23720DD-5B6D-40BF-8493-A6B52D484E6B}" type="datetimeFigureOut">
              <a:rPr lang="tr-TR" smtClean="0"/>
              <a:pPr/>
              <a:t>01.12.2014</a:t>
            </a:fld>
            <a:endParaRPr lang="tr-TR"/>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tr-TR"/>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F302176B-0E47-46AC-8F43-DAB4B8A37D06}"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Kamu%20&#304;darelerince%20Haz&#305;rlanacak%20Faaliyet%20Raporlar&#305;%20Hakk&#305;nda%20Y&#246;netmelik.pdf"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hyperlink" Target="&#304;&#231;i&#351;leri%20Bakanl&#305;&#287;&#305;%202013%20Y&#305;l&#305;%20&#304;dare%20Faaliyet%20Raporu.pdf" TargetMode="Externa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hyperlink" Target="&#304;nceleme%20Ara&#351;t&#305;rma%20Rapor%20&#214;rne&#287;i.docx"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hyperlink" Target="&#304;l%20-Planlama%20ve%20Koordinasyon%20M&#252;d&#252;rl&#252;&#287;&#252;%20Tefti&#351;%20Rehberi%20.doc"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Nihai%20Rapor%20Format&#305;.doc"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Kaymakaml&#305;k%20Tez%20Y&#246;nergesi.pdf"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5" name="Group 198"/>
          <p:cNvGraphicFramePr>
            <a:graphicFrameLocks/>
          </p:cNvGraphicFramePr>
          <p:nvPr/>
        </p:nvGraphicFramePr>
        <p:xfrm>
          <a:off x="228600" y="381000"/>
          <a:ext cx="8758238" cy="457200"/>
        </p:xfrm>
        <a:graphic>
          <a:graphicData uri="http://schemas.openxmlformats.org/drawingml/2006/table">
            <a:tbl>
              <a:tblPr/>
              <a:tblGrid>
                <a:gridCol w="87582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sp>
        <p:nvSpPr>
          <p:cNvPr id="7" name="WordArt 95"/>
          <p:cNvSpPr>
            <a:spLocks noChangeArrowheads="1" noChangeShapeType="1" noTextEdit="1"/>
          </p:cNvSpPr>
          <p:nvPr/>
        </p:nvSpPr>
        <p:spPr bwMode="auto">
          <a:xfrm>
            <a:off x="971600" y="2452906"/>
            <a:ext cx="7200800" cy="720080"/>
          </a:xfrm>
          <a:prstGeom prst="rect">
            <a:avLst/>
          </a:prstGeom>
        </p:spPr>
        <p:txBody>
          <a:bodyPr wrap="none" fromWordArt="1">
            <a:prstTxWarp prst="textPlain">
              <a:avLst>
                <a:gd name="adj" fmla="val 50000"/>
              </a:avLst>
            </a:prstTxWarp>
          </a:bodyPr>
          <a:lstStyle/>
          <a:p>
            <a:pPr algn="ctr">
              <a:lnSpc>
                <a:spcPct val="150000"/>
              </a:lnSpc>
            </a:pPr>
            <a:r>
              <a:rPr lang="tr-TR" sz="4800" b="1" kern="10" dirty="0" smtClean="0">
                <a:ln w="19050">
                  <a:solidFill>
                    <a:srgbClr val="0070C0"/>
                  </a:solidFill>
                  <a:round/>
                  <a:headEnd/>
                  <a:tailEnd/>
                </a:ln>
                <a:solidFill>
                  <a:srgbClr val="C00000"/>
                </a:solidFill>
                <a:effectLst>
                  <a:outerShdw blurRad="41275" dist="20320" dir="1799969" algn="tl" rotWithShape="0">
                    <a:srgbClr val="000000">
                      <a:alpha val="39998"/>
                    </a:srgbClr>
                  </a:outerShdw>
                </a:effectLst>
                <a:latin typeface="Arial Black"/>
              </a:rPr>
              <a:t>RAPOR YAZMA TEKNİKLERİ</a:t>
            </a:r>
            <a:endParaRPr lang="tr-TR" sz="4800" b="1" kern="10" dirty="0">
              <a:ln w="19050">
                <a:solidFill>
                  <a:srgbClr val="0070C0"/>
                </a:solidFill>
                <a:round/>
                <a:headEnd/>
                <a:tailEnd/>
              </a:ln>
              <a:solidFill>
                <a:srgbClr val="C00000"/>
              </a:solidFill>
              <a:effectLst>
                <a:outerShdw blurRad="41275" dist="20320" dir="1799969" algn="tl" rotWithShape="0">
                  <a:srgbClr val="000000">
                    <a:alpha val="39998"/>
                  </a:srgbClr>
                </a:outerShdw>
              </a:effectLst>
              <a:latin typeface="Arial Black"/>
            </a:endParaRPr>
          </a:p>
        </p:txBody>
      </p:sp>
      <p:pic>
        <p:nvPicPr>
          <p:cNvPr id="1027" name="Picture 3" descr="C:\Users\sony\Desktop\turkiye_cumhuriyeti_icisleri_bakanligi-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16632"/>
            <a:ext cx="698356" cy="69373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051720" y="5229200"/>
            <a:ext cx="5328592" cy="1077218"/>
          </a:xfrm>
          <a:prstGeom prst="rect">
            <a:avLst/>
          </a:prstGeom>
        </p:spPr>
        <p:txBody>
          <a:bodyPr wrap="square">
            <a:spAutoFit/>
          </a:bodyPr>
          <a:lstStyle/>
          <a:p>
            <a:pPr algn="ctr">
              <a:spcBef>
                <a:spcPct val="0"/>
              </a:spcBef>
            </a:pPr>
            <a:r>
              <a:rPr lang="tr-TR" sz="3200" b="1" dirty="0">
                <a:solidFill>
                  <a:schemeClr val="tx2">
                    <a:lumMod val="10000"/>
                  </a:schemeClr>
                </a:solidFill>
                <a:latin typeface="+mj-lt"/>
                <a:ea typeface="+mj-ea"/>
                <a:cs typeface="+mj-cs"/>
              </a:rPr>
              <a:t>Selami TURHAL</a:t>
            </a:r>
          </a:p>
          <a:p>
            <a:pPr algn="ctr">
              <a:spcBef>
                <a:spcPct val="0"/>
              </a:spcBef>
            </a:pPr>
            <a:r>
              <a:rPr lang="tr-TR" sz="3200" b="1" dirty="0" smtClean="0">
                <a:solidFill>
                  <a:schemeClr val="tx2">
                    <a:lumMod val="10000"/>
                  </a:schemeClr>
                </a:solidFill>
                <a:latin typeface="+mj-lt"/>
                <a:ea typeface="+mj-ea"/>
                <a:cs typeface="+mj-cs"/>
              </a:rPr>
              <a:t>Trabzon İl </a:t>
            </a:r>
            <a:r>
              <a:rPr lang="tr-TR" sz="3200" b="1" dirty="0">
                <a:solidFill>
                  <a:schemeClr val="tx2">
                    <a:lumMod val="10000"/>
                  </a:schemeClr>
                </a:solidFill>
                <a:latin typeface="+mj-lt"/>
                <a:ea typeface="+mj-ea"/>
                <a:cs typeface="+mj-cs"/>
              </a:rPr>
              <a:t>Planlama Uzmanı</a:t>
            </a:r>
          </a:p>
        </p:txBody>
      </p:sp>
    </p:spTree>
    <p:extLst>
      <p:ext uri="{BB962C8B-B14F-4D97-AF65-F5344CB8AC3E}">
        <p14:creationId xmlns:p14="http://schemas.microsoft.com/office/powerpoint/2010/main" val="1921665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nvGraphicFramePr>
        <p:xfrm>
          <a:off x="228600" y="381000"/>
          <a:ext cx="8758238" cy="457200"/>
        </p:xfrm>
        <a:graphic>
          <a:graphicData uri="http://schemas.openxmlformats.org/drawingml/2006/table">
            <a:tbl>
              <a:tblPr/>
              <a:tblGrid>
                <a:gridCol w="87582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8" y="44624"/>
            <a:ext cx="724792" cy="72000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95536" y="1124744"/>
            <a:ext cx="8496944" cy="5493812"/>
          </a:xfrm>
          <a:prstGeom prst="rect">
            <a:avLst/>
          </a:prstGeom>
        </p:spPr>
        <p:txBody>
          <a:bodyPr wrap="square">
            <a:spAutoFit/>
          </a:bodyPr>
          <a:lstStyle/>
          <a:p>
            <a:pPr marL="354013" indent="-354013" algn="just">
              <a:lnSpc>
                <a:spcPct val="90000"/>
              </a:lnSpc>
            </a:pPr>
            <a:r>
              <a:rPr lang="tr-TR" altLang="tr-TR" sz="2400" b="1" dirty="0" smtClean="0">
                <a:solidFill>
                  <a:srgbClr val="0000CC"/>
                </a:solidFill>
                <a:latin typeface="Arial" pitchFamily="34" charset="0"/>
              </a:rPr>
              <a:t>BÖLÜMLER</a:t>
            </a:r>
          </a:p>
          <a:p>
            <a:pPr marL="354013" indent="-354013" algn="just">
              <a:lnSpc>
                <a:spcPct val="90000"/>
              </a:lnSpc>
            </a:pPr>
            <a:endParaRPr lang="tr-TR" altLang="tr-TR" sz="2400" b="1" dirty="0" smtClean="0">
              <a:solidFill>
                <a:srgbClr val="002060"/>
              </a:solidFill>
              <a:latin typeface="Arial" pitchFamily="34" charset="0"/>
            </a:endParaRPr>
          </a:p>
          <a:p>
            <a:pPr marL="354013" indent="-354013" algn="just">
              <a:lnSpc>
                <a:spcPct val="90000"/>
              </a:lnSpc>
            </a:pPr>
            <a:r>
              <a:rPr lang="tr-TR" altLang="tr-TR" sz="2000" b="1" dirty="0" smtClean="0">
                <a:solidFill>
                  <a:srgbClr val="002060"/>
                </a:solidFill>
                <a:latin typeface="Arial" pitchFamily="34" charset="0"/>
              </a:rPr>
              <a:t>I</a:t>
            </a:r>
            <a:r>
              <a:rPr lang="tr-TR" altLang="tr-TR" sz="2000" b="1" dirty="0">
                <a:solidFill>
                  <a:srgbClr val="002060"/>
                </a:solidFill>
                <a:latin typeface="Arial" pitchFamily="34" charset="0"/>
              </a:rPr>
              <a:t>. </a:t>
            </a:r>
            <a:r>
              <a:rPr lang="tr-TR" altLang="tr-TR" sz="2000" b="1" dirty="0" smtClean="0">
                <a:solidFill>
                  <a:srgbClr val="002060"/>
                </a:solidFill>
                <a:latin typeface="Arial" pitchFamily="34" charset="0"/>
              </a:rPr>
              <a:t>BÖLÜM </a:t>
            </a:r>
          </a:p>
          <a:p>
            <a:pPr marL="354013" indent="-354013" algn="just">
              <a:lnSpc>
                <a:spcPct val="90000"/>
              </a:lnSpc>
            </a:pPr>
            <a:endParaRPr lang="tr-TR" altLang="tr-TR" sz="1600" b="1" dirty="0" smtClean="0">
              <a:latin typeface="Arial" pitchFamily="34" charset="0"/>
            </a:endParaRPr>
          </a:p>
          <a:p>
            <a:pPr marL="354013" indent="-354013" algn="just">
              <a:lnSpc>
                <a:spcPct val="90000"/>
              </a:lnSpc>
            </a:pPr>
            <a:r>
              <a:rPr lang="tr-TR" altLang="tr-TR" b="1" dirty="0" smtClean="0">
                <a:latin typeface="Arial" pitchFamily="34" charset="0"/>
              </a:rPr>
              <a:t>KONU</a:t>
            </a:r>
            <a:r>
              <a:rPr lang="tr-TR" altLang="tr-TR" dirty="0" smtClean="0">
                <a:latin typeface="Arial" pitchFamily="34" charset="0"/>
              </a:rPr>
              <a:t> (Konunun </a:t>
            </a:r>
            <a:r>
              <a:rPr lang="tr-TR" altLang="tr-TR" dirty="0">
                <a:latin typeface="Arial" pitchFamily="34" charset="0"/>
              </a:rPr>
              <a:t>adı yazılır). Bu bölüm raporun gövdesidir. İki kısımdan oluşur</a:t>
            </a:r>
            <a:r>
              <a:rPr lang="tr-TR" altLang="tr-TR" dirty="0" smtClean="0">
                <a:latin typeface="Arial" pitchFamily="34" charset="0"/>
              </a:rPr>
              <a:t>.</a:t>
            </a:r>
          </a:p>
          <a:p>
            <a:pPr marL="354013" indent="-354013" algn="just">
              <a:lnSpc>
                <a:spcPct val="90000"/>
              </a:lnSpc>
            </a:pPr>
            <a:endParaRPr lang="tr-TR" altLang="tr-TR" sz="1600" b="1" dirty="0">
              <a:latin typeface="Arial" pitchFamily="34" charset="0"/>
            </a:endParaRPr>
          </a:p>
          <a:p>
            <a:pPr marL="263525" indent="-263525" algn="just">
              <a:lnSpc>
                <a:spcPct val="90000"/>
              </a:lnSpc>
            </a:pPr>
            <a:r>
              <a:rPr lang="tr-TR" altLang="tr-TR" b="1" dirty="0" smtClean="0">
                <a:latin typeface="Arial" pitchFamily="34" charset="0"/>
              </a:rPr>
              <a:t>1</a:t>
            </a:r>
            <a:r>
              <a:rPr lang="tr-TR" altLang="tr-TR" b="1" dirty="0">
                <a:latin typeface="Arial" pitchFamily="34" charset="0"/>
              </a:rPr>
              <a:t>. MEVCUT DURUM: </a:t>
            </a:r>
            <a:r>
              <a:rPr lang="tr-TR" altLang="tr-TR" dirty="0">
                <a:latin typeface="Arial" pitchFamily="34" charset="0"/>
              </a:rPr>
              <a:t>Bu kısımda, </a:t>
            </a:r>
            <a:r>
              <a:rPr lang="tr-TR" altLang="tr-TR" dirty="0" smtClean="0">
                <a:latin typeface="Arial" pitchFamily="34" charset="0"/>
              </a:rPr>
              <a:t>kuruluşta/birimde </a:t>
            </a:r>
            <a:r>
              <a:rPr lang="tr-TR" altLang="tr-TR" dirty="0">
                <a:latin typeface="Arial" pitchFamily="34" charset="0"/>
              </a:rPr>
              <a:t>tespit edilen durum dört başlık altında ortaya konur</a:t>
            </a:r>
            <a:r>
              <a:rPr lang="tr-TR" altLang="tr-TR" dirty="0" smtClean="0">
                <a:latin typeface="Arial" pitchFamily="34" charset="0"/>
              </a:rPr>
              <a:t>.</a:t>
            </a:r>
          </a:p>
          <a:p>
            <a:pPr marL="354013" indent="-354013" algn="just">
              <a:lnSpc>
                <a:spcPct val="90000"/>
              </a:lnSpc>
            </a:pPr>
            <a:endParaRPr lang="tr-TR" altLang="tr-TR" b="1" dirty="0">
              <a:latin typeface="Arial" pitchFamily="34" charset="0"/>
            </a:endParaRPr>
          </a:p>
          <a:p>
            <a:pPr marL="720725" indent="-366713" algn="just">
              <a:lnSpc>
                <a:spcPct val="90000"/>
              </a:lnSpc>
              <a:buFont typeface="+mj-lt"/>
              <a:buAutoNum type="alphaLcParenR"/>
            </a:pPr>
            <a:r>
              <a:rPr lang="tr-TR" altLang="tr-TR" b="1" dirty="0" smtClean="0">
                <a:latin typeface="Arial" pitchFamily="34" charset="0"/>
              </a:rPr>
              <a:t>Kuruluş </a:t>
            </a:r>
            <a:r>
              <a:rPr lang="tr-TR" altLang="tr-TR" b="1" dirty="0">
                <a:latin typeface="Arial" pitchFamily="34" charset="0"/>
              </a:rPr>
              <a:t>ve Amaç: </a:t>
            </a:r>
            <a:r>
              <a:rPr lang="tr-TR" altLang="tr-TR" dirty="0">
                <a:latin typeface="Arial" pitchFamily="34" charset="0"/>
              </a:rPr>
              <a:t>Araştırma yapılan </a:t>
            </a:r>
            <a:r>
              <a:rPr lang="tr-TR" altLang="tr-TR" dirty="0" smtClean="0">
                <a:latin typeface="Arial" pitchFamily="34" charset="0"/>
              </a:rPr>
              <a:t>kurum/kuruluşun </a:t>
            </a:r>
            <a:r>
              <a:rPr lang="tr-TR" altLang="tr-TR" dirty="0">
                <a:latin typeface="Arial" pitchFamily="34" charset="0"/>
              </a:rPr>
              <a:t>kuruluş tarihi, dayanağı ve amacı belirtilir.</a:t>
            </a:r>
          </a:p>
          <a:p>
            <a:pPr marL="720725" indent="-366713" algn="just">
              <a:lnSpc>
                <a:spcPct val="90000"/>
              </a:lnSpc>
              <a:buFont typeface="+mj-lt"/>
              <a:buAutoNum type="alphaLcParenR"/>
            </a:pPr>
            <a:r>
              <a:rPr lang="tr-TR" altLang="tr-TR" b="1" dirty="0" smtClean="0">
                <a:latin typeface="Arial" pitchFamily="34" charset="0"/>
              </a:rPr>
              <a:t>Örgütsel </a:t>
            </a:r>
            <a:r>
              <a:rPr lang="tr-TR" altLang="tr-TR" b="1" dirty="0">
                <a:latin typeface="Arial" pitchFamily="34" charset="0"/>
              </a:rPr>
              <a:t>Yapı: </a:t>
            </a:r>
            <a:r>
              <a:rPr lang="tr-TR" altLang="tr-TR" dirty="0" smtClean="0">
                <a:latin typeface="Arial" pitchFamily="34" charset="0"/>
              </a:rPr>
              <a:t>Mevcut </a:t>
            </a:r>
            <a:r>
              <a:rPr lang="tr-TR" altLang="tr-TR" dirty="0">
                <a:latin typeface="Arial" pitchFamily="34" charset="0"/>
              </a:rPr>
              <a:t>hukuki ve idari </a:t>
            </a:r>
            <a:r>
              <a:rPr lang="tr-TR" altLang="tr-TR" dirty="0" smtClean="0">
                <a:latin typeface="Arial" pitchFamily="34" charset="0"/>
              </a:rPr>
              <a:t>yapısı, </a:t>
            </a:r>
            <a:r>
              <a:rPr lang="tr-TR" altLang="tr-TR" dirty="0">
                <a:latin typeface="Arial" pitchFamily="34" charset="0"/>
              </a:rPr>
              <a:t>kadro ve personel sayısı ortaya </a:t>
            </a:r>
            <a:r>
              <a:rPr lang="tr-TR" altLang="tr-TR" dirty="0" smtClean="0">
                <a:latin typeface="Arial" pitchFamily="34" charset="0"/>
              </a:rPr>
              <a:t>konulur.</a:t>
            </a:r>
            <a:endParaRPr lang="tr-TR" altLang="tr-TR" dirty="0">
              <a:latin typeface="Arial" pitchFamily="34" charset="0"/>
            </a:endParaRPr>
          </a:p>
          <a:p>
            <a:pPr marL="720725" indent="-366713" algn="just">
              <a:lnSpc>
                <a:spcPct val="90000"/>
              </a:lnSpc>
              <a:buFont typeface="+mj-lt"/>
              <a:buAutoNum type="alphaLcParenR"/>
            </a:pPr>
            <a:r>
              <a:rPr lang="tr-TR" altLang="tr-TR" b="1" dirty="0" smtClean="0">
                <a:latin typeface="Arial" pitchFamily="34" charset="0"/>
              </a:rPr>
              <a:t>İşlevsel </a:t>
            </a:r>
            <a:r>
              <a:rPr lang="tr-TR" altLang="tr-TR" b="1" dirty="0">
                <a:latin typeface="Arial" pitchFamily="34" charset="0"/>
              </a:rPr>
              <a:t>Yapı: </a:t>
            </a:r>
            <a:r>
              <a:rPr lang="tr-TR" altLang="tr-TR" dirty="0">
                <a:latin typeface="Arial" pitchFamily="34" charset="0"/>
              </a:rPr>
              <a:t>Mevzuatta belirtilen görev, yetki ve sorumluluklar ortaya </a:t>
            </a:r>
            <a:r>
              <a:rPr lang="tr-TR" altLang="tr-TR" dirty="0" smtClean="0">
                <a:latin typeface="Arial" pitchFamily="34" charset="0"/>
              </a:rPr>
              <a:t>konulur.</a:t>
            </a:r>
            <a:endParaRPr lang="tr-TR" altLang="tr-TR" dirty="0">
              <a:latin typeface="Arial" pitchFamily="34" charset="0"/>
            </a:endParaRPr>
          </a:p>
          <a:p>
            <a:pPr marL="720725" indent="-366713" algn="just">
              <a:lnSpc>
                <a:spcPct val="90000"/>
              </a:lnSpc>
              <a:buFont typeface="+mj-lt"/>
              <a:buAutoNum type="alphaLcParenR"/>
            </a:pPr>
            <a:r>
              <a:rPr lang="tr-TR" altLang="tr-TR" b="1" dirty="0" smtClean="0">
                <a:latin typeface="Arial" pitchFamily="34" charset="0"/>
              </a:rPr>
              <a:t>Gerçekleştirilen </a:t>
            </a:r>
            <a:r>
              <a:rPr lang="tr-TR" altLang="tr-TR" b="1" dirty="0">
                <a:latin typeface="Arial" pitchFamily="34" charset="0"/>
              </a:rPr>
              <a:t>İşler ve Etkinlikler: </a:t>
            </a:r>
            <a:r>
              <a:rPr lang="tr-TR" altLang="tr-TR" dirty="0">
                <a:latin typeface="Arial" pitchFamily="34" charset="0"/>
              </a:rPr>
              <a:t>Son altı ayda, bir yılda veya beş yılda yapılan işler ve etkinlikler belirtilir</a:t>
            </a:r>
            <a:r>
              <a:rPr lang="tr-TR" altLang="tr-TR" dirty="0" smtClean="0">
                <a:latin typeface="Arial" pitchFamily="34" charset="0"/>
              </a:rPr>
              <a:t>.</a:t>
            </a:r>
          </a:p>
          <a:p>
            <a:pPr marL="720725" indent="-366713" algn="just">
              <a:lnSpc>
                <a:spcPct val="90000"/>
              </a:lnSpc>
              <a:buFont typeface="+mj-lt"/>
              <a:buAutoNum type="alphaLcParenR"/>
            </a:pPr>
            <a:endParaRPr lang="tr-TR" altLang="tr-TR" b="1" dirty="0">
              <a:latin typeface="Arial" pitchFamily="34" charset="0"/>
            </a:endParaRPr>
          </a:p>
          <a:p>
            <a:pPr algn="just">
              <a:lnSpc>
                <a:spcPct val="90000"/>
              </a:lnSpc>
            </a:pPr>
            <a:endParaRPr lang="tr-TR" altLang="tr-TR" sz="1100" b="1" dirty="0" smtClean="0">
              <a:latin typeface="Arial" pitchFamily="34" charset="0"/>
            </a:endParaRPr>
          </a:p>
          <a:p>
            <a:pPr marL="263525" indent="-263525" algn="just">
              <a:lnSpc>
                <a:spcPct val="90000"/>
              </a:lnSpc>
            </a:pPr>
            <a:r>
              <a:rPr lang="tr-TR" altLang="tr-TR" b="1" dirty="0" smtClean="0">
                <a:latin typeface="Arial" pitchFamily="34" charset="0"/>
              </a:rPr>
              <a:t>2. DEĞERLENDİRME</a:t>
            </a:r>
            <a:r>
              <a:rPr lang="tr-TR" altLang="tr-TR" b="1" dirty="0">
                <a:latin typeface="Arial" pitchFamily="34" charset="0"/>
              </a:rPr>
              <a:t>: </a:t>
            </a:r>
            <a:r>
              <a:rPr lang="tr-TR" altLang="tr-TR" dirty="0">
                <a:latin typeface="Arial" pitchFamily="34" charset="0"/>
              </a:rPr>
              <a:t>Mevcut durumda ve uygulamada tespit edilen </a:t>
            </a:r>
            <a:r>
              <a:rPr lang="tr-TR" altLang="tr-TR" dirty="0" smtClean="0">
                <a:latin typeface="Arial" pitchFamily="34" charset="0"/>
              </a:rPr>
              <a:t>sorunlar </a:t>
            </a:r>
            <a:r>
              <a:rPr lang="tr-TR" altLang="tr-TR" dirty="0">
                <a:latin typeface="Arial" pitchFamily="34" charset="0"/>
              </a:rPr>
              <a:t>ve bu </a:t>
            </a:r>
            <a:r>
              <a:rPr lang="tr-TR" altLang="tr-TR" dirty="0" smtClean="0">
                <a:latin typeface="Arial" pitchFamily="34" charset="0"/>
              </a:rPr>
              <a:t>sorunların </a:t>
            </a:r>
            <a:r>
              <a:rPr lang="tr-TR" altLang="tr-TR" dirty="0">
                <a:latin typeface="Arial" pitchFamily="34" charset="0"/>
              </a:rPr>
              <a:t>nedenleri ve çözüm yolları analiz edilir</a:t>
            </a:r>
            <a:r>
              <a:rPr lang="tr-TR" altLang="tr-TR" dirty="0" smtClean="0">
                <a:latin typeface="Arial" pitchFamily="34" charset="0"/>
              </a:rPr>
              <a:t>.</a:t>
            </a:r>
            <a:endParaRPr lang="tr-TR" altLang="tr-TR" dirty="0">
              <a:latin typeface="Arial" pitchFamily="34" charset="0"/>
            </a:endParaRPr>
          </a:p>
        </p:txBody>
      </p:sp>
    </p:spTree>
    <p:extLst>
      <p:ext uri="{BB962C8B-B14F-4D97-AF65-F5344CB8AC3E}">
        <p14:creationId xmlns:p14="http://schemas.microsoft.com/office/powerpoint/2010/main" val="2907463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nvGraphicFramePr>
        <p:xfrm>
          <a:off x="228600" y="381000"/>
          <a:ext cx="8758238" cy="457200"/>
        </p:xfrm>
        <a:graphic>
          <a:graphicData uri="http://schemas.openxmlformats.org/drawingml/2006/table">
            <a:tbl>
              <a:tblPr/>
              <a:tblGrid>
                <a:gridCol w="87582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8" y="44624"/>
            <a:ext cx="724792" cy="72000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95536" y="1192274"/>
            <a:ext cx="8496944" cy="5216813"/>
          </a:xfrm>
          <a:prstGeom prst="rect">
            <a:avLst/>
          </a:prstGeom>
        </p:spPr>
        <p:txBody>
          <a:bodyPr wrap="square">
            <a:spAutoFit/>
          </a:bodyPr>
          <a:lstStyle/>
          <a:p>
            <a:pPr marL="354013" indent="-354013" algn="just">
              <a:lnSpc>
                <a:spcPct val="90000"/>
              </a:lnSpc>
            </a:pPr>
            <a:r>
              <a:rPr lang="tr-TR" altLang="tr-TR" sz="2000" b="1" dirty="0" smtClean="0">
                <a:solidFill>
                  <a:srgbClr val="002060"/>
                </a:solidFill>
                <a:latin typeface="Arial" pitchFamily="34" charset="0"/>
              </a:rPr>
              <a:t>II. BÖLÜM</a:t>
            </a:r>
          </a:p>
          <a:p>
            <a:pPr marL="354013" indent="-354013" algn="just">
              <a:lnSpc>
                <a:spcPct val="90000"/>
              </a:lnSpc>
            </a:pPr>
            <a:endParaRPr lang="tr-TR" altLang="tr-TR" sz="1600" b="1" dirty="0" smtClean="0">
              <a:latin typeface="Arial" pitchFamily="34" charset="0"/>
            </a:endParaRPr>
          </a:p>
          <a:p>
            <a:pPr>
              <a:lnSpc>
                <a:spcPct val="90000"/>
              </a:lnSpc>
            </a:pPr>
            <a:r>
              <a:rPr lang="tr-TR" altLang="tr-TR" b="1" dirty="0" smtClean="0">
                <a:latin typeface="Arial" pitchFamily="34" charset="0"/>
              </a:rPr>
              <a:t>ÖNERİLEN YAPI</a:t>
            </a:r>
          </a:p>
          <a:p>
            <a:pPr>
              <a:lnSpc>
                <a:spcPct val="90000"/>
              </a:lnSpc>
            </a:pPr>
            <a:endParaRPr lang="tr-TR" altLang="tr-TR" b="1" dirty="0">
              <a:latin typeface="Arial" pitchFamily="34" charset="0"/>
            </a:endParaRPr>
          </a:p>
          <a:p>
            <a:pPr algn="just">
              <a:lnSpc>
                <a:spcPct val="90000"/>
              </a:lnSpc>
            </a:pPr>
            <a:r>
              <a:rPr lang="tr-TR" altLang="tr-TR" dirty="0">
                <a:latin typeface="Arial" pitchFamily="34" charset="0"/>
              </a:rPr>
              <a:t>Bu bölümde, </a:t>
            </a:r>
            <a:r>
              <a:rPr lang="tr-TR" altLang="tr-TR" dirty="0" smtClean="0">
                <a:latin typeface="Arial" pitchFamily="34" charset="0"/>
              </a:rPr>
              <a:t>kurum/kuruluşun </a:t>
            </a:r>
            <a:r>
              <a:rPr lang="tr-TR" altLang="tr-TR" dirty="0">
                <a:latin typeface="Arial" pitchFamily="34" charset="0"/>
              </a:rPr>
              <a:t>önerilen </a:t>
            </a:r>
            <a:r>
              <a:rPr lang="tr-TR" altLang="tr-TR" dirty="0" smtClean="0">
                <a:latin typeface="Arial" pitchFamily="34" charset="0"/>
              </a:rPr>
              <a:t>yapısı, </a:t>
            </a:r>
            <a:r>
              <a:rPr lang="tr-TR" altLang="tr-TR" dirty="0">
                <a:latin typeface="Arial" pitchFamily="34" charset="0"/>
              </a:rPr>
              <a:t>süreç, </a:t>
            </a:r>
            <a:r>
              <a:rPr lang="tr-TR" altLang="tr-TR" dirty="0" smtClean="0">
                <a:latin typeface="Arial" pitchFamily="34" charset="0"/>
              </a:rPr>
              <a:t>görev-yetki </a:t>
            </a:r>
            <a:r>
              <a:rPr lang="tr-TR" altLang="tr-TR" dirty="0">
                <a:latin typeface="Arial" pitchFamily="34" charset="0"/>
              </a:rPr>
              <a:t>ve sorumlulukları ile </a:t>
            </a:r>
            <a:r>
              <a:rPr lang="tr-TR" altLang="tr-TR" dirty="0" smtClean="0">
                <a:latin typeface="Arial" pitchFamily="34" charset="0"/>
              </a:rPr>
              <a:t>yapması </a:t>
            </a:r>
            <a:r>
              <a:rPr lang="tr-TR" altLang="tr-TR" dirty="0">
                <a:latin typeface="Arial" pitchFamily="34" charset="0"/>
              </a:rPr>
              <a:t>gereken işler ve etkinliklerine yer verilir.</a:t>
            </a:r>
          </a:p>
          <a:p>
            <a:pPr>
              <a:lnSpc>
                <a:spcPct val="90000"/>
              </a:lnSpc>
            </a:pPr>
            <a:endParaRPr lang="tr-TR" altLang="tr-TR" sz="1600" dirty="0"/>
          </a:p>
          <a:p>
            <a:pPr marL="354013" indent="-354013" algn="just">
              <a:lnSpc>
                <a:spcPct val="90000"/>
              </a:lnSpc>
            </a:pPr>
            <a:endParaRPr lang="tr-TR" altLang="tr-TR" sz="2400" b="1" dirty="0" smtClean="0">
              <a:latin typeface="Arial" pitchFamily="34" charset="0"/>
            </a:endParaRPr>
          </a:p>
          <a:p>
            <a:pPr marL="354013" indent="-354013" algn="just">
              <a:lnSpc>
                <a:spcPct val="90000"/>
              </a:lnSpc>
            </a:pPr>
            <a:r>
              <a:rPr lang="tr-TR" altLang="tr-TR" sz="2000" b="1" dirty="0" smtClean="0">
                <a:solidFill>
                  <a:srgbClr val="002060"/>
                </a:solidFill>
                <a:latin typeface="Arial" pitchFamily="34" charset="0"/>
              </a:rPr>
              <a:t>III. BÖLÜM </a:t>
            </a:r>
            <a:endParaRPr lang="tr-TR" altLang="tr-TR" sz="2000" b="1" dirty="0">
              <a:solidFill>
                <a:srgbClr val="002060"/>
              </a:solidFill>
              <a:latin typeface="Arial" pitchFamily="34" charset="0"/>
            </a:endParaRPr>
          </a:p>
          <a:p>
            <a:pPr>
              <a:lnSpc>
                <a:spcPct val="90000"/>
              </a:lnSpc>
            </a:pPr>
            <a:endParaRPr lang="tr-TR" altLang="tr-TR" sz="1600" dirty="0" smtClean="0"/>
          </a:p>
          <a:p>
            <a:pPr>
              <a:lnSpc>
                <a:spcPct val="90000"/>
              </a:lnSpc>
            </a:pPr>
            <a:r>
              <a:rPr lang="tr-TR" altLang="tr-TR" b="1" dirty="0" smtClean="0">
                <a:latin typeface="Arial" pitchFamily="34" charset="0"/>
              </a:rPr>
              <a:t>SONUÇ</a:t>
            </a:r>
          </a:p>
          <a:p>
            <a:pPr>
              <a:lnSpc>
                <a:spcPct val="90000"/>
              </a:lnSpc>
            </a:pPr>
            <a:endParaRPr lang="tr-TR" altLang="tr-TR" sz="1600" dirty="0"/>
          </a:p>
          <a:p>
            <a:pPr algn="just">
              <a:lnSpc>
                <a:spcPct val="90000"/>
              </a:lnSpc>
            </a:pPr>
            <a:r>
              <a:rPr lang="tr-TR" altLang="tr-TR" dirty="0">
                <a:latin typeface="Arial" pitchFamily="34" charset="0"/>
              </a:rPr>
              <a:t>Araştırma raporunun kısa bir özeti yapılır. </a:t>
            </a:r>
            <a:r>
              <a:rPr lang="tr-TR" altLang="tr-TR" dirty="0" smtClean="0">
                <a:latin typeface="Arial" pitchFamily="34" charset="0"/>
              </a:rPr>
              <a:t>Yapılan inceleme sonucunda elde edilen bulgular,  çözüm önerileri, geliştirilen yöntem, varılan nokta, elde edilen fayda gibi konular açık bir biçimde dile getirilir. Sonuç </a:t>
            </a:r>
            <a:r>
              <a:rPr lang="tr-TR" altLang="tr-TR" dirty="0">
                <a:latin typeface="Arial" pitchFamily="34" charset="0"/>
              </a:rPr>
              <a:t>olarak önerilerin uygulanmasının </a:t>
            </a:r>
            <a:r>
              <a:rPr lang="tr-TR" altLang="tr-TR" dirty="0" smtClean="0">
                <a:latin typeface="Arial" pitchFamily="34" charset="0"/>
              </a:rPr>
              <a:t>kuruluşa </a:t>
            </a:r>
            <a:r>
              <a:rPr lang="tr-TR" altLang="tr-TR" dirty="0">
                <a:latin typeface="Arial" pitchFamily="34" charset="0"/>
              </a:rPr>
              <a:t>getireceği yararlar açıklanır. </a:t>
            </a:r>
            <a:r>
              <a:rPr lang="tr-TR" altLang="tr-TR" dirty="0" smtClean="0">
                <a:latin typeface="Arial" pitchFamily="34" charset="0"/>
              </a:rPr>
              <a:t>(Sonuç </a:t>
            </a:r>
            <a:r>
              <a:rPr lang="tr-TR" altLang="tr-TR" dirty="0">
                <a:latin typeface="Arial" pitchFamily="34" charset="0"/>
              </a:rPr>
              <a:t>bölümü bir sayfayı geçmemelidir</a:t>
            </a:r>
            <a:r>
              <a:rPr lang="tr-TR" altLang="tr-TR" dirty="0" smtClean="0">
                <a:latin typeface="Arial" pitchFamily="34" charset="0"/>
              </a:rPr>
              <a:t>).</a:t>
            </a:r>
          </a:p>
          <a:p>
            <a:pPr algn="just">
              <a:lnSpc>
                <a:spcPct val="90000"/>
              </a:lnSpc>
            </a:pPr>
            <a:endParaRPr lang="tr-TR" altLang="tr-TR" dirty="0">
              <a:latin typeface="Arial" pitchFamily="34" charset="0"/>
            </a:endParaRPr>
          </a:p>
          <a:p>
            <a:pPr algn="just">
              <a:lnSpc>
                <a:spcPct val="90000"/>
              </a:lnSpc>
            </a:pPr>
            <a:r>
              <a:rPr lang="tr-TR" altLang="tr-TR" dirty="0">
                <a:latin typeface="Arial" pitchFamily="34" charset="0"/>
              </a:rPr>
              <a:t>Sonuç </a:t>
            </a:r>
            <a:r>
              <a:rPr lang="tr-TR" altLang="tr-TR" dirty="0" smtClean="0">
                <a:latin typeface="Arial" pitchFamily="34" charset="0"/>
              </a:rPr>
              <a:t>bölümünü okuyan </a:t>
            </a:r>
            <a:r>
              <a:rPr lang="tr-TR" altLang="tr-TR" dirty="0">
                <a:latin typeface="Arial" pitchFamily="34" charset="0"/>
              </a:rPr>
              <a:t>bir </a:t>
            </a:r>
            <a:r>
              <a:rPr lang="tr-TR" altLang="tr-TR" dirty="0" smtClean="0">
                <a:latin typeface="Arial" pitchFamily="34" charset="0"/>
              </a:rPr>
              <a:t>kimse, </a:t>
            </a:r>
            <a:r>
              <a:rPr lang="tr-TR" altLang="tr-TR" dirty="0">
                <a:latin typeface="Arial" pitchFamily="34" charset="0"/>
              </a:rPr>
              <a:t>konunun tümünü ve varılan sonucu kolaylıkla </a:t>
            </a:r>
            <a:r>
              <a:rPr lang="tr-TR" altLang="tr-TR" dirty="0" smtClean="0">
                <a:latin typeface="Arial" pitchFamily="34" charset="0"/>
              </a:rPr>
              <a:t>anlayabilmelidir.</a:t>
            </a:r>
            <a:endParaRPr lang="tr-TR" altLang="tr-TR" dirty="0">
              <a:latin typeface="Arial" pitchFamily="34" charset="0"/>
            </a:endParaRPr>
          </a:p>
        </p:txBody>
      </p:sp>
    </p:spTree>
    <p:extLst>
      <p:ext uri="{BB962C8B-B14F-4D97-AF65-F5344CB8AC3E}">
        <p14:creationId xmlns:p14="http://schemas.microsoft.com/office/powerpoint/2010/main" val="2448923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nvGraphicFramePr>
        <p:xfrm>
          <a:off x="228600" y="381000"/>
          <a:ext cx="8758238" cy="457200"/>
        </p:xfrm>
        <a:graphic>
          <a:graphicData uri="http://schemas.openxmlformats.org/drawingml/2006/table">
            <a:tbl>
              <a:tblPr/>
              <a:tblGrid>
                <a:gridCol w="87582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8" y="44624"/>
            <a:ext cx="724792" cy="72000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95536" y="1192274"/>
            <a:ext cx="8496944" cy="3721019"/>
          </a:xfrm>
          <a:prstGeom prst="rect">
            <a:avLst/>
          </a:prstGeom>
        </p:spPr>
        <p:txBody>
          <a:bodyPr wrap="square">
            <a:spAutoFit/>
          </a:bodyPr>
          <a:lstStyle/>
          <a:p>
            <a:pPr marL="354013" indent="-354013" algn="just">
              <a:lnSpc>
                <a:spcPct val="90000"/>
              </a:lnSpc>
            </a:pPr>
            <a:r>
              <a:rPr lang="tr-TR" altLang="tr-TR" sz="2400" b="1" dirty="0" smtClean="0">
                <a:solidFill>
                  <a:srgbClr val="0000CC"/>
                </a:solidFill>
                <a:latin typeface="Arial" pitchFamily="34" charset="0"/>
              </a:rPr>
              <a:t>EKLER</a:t>
            </a:r>
          </a:p>
          <a:p>
            <a:pPr marL="354013" indent="-354013" algn="just">
              <a:lnSpc>
                <a:spcPct val="90000"/>
              </a:lnSpc>
            </a:pPr>
            <a:endParaRPr lang="tr-TR" altLang="tr-TR" b="1" dirty="0" smtClean="0">
              <a:latin typeface="Arial" pitchFamily="34" charset="0"/>
            </a:endParaRPr>
          </a:p>
          <a:p>
            <a:pPr algn="just"/>
            <a:r>
              <a:rPr lang="tr-TR" dirty="0" smtClean="0">
                <a:latin typeface="Arial" pitchFamily="34" charset="0"/>
              </a:rPr>
              <a:t>Raporun </a:t>
            </a:r>
            <a:r>
              <a:rPr lang="tr-TR" dirty="0">
                <a:latin typeface="Arial" pitchFamily="34" charset="0"/>
              </a:rPr>
              <a:t>akıcılığını bozmaması açısından metin </a:t>
            </a:r>
            <a:r>
              <a:rPr lang="tr-TR" dirty="0" smtClean="0">
                <a:latin typeface="Arial" pitchFamily="34" charset="0"/>
              </a:rPr>
              <a:t>kısmında verilmesi </a:t>
            </a:r>
            <a:r>
              <a:rPr lang="tr-TR" dirty="0">
                <a:latin typeface="Arial" pitchFamily="34" charset="0"/>
              </a:rPr>
              <a:t>istenmeyen ancak araştırmayı </a:t>
            </a:r>
            <a:r>
              <a:rPr lang="tr-TR" dirty="0" smtClean="0">
                <a:latin typeface="Arial" pitchFamily="34" charset="0"/>
              </a:rPr>
              <a:t>destekleyen bulgular</a:t>
            </a:r>
            <a:r>
              <a:rPr lang="tr-TR" dirty="0">
                <a:latin typeface="Arial" pitchFamily="34" charset="0"/>
              </a:rPr>
              <a:t>, son kısımda ekler bölümünde verilir. </a:t>
            </a:r>
            <a:endParaRPr lang="tr-TR" dirty="0" smtClean="0">
              <a:latin typeface="Arial" pitchFamily="34" charset="0"/>
            </a:endParaRPr>
          </a:p>
          <a:p>
            <a:pPr algn="just"/>
            <a:endParaRPr lang="tr-TR" dirty="0">
              <a:latin typeface="Arial" pitchFamily="34" charset="0"/>
            </a:endParaRPr>
          </a:p>
          <a:p>
            <a:pPr algn="just"/>
            <a:r>
              <a:rPr lang="tr-TR" dirty="0" smtClean="0">
                <a:latin typeface="Arial" pitchFamily="34" charset="0"/>
              </a:rPr>
              <a:t>Aynı şekilde </a:t>
            </a:r>
            <a:r>
              <a:rPr lang="tr-TR" dirty="0">
                <a:latin typeface="Arial" pitchFamily="34" charset="0"/>
              </a:rPr>
              <a:t>ayrıntılı tablolar, anket formları veya </a:t>
            </a:r>
            <a:r>
              <a:rPr lang="tr-TR" dirty="0" smtClean="0">
                <a:latin typeface="Arial" pitchFamily="34" charset="0"/>
              </a:rPr>
              <a:t>sonuçları, uzun </a:t>
            </a:r>
            <a:r>
              <a:rPr lang="tr-TR" dirty="0">
                <a:latin typeface="Arial" pitchFamily="34" charset="0"/>
              </a:rPr>
              <a:t>alıntılar da ekler kısmında yer almalıdır</a:t>
            </a:r>
            <a:r>
              <a:rPr lang="tr-TR" dirty="0" smtClean="0">
                <a:latin typeface="Arial" pitchFamily="34" charset="0"/>
              </a:rPr>
              <a:t>.</a:t>
            </a:r>
            <a:r>
              <a:rPr lang="tr-TR" altLang="tr-TR" dirty="0">
                <a:latin typeface="Arial" pitchFamily="34" charset="0"/>
              </a:rPr>
              <a:t> (Ek-1, Ek-2 ya da Ek-A, Ek-B, Ek-C gibi)</a:t>
            </a:r>
          </a:p>
          <a:p>
            <a:pPr algn="just"/>
            <a:endParaRPr lang="tr-TR" altLang="tr-TR" dirty="0">
              <a:latin typeface="Arial" pitchFamily="34" charset="0"/>
            </a:endParaRPr>
          </a:p>
          <a:p>
            <a:pPr algn="just"/>
            <a:r>
              <a:rPr lang="tr-TR" altLang="tr-TR" dirty="0">
                <a:latin typeface="Arial" pitchFamily="34" charset="0"/>
              </a:rPr>
              <a:t>Böylece okuyucu, </a:t>
            </a:r>
            <a:r>
              <a:rPr lang="tr-TR" altLang="tr-TR" dirty="0" smtClean="0">
                <a:latin typeface="Arial" pitchFamily="34" charset="0"/>
              </a:rPr>
              <a:t>raporu </a:t>
            </a:r>
            <a:r>
              <a:rPr lang="tr-TR" altLang="tr-TR" dirty="0">
                <a:latin typeface="Arial" pitchFamily="34" charset="0"/>
              </a:rPr>
              <a:t>okurken birçok şema, çizelge, resim, grafik ile karşılaşmaktan kurtarılır, kendisine bunlardan dilediğini inceleme olanağı verilir. </a:t>
            </a:r>
            <a:endParaRPr lang="tr-TR" altLang="tr-TR" dirty="0" smtClean="0">
              <a:latin typeface="Arial" pitchFamily="34" charset="0"/>
            </a:endParaRPr>
          </a:p>
          <a:p>
            <a:pPr algn="just"/>
            <a:endParaRPr lang="tr-TR" altLang="tr-TR" dirty="0">
              <a:latin typeface="Arial" pitchFamily="34" charset="0"/>
            </a:endParaRPr>
          </a:p>
          <a:p>
            <a:pPr algn="just"/>
            <a:r>
              <a:rPr lang="tr-TR" altLang="tr-TR" dirty="0" smtClean="0">
                <a:latin typeface="Arial" pitchFamily="34" charset="0"/>
              </a:rPr>
              <a:t>Raporun </a:t>
            </a:r>
            <a:r>
              <a:rPr lang="tr-TR" altLang="tr-TR" dirty="0">
                <a:latin typeface="Arial" pitchFamily="34" charset="0"/>
              </a:rPr>
              <a:t>ilgili yerine (cümle sonuna) eklerin isimleri ve ek numaraları yazılarak kolaylıkla bulunmaları sağlanır. (Ek-3'e bakınız) ya da (Bkz. Ek-3) gibi. </a:t>
            </a:r>
          </a:p>
        </p:txBody>
      </p:sp>
    </p:spTree>
    <p:extLst>
      <p:ext uri="{BB962C8B-B14F-4D97-AF65-F5344CB8AC3E}">
        <p14:creationId xmlns:p14="http://schemas.microsoft.com/office/powerpoint/2010/main" val="777961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nvGraphicFramePr>
        <p:xfrm>
          <a:off x="228600" y="381000"/>
          <a:ext cx="8758238" cy="457200"/>
        </p:xfrm>
        <a:graphic>
          <a:graphicData uri="http://schemas.openxmlformats.org/drawingml/2006/table">
            <a:tbl>
              <a:tblPr/>
              <a:tblGrid>
                <a:gridCol w="87582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8" y="44624"/>
            <a:ext cx="724792" cy="72000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23528" y="1124744"/>
            <a:ext cx="8568952" cy="3097771"/>
          </a:xfrm>
          <a:prstGeom prst="rect">
            <a:avLst/>
          </a:prstGeom>
        </p:spPr>
        <p:txBody>
          <a:bodyPr wrap="square">
            <a:spAutoFit/>
          </a:bodyPr>
          <a:lstStyle/>
          <a:p>
            <a:pPr marL="354013" indent="-354013" algn="just">
              <a:lnSpc>
                <a:spcPct val="90000"/>
              </a:lnSpc>
            </a:pPr>
            <a:r>
              <a:rPr lang="tr-TR" altLang="tr-TR" sz="2400" b="1" dirty="0" smtClean="0">
                <a:solidFill>
                  <a:srgbClr val="0000CC"/>
                </a:solidFill>
                <a:latin typeface="Arial" pitchFamily="34" charset="0"/>
              </a:rPr>
              <a:t>KAYNAKÇA</a:t>
            </a:r>
            <a:endParaRPr lang="tr-TR" altLang="tr-TR" sz="2400" b="1" dirty="0" smtClean="0">
              <a:solidFill>
                <a:srgbClr val="0000CC"/>
              </a:solidFill>
              <a:latin typeface="Arial" pitchFamily="34" charset="0"/>
            </a:endParaRPr>
          </a:p>
          <a:p>
            <a:pPr marL="354013" indent="-354013" algn="just">
              <a:lnSpc>
                <a:spcPct val="90000"/>
              </a:lnSpc>
            </a:pPr>
            <a:endParaRPr lang="tr-TR" altLang="tr-TR" sz="1400" dirty="0" smtClean="0">
              <a:latin typeface="Arial" pitchFamily="34" charset="0"/>
            </a:endParaRPr>
          </a:p>
          <a:p>
            <a:pPr algn="just">
              <a:lnSpc>
                <a:spcPct val="90000"/>
              </a:lnSpc>
            </a:pPr>
            <a:r>
              <a:rPr lang="tr-TR" altLang="tr-TR" dirty="0" smtClean="0">
                <a:latin typeface="Arial" pitchFamily="34" charset="0"/>
              </a:rPr>
              <a:t>Kaynakça, bir raporun olmazsa olmazlarındandır. Her </a:t>
            </a:r>
            <a:r>
              <a:rPr lang="tr-TR" altLang="tr-TR" dirty="0">
                <a:latin typeface="Arial" pitchFamily="34" charset="0"/>
              </a:rPr>
              <a:t>bilimsel eserde </a:t>
            </a:r>
            <a:r>
              <a:rPr lang="tr-TR" altLang="tr-TR" dirty="0" smtClean="0">
                <a:latin typeface="Arial" pitchFamily="34" charset="0"/>
              </a:rPr>
              <a:t>bulunmalıdır. Raporun tüm bölümleri için geçerli olmak üzere, yararlanılan yayınlar, detaylı ve sistemli olarak kaynakça bölümünde verilir. </a:t>
            </a:r>
          </a:p>
          <a:p>
            <a:pPr algn="just">
              <a:lnSpc>
                <a:spcPct val="90000"/>
              </a:lnSpc>
            </a:pPr>
            <a:endParaRPr lang="tr-TR" altLang="tr-TR" sz="1100" dirty="0">
              <a:latin typeface="Arial" pitchFamily="34" charset="0"/>
            </a:endParaRPr>
          </a:p>
          <a:p>
            <a:pPr algn="just">
              <a:lnSpc>
                <a:spcPct val="90000"/>
              </a:lnSpc>
            </a:pPr>
            <a:r>
              <a:rPr lang="tr-TR" dirty="0">
                <a:latin typeface="Arial" pitchFamily="34" charset="0"/>
              </a:rPr>
              <a:t>Kaynakça da belirli bir sisteme göre yazılır. </a:t>
            </a:r>
            <a:endParaRPr lang="tr-TR" dirty="0" smtClean="0">
              <a:latin typeface="Arial" pitchFamily="34" charset="0"/>
            </a:endParaRPr>
          </a:p>
          <a:p>
            <a:pPr marL="285750" indent="-285750" algn="just">
              <a:lnSpc>
                <a:spcPct val="90000"/>
              </a:lnSpc>
              <a:buFont typeface="Wingdings" panose="05000000000000000000" pitchFamily="2" charset="2"/>
              <a:buChar char="§"/>
            </a:pPr>
            <a:r>
              <a:rPr lang="tr-TR" sz="1600" dirty="0" smtClean="0">
                <a:latin typeface="Arial" pitchFamily="34" charset="0"/>
              </a:rPr>
              <a:t>Yazar adı (soyadı, adının baş harfi)</a:t>
            </a:r>
          </a:p>
          <a:p>
            <a:pPr marL="285750" indent="-285750" algn="just">
              <a:lnSpc>
                <a:spcPct val="90000"/>
              </a:lnSpc>
              <a:buFont typeface="Wingdings" panose="05000000000000000000" pitchFamily="2" charset="2"/>
              <a:buChar char="§"/>
            </a:pPr>
            <a:r>
              <a:rPr lang="tr-TR" sz="1600" dirty="0" smtClean="0">
                <a:latin typeface="Arial" pitchFamily="34" charset="0"/>
              </a:rPr>
              <a:t>Yayın tarihi (ayraç içinde)</a:t>
            </a:r>
          </a:p>
          <a:p>
            <a:pPr marL="285750" indent="-285750" algn="just">
              <a:lnSpc>
                <a:spcPct val="90000"/>
              </a:lnSpc>
              <a:buFont typeface="Wingdings" panose="05000000000000000000" pitchFamily="2" charset="2"/>
              <a:buChar char="§"/>
            </a:pPr>
            <a:r>
              <a:rPr lang="es-ES" sz="1600" dirty="0" smtClean="0">
                <a:latin typeface="Arial" pitchFamily="34" charset="0"/>
              </a:rPr>
              <a:t>Eser adı (koyu ya da italik)</a:t>
            </a:r>
          </a:p>
          <a:p>
            <a:pPr marL="285750" indent="-285750" algn="just">
              <a:lnSpc>
                <a:spcPct val="90000"/>
              </a:lnSpc>
              <a:buFont typeface="Wingdings" panose="05000000000000000000" pitchFamily="2" charset="2"/>
              <a:buChar char="§"/>
            </a:pPr>
            <a:r>
              <a:rPr lang="tr-TR" sz="1600" dirty="0" smtClean="0">
                <a:latin typeface="Arial" pitchFamily="34" charset="0"/>
              </a:rPr>
              <a:t>Basım kaydı (ayraç içinde; birinci basımlar belirtilmez)</a:t>
            </a:r>
          </a:p>
          <a:p>
            <a:pPr marL="285750" indent="-285750" algn="just">
              <a:lnSpc>
                <a:spcPct val="90000"/>
              </a:lnSpc>
              <a:buFont typeface="Wingdings" panose="05000000000000000000" pitchFamily="2" charset="2"/>
              <a:buChar char="§"/>
            </a:pPr>
            <a:r>
              <a:rPr lang="tr-TR" sz="1600" dirty="0" smtClean="0">
                <a:latin typeface="Arial" pitchFamily="34" charset="0"/>
              </a:rPr>
              <a:t>Yayın yeri (ardından “:” gelir)</a:t>
            </a:r>
          </a:p>
          <a:p>
            <a:pPr marL="285750" indent="-285750" algn="just">
              <a:lnSpc>
                <a:spcPct val="90000"/>
              </a:lnSpc>
              <a:buFont typeface="Wingdings" panose="05000000000000000000" pitchFamily="2" charset="2"/>
              <a:buChar char="§"/>
            </a:pPr>
            <a:r>
              <a:rPr lang="tr-TR" sz="1600" dirty="0" smtClean="0">
                <a:latin typeface="Arial" pitchFamily="34" charset="0"/>
              </a:rPr>
              <a:t>Yayınevi</a:t>
            </a:r>
            <a:endParaRPr lang="tr-TR" altLang="tr-TR" sz="1600" dirty="0">
              <a:latin typeface="Arial" pitchFamily="34" charset="0"/>
            </a:endParaRPr>
          </a:p>
        </p:txBody>
      </p:sp>
    </p:spTree>
    <p:extLst>
      <p:ext uri="{BB962C8B-B14F-4D97-AF65-F5344CB8AC3E}">
        <p14:creationId xmlns:p14="http://schemas.microsoft.com/office/powerpoint/2010/main" val="1766502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nvGraphicFramePr>
        <p:xfrm>
          <a:off x="228600" y="381000"/>
          <a:ext cx="8758238" cy="457200"/>
        </p:xfrm>
        <a:graphic>
          <a:graphicData uri="http://schemas.openxmlformats.org/drawingml/2006/table">
            <a:tbl>
              <a:tblPr/>
              <a:tblGrid>
                <a:gridCol w="87582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8" y="44624"/>
            <a:ext cx="724792" cy="72000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56692" y="1245815"/>
            <a:ext cx="8535788" cy="4847481"/>
          </a:xfrm>
          <a:prstGeom prst="rect">
            <a:avLst/>
          </a:prstGeom>
        </p:spPr>
        <p:txBody>
          <a:bodyPr wrap="square">
            <a:spAutoFit/>
          </a:bodyPr>
          <a:lstStyle/>
          <a:p>
            <a:pPr marL="342900" indent="-342900" algn="just" fontAlgn="base">
              <a:lnSpc>
                <a:spcPct val="150000"/>
              </a:lnSpc>
              <a:spcBef>
                <a:spcPct val="0"/>
              </a:spcBef>
              <a:spcAft>
                <a:spcPct val="0"/>
              </a:spcAft>
              <a:buFont typeface="Wingdings" pitchFamily="2" charset="2"/>
              <a:buChar char="v"/>
              <a:defRPr/>
            </a:pPr>
            <a:r>
              <a:rPr lang="tr-TR" altLang="tr-TR" b="1" dirty="0" smtClean="0">
                <a:latin typeface="Arial" pitchFamily="34" charset="0"/>
              </a:rPr>
              <a:t>Çalışma </a:t>
            </a:r>
            <a:r>
              <a:rPr lang="tr-TR" altLang="tr-TR" b="1" dirty="0">
                <a:latin typeface="Arial" pitchFamily="34" charset="0"/>
              </a:rPr>
              <a:t>ve Faaliyet </a:t>
            </a:r>
            <a:r>
              <a:rPr lang="tr-TR" altLang="tr-TR" b="1" dirty="0" smtClean="0">
                <a:latin typeface="Arial" pitchFamily="34" charset="0"/>
              </a:rPr>
              <a:t>Raporları</a:t>
            </a:r>
            <a:endParaRPr lang="tr-TR" altLang="tr-TR" b="1" dirty="0">
              <a:latin typeface="Arial" pitchFamily="34" charset="0"/>
            </a:endParaRPr>
          </a:p>
          <a:p>
            <a:pPr marL="342900" indent="-342900" algn="just" fontAlgn="base">
              <a:lnSpc>
                <a:spcPct val="150000"/>
              </a:lnSpc>
              <a:spcBef>
                <a:spcPct val="0"/>
              </a:spcBef>
              <a:spcAft>
                <a:spcPct val="0"/>
              </a:spcAft>
              <a:buFont typeface="Wingdings" pitchFamily="2" charset="2"/>
              <a:buChar char="v"/>
              <a:defRPr/>
            </a:pPr>
            <a:r>
              <a:rPr lang="tr-TR" altLang="tr-TR" b="1" dirty="0">
                <a:latin typeface="Arial" pitchFamily="34" charset="0"/>
              </a:rPr>
              <a:t>İnceleme ve Araştırma </a:t>
            </a:r>
            <a:r>
              <a:rPr lang="tr-TR" altLang="tr-TR" b="1" dirty="0" smtClean="0">
                <a:latin typeface="Arial" pitchFamily="34" charset="0"/>
              </a:rPr>
              <a:t>Raporları</a:t>
            </a:r>
            <a:endParaRPr lang="tr-TR" altLang="tr-TR" b="1" dirty="0">
              <a:latin typeface="Arial" pitchFamily="34" charset="0"/>
            </a:endParaRPr>
          </a:p>
          <a:p>
            <a:pPr marL="342900" indent="-342900" algn="just" fontAlgn="base">
              <a:lnSpc>
                <a:spcPct val="150000"/>
              </a:lnSpc>
              <a:spcBef>
                <a:spcPct val="0"/>
              </a:spcBef>
              <a:spcAft>
                <a:spcPct val="0"/>
              </a:spcAft>
              <a:buFont typeface="Wingdings" pitchFamily="2" charset="2"/>
              <a:buChar char="v"/>
              <a:defRPr/>
            </a:pPr>
            <a:r>
              <a:rPr lang="tr-TR" altLang="tr-TR" b="1" dirty="0">
                <a:latin typeface="Arial" pitchFamily="34" charset="0"/>
              </a:rPr>
              <a:t>İstatistik </a:t>
            </a:r>
            <a:r>
              <a:rPr lang="tr-TR" altLang="tr-TR" b="1" dirty="0" smtClean="0">
                <a:latin typeface="Arial" pitchFamily="34" charset="0"/>
              </a:rPr>
              <a:t>Raporları</a:t>
            </a:r>
            <a:endParaRPr lang="tr-TR" altLang="tr-TR" b="1" dirty="0">
              <a:latin typeface="Arial" pitchFamily="34" charset="0"/>
            </a:endParaRPr>
          </a:p>
          <a:p>
            <a:pPr marL="342900" indent="-342900" algn="just" fontAlgn="base">
              <a:lnSpc>
                <a:spcPct val="150000"/>
              </a:lnSpc>
              <a:spcBef>
                <a:spcPct val="0"/>
              </a:spcBef>
              <a:spcAft>
                <a:spcPct val="0"/>
              </a:spcAft>
              <a:buFont typeface="Wingdings" pitchFamily="2" charset="2"/>
              <a:buChar char="v"/>
              <a:defRPr/>
            </a:pPr>
            <a:r>
              <a:rPr lang="tr-TR" altLang="tr-TR" b="1" dirty="0">
                <a:latin typeface="Arial" pitchFamily="34" charset="0"/>
              </a:rPr>
              <a:t>Eğitim </a:t>
            </a:r>
            <a:r>
              <a:rPr lang="tr-TR" altLang="tr-TR" b="1" dirty="0" smtClean="0">
                <a:latin typeface="Arial" pitchFamily="34" charset="0"/>
              </a:rPr>
              <a:t>Raporları</a:t>
            </a:r>
            <a:endParaRPr lang="tr-TR" altLang="tr-TR" b="1" dirty="0">
              <a:latin typeface="Arial" pitchFamily="34" charset="0"/>
            </a:endParaRPr>
          </a:p>
          <a:p>
            <a:pPr marL="342900" indent="-342900" algn="just" fontAlgn="base">
              <a:lnSpc>
                <a:spcPct val="150000"/>
              </a:lnSpc>
              <a:spcBef>
                <a:spcPct val="0"/>
              </a:spcBef>
              <a:spcAft>
                <a:spcPct val="0"/>
              </a:spcAft>
              <a:buFont typeface="Wingdings" pitchFamily="2" charset="2"/>
              <a:buChar char="v"/>
              <a:defRPr/>
            </a:pPr>
            <a:r>
              <a:rPr lang="tr-TR" altLang="tr-TR" b="1" dirty="0" smtClean="0">
                <a:latin typeface="Arial" pitchFamily="34" charset="0"/>
              </a:rPr>
              <a:t>İş/Görev Raporları</a:t>
            </a:r>
            <a:endParaRPr lang="tr-TR" altLang="tr-TR" b="1" dirty="0">
              <a:latin typeface="Arial" pitchFamily="34" charset="0"/>
            </a:endParaRPr>
          </a:p>
          <a:p>
            <a:pPr marL="342900" indent="-342900" algn="just" fontAlgn="base">
              <a:lnSpc>
                <a:spcPct val="150000"/>
              </a:lnSpc>
              <a:spcBef>
                <a:spcPct val="0"/>
              </a:spcBef>
              <a:spcAft>
                <a:spcPct val="0"/>
              </a:spcAft>
              <a:buFont typeface="Wingdings" pitchFamily="2" charset="2"/>
              <a:buChar char="v"/>
              <a:defRPr/>
            </a:pPr>
            <a:r>
              <a:rPr lang="tr-TR" altLang="tr-TR" b="1" dirty="0">
                <a:latin typeface="Arial" pitchFamily="34" charset="0"/>
              </a:rPr>
              <a:t>Durum </a:t>
            </a:r>
            <a:r>
              <a:rPr lang="tr-TR" altLang="tr-TR" b="1" dirty="0" smtClean="0">
                <a:latin typeface="Arial" pitchFamily="34" charset="0"/>
              </a:rPr>
              <a:t>Raporları</a:t>
            </a:r>
            <a:endParaRPr lang="tr-TR" altLang="tr-TR" b="1" dirty="0">
              <a:latin typeface="Arial" pitchFamily="34" charset="0"/>
            </a:endParaRPr>
          </a:p>
          <a:p>
            <a:pPr marL="342900" indent="-342900" algn="just" fontAlgn="base">
              <a:lnSpc>
                <a:spcPct val="150000"/>
              </a:lnSpc>
              <a:spcBef>
                <a:spcPct val="0"/>
              </a:spcBef>
              <a:spcAft>
                <a:spcPct val="0"/>
              </a:spcAft>
              <a:buFont typeface="Wingdings" pitchFamily="2" charset="2"/>
              <a:buChar char="v"/>
              <a:defRPr/>
            </a:pPr>
            <a:r>
              <a:rPr lang="tr-TR" altLang="tr-TR" b="1" dirty="0">
                <a:latin typeface="Arial" pitchFamily="34" charset="0"/>
              </a:rPr>
              <a:t>Genel </a:t>
            </a:r>
            <a:r>
              <a:rPr lang="tr-TR" altLang="tr-TR" b="1" dirty="0" smtClean="0">
                <a:latin typeface="Arial" pitchFamily="34" charset="0"/>
              </a:rPr>
              <a:t>Denetim/Teftiş Raporları</a:t>
            </a:r>
            <a:endParaRPr lang="tr-TR" altLang="tr-TR" b="1" dirty="0">
              <a:latin typeface="Arial" pitchFamily="34" charset="0"/>
            </a:endParaRPr>
          </a:p>
          <a:p>
            <a:pPr marL="342900" indent="-342900" algn="just" fontAlgn="base">
              <a:lnSpc>
                <a:spcPct val="150000"/>
              </a:lnSpc>
              <a:spcBef>
                <a:spcPct val="0"/>
              </a:spcBef>
              <a:spcAft>
                <a:spcPct val="0"/>
              </a:spcAft>
              <a:buFont typeface="Wingdings" pitchFamily="2" charset="2"/>
              <a:buChar char="v"/>
              <a:defRPr/>
            </a:pPr>
            <a:r>
              <a:rPr lang="tr-TR" altLang="tr-TR" b="1" dirty="0">
                <a:latin typeface="Arial" pitchFamily="34" charset="0"/>
              </a:rPr>
              <a:t>Soruşturma/ T</a:t>
            </a:r>
            <a:r>
              <a:rPr lang="tr-TR" altLang="tr-TR" b="1" dirty="0" smtClean="0">
                <a:latin typeface="Arial" pitchFamily="34" charset="0"/>
              </a:rPr>
              <a:t>ahkikat Raporları</a:t>
            </a:r>
            <a:endParaRPr lang="tr-TR" altLang="tr-TR" b="1" dirty="0">
              <a:latin typeface="Arial" pitchFamily="34" charset="0"/>
            </a:endParaRPr>
          </a:p>
          <a:p>
            <a:pPr marL="342900" indent="-342900" algn="just" fontAlgn="base">
              <a:lnSpc>
                <a:spcPct val="150000"/>
              </a:lnSpc>
              <a:spcBef>
                <a:spcPct val="0"/>
              </a:spcBef>
              <a:spcAft>
                <a:spcPct val="0"/>
              </a:spcAft>
              <a:buFont typeface="Wingdings" pitchFamily="2" charset="2"/>
              <a:buChar char="v"/>
              <a:defRPr/>
            </a:pPr>
            <a:r>
              <a:rPr lang="tr-TR" altLang="tr-TR" b="1" dirty="0">
                <a:latin typeface="Arial" pitchFamily="34" charset="0"/>
              </a:rPr>
              <a:t>Teknik </a:t>
            </a:r>
            <a:r>
              <a:rPr lang="tr-TR" altLang="tr-TR" b="1" dirty="0" smtClean="0">
                <a:latin typeface="Arial" pitchFamily="34" charset="0"/>
              </a:rPr>
              <a:t>Raporlar (fizibilite </a:t>
            </a:r>
            <a:r>
              <a:rPr lang="tr-TR" altLang="tr-TR" b="1" dirty="0">
                <a:latin typeface="Arial" pitchFamily="34" charset="0"/>
              </a:rPr>
              <a:t>raporları, mali analiz raporları, sağlık raporları, bilirkişi </a:t>
            </a:r>
            <a:r>
              <a:rPr lang="tr-TR" altLang="tr-TR" b="1" dirty="0" smtClean="0">
                <a:latin typeface="Arial" pitchFamily="34" charset="0"/>
              </a:rPr>
              <a:t>raporları) </a:t>
            </a:r>
            <a:endParaRPr lang="tr-TR" altLang="tr-TR" b="1" dirty="0">
              <a:latin typeface="Arial" pitchFamily="34" charset="0"/>
            </a:endParaRPr>
          </a:p>
          <a:p>
            <a:pPr marL="342900" indent="-342900" algn="just" fontAlgn="base">
              <a:lnSpc>
                <a:spcPct val="150000"/>
              </a:lnSpc>
              <a:spcBef>
                <a:spcPct val="0"/>
              </a:spcBef>
              <a:spcAft>
                <a:spcPct val="0"/>
              </a:spcAft>
              <a:buFont typeface="Wingdings" pitchFamily="2" charset="2"/>
              <a:buChar char="v"/>
              <a:defRPr/>
            </a:pPr>
            <a:r>
              <a:rPr lang="tr-TR" altLang="tr-TR" b="1" dirty="0" smtClean="0">
                <a:latin typeface="Arial" pitchFamily="34" charset="0"/>
              </a:rPr>
              <a:t>Dönemsel/Periyodik Raporlar</a:t>
            </a:r>
            <a:endParaRPr lang="tr-TR" altLang="tr-TR" b="1" dirty="0">
              <a:latin typeface="Arial" pitchFamily="34" charset="0"/>
            </a:endParaRPr>
          </a:p>
        </p:txBody>
      </p:sp>
      <p:graphicFrame>
        <p:nvGraphicFramePr>
          <p:cNvPr id="6" name="Group 193"/>
          <p:cNvGraphicFramePr>
            <a:graphicFrameLocks noGrp="1"/>
          </p:cNvGraphicFramePr>
          <p:nvPr>
            <p:extLst>
              <p:ext uri="{D42A27DB-BD31-4B8C-83A1-F6EECF244321}">
                <p14:modId xmlns:p14="http://schemas.microsoft.com/office/powerpoint/2010/main" val="1153181748"/>
              </p:ext>
            </p:extLst>
          </p:nvPr>
        </p:nvGraphicFramePr>
        <p:xfrm>
          <a:off x="990600" y="205333"/>
          <a:ext cx="3077344" cy="487363"/>
        </p:xfrm>
        <a:graphic>
          <a:graphicData uri="http://schemas.openxmlformats.org/drawingml/2006/table">
            <a:tbl>
              <a:tblPr/>
              <a:tblGrid>
                <a:gridCol w="3077344"/>
              </a:tblGrid>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 </a:t>
                      </a:r>
                      <a:r>
                        <a:rPr kumimoji="0" lang="tr-TR" sz="2400" b="1" i="0" u="none" strike="noStrike" cap="none" normalizeH="0" baseline="0" dirty="0" smtClean="0">
                          <a:ln>
                            <a:noFill/>
                          </a:ln>
                          <a:solidFill>
                            <a:srgbClr val="FF0000"/>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RAPOR TÜRLERİ</a:t>
                      </a: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7" name="Picture 2" descr="C:\Users\sony\Desktop\untitl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1267" y="1610399"/>
            <a:ext cx="3281214" cy="2322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466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nvGraphicFramePr>
        <p:xfrm>
          <a:off x="228600" y="381000"/>
          <a:ext cx="8758238" cy="457200"/>
        </p:xfrm>
        <a:graphic>
          <a:graphicData uri="http://schemas.openxmlformats.org/drawingml/2006/table">
            <a:tbl>
              <a:tblPr/>
              <a:tblGrid>
                <a:gridCol w="87582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236" y="44624"/>
            <a:ext cx="724792" cy="72000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56692" y="1124744"/>
            <a:ext cx="8535788" cy="5124480"/>
          </a:xfrm>
          <a:prstGeom prst="rect">
            <a:avLst/>
          </a:prstGeom>
        </p:spPr>
        <p:txBody>
          <a:bodyPr wrap="square">
            <a:spAutoFit/>
          </a:bodyPr>
          <a:lstStyle/>
          <a:p>
            <a:pPr marL="342900" indent="-342900" algn="just" fontAlgn="base">
              <a:lnSpc>
                <a:spcPct val="150000"/>
              </a:lnSpc>
              <a:spcBef>
                <a:spcPct val="0"/>
              </a:spcBef>
              <a:spcAft>
                <a:spcPct val="0"/>
              </a:spcAft>
              <a:buFont typeface="Wingdings" pitchFamily="2" charset="2"/>
              <a:buChar char="v"/>
              <a:defRPr/>
            </a:pPr>
            <a:r>
              <a:rPr lang="tr-TR" altLang="tr-TR" b="1" dirty="0" smtClean="0">
                <a:latin typeface="Arial" pitchFamily="34" charset="0"/>
              </a:rPr>
              <a:t>Kuruluşlarda en </a:t>
            </a:r>
            <a:r>
              <a:rPr lang="tr-TR" altLang="tr-TR" b="1" dirty="0">
                <a:latin typeface="Arial" pitchFamily="34" charset="0"/>
              </a:rPr>
              <a:t>çok uygulanan yönetimsel </a:t>
            </a:r>
            <a:r>
              <a:rPr lang="tr-TR" altLang="tr-TR" b="1" dirty="0" smtClean="0">
                <a:latin typeface="Arial" pitchFamily="34" charset="0"/>
              </a:rPr>
              <a:t>rapor </a:t>
            </a:r>
            <a:r>
              <a:rPr lang="tr-TR" altLang="tr-TR" b="1" dirty="0">
                <a:latin typeface="Arial" pitchFamily="34" charset="0"/>
              </a:rPr>
              <a:t>türüdür</a:t>
            </a:r>
            <a:r>
              <a:rPr lang="tr-TR" altLang="tr-TR" b="1" dirty="0" smtClean="0">
                <a:latin typeface="Arial" pitchFamily="34" charset="0"/>
              </a:rPr>
              <a:t>.</a:t>
            </a:r>
          </a:p>
          <a:p>
            <a:pPr algn="just" fontAlgn="base">
              <a:lnSpc>
                <a:spcPct val="150000"/>
              </a:lnSpc>
              <a:spcBef>
                <a:spcPct val="0"/>
              </a:spcBef>
              <a:spcAft>
                <a:spcPct val="0"/>
              </a:spcAft>
              <a:defRPr/>
            </a:pPr>
            <a:endParaRPr lang="tr-TR" altLang="tr-TR" sz="1000" b="1" dirty="0">
              <a:latin typeface="Arial" pitchFamily="34" charset="0"/>
            </a:endParaRPr>
          </a:p>
          <a:p>
            <a:pPr marL="342900" indent="-342900" algn="just" fontAlgn="base">
              <a:lnSpc>
                <a:spcPct val="150000"/>
              </a:lnSpc>
              <a:spcBef>
                <a:spcPct val="0"/>
              </a:spcBef>
              <a:spcAft>
                <a:spcPct val="0"/>
              </a:spcAft>
              <a:buFont typeface="Wingdings" pitchFamily="2" charset="2"/>
              <a:buChar char="v"/>
              <a:defRPr/>
            </a:pPr>
            <a:r>
              <a:rPr lang="tr-TR" altLang="tr-TR" b="1" dirty="0">
                <a:latin typeface="Arial" pitchFamily="34" charset="0"/>
              </a:rPr>
              <a:t>Büyük oranda </a:t>
            </a:r>
            <a:r>
              <a:rPr lang="tr-TR" altLang="tr-TR" b="1" dirty="0" smtClean="0">
                <a:latin typeface="Arial" pitchFamily="34" charset="0"/>
              </a:rPr>
              <a:t>alt birimlerden </a:t>
            </a:r>
            <a:r>
              <a:rPr lang="tr-TR" altLang="tr-TR" b="1" dirty="0">
                <a:latin typeface="Arial" pitchFamily="34" charset="0"/>
              </a:rPr>
              <a:t>bilgi almak, gerçekleştirilen çalışmaları izlemek, kontrol etmek, ölçmek ve değerlendirmek için hazırlanır</a:t>
            </a:r>
            <a:r>
              <a:rPr lang="tr-TR" altLang="tr-TR" b="1" dirty="0" smtClean="0">
                <a:latin typeface="Arial" pitchFamily="34" charset="0"/>
              </a:rPr>
              <a:t>.</a:t>
            </a:r>
          </a:p>
          <a:p>
            <a:pPr marL="342900" indent="-342900" algn="just" fontAlgn="base">
              <a:lnSpc>
                <a:spcPct val="150000"/>
              </a:lnSpc>
              <a:spcBef>
                <a:spcPct val="0"/>
              </a:spcBef>
              <a:spcAft>
                <a:spcPct val="0"/>
              </a:spcAft>
              <a:buFont typeface="Wingdings" pitchFamily="2" charset="2"/>
              <a:buChar char="v"/>
              <a:defRPr/>
            </a:pPr>
            <a:endParaRPr lang="tr-TR" altLang="tr-TR" sz="1000" b="1" dirty="0">
              <a:latin typeface="Arial" pitchFamily="34" charset="0"/>
            </a:endParaRPr>
          </a:p>
          <a:p>
            <a:pPr marL="342900" indent="-342900" algn="just" fontAlgn="base">
              <a:lnSpc>
                <a:spcPct val="150000"/>
              </a:lnSpc>
              <a:spcBef>
                <a:spcPct val="0"/>
              </a:spcBef>
              <a:spcAft>
                <a:spcPct val="0"/>
              </a:spcAft>
              <a:buFont typeface="Wingdings" pitchFamily="2" charset="2"/>
              <a:buChar char="v"/>
              <a:defRPr/>
            </a:pPr>
            <a:r>
              <a:rPr lang="tr-TR" altLang="tr-TR" b="1" dirty="0">
                <a:latin typeface="Arial" pitchFamily="34" charset="0"/>
              </a:rPr>
              <a:t>Çalışma ve Faaliyet Raporları  </a:t>
            </a:r>
            <a:r>
              <a:rPr lang="tr-TR" altLang="tr-TR" b="1" dirty="0" smtClean="0">
                <a:latin typeface="Arial" pitchFamily="34" charset="0"/>
              </a:rPr>
              <a:t>kurumlarda, </a:t>
            </a:r>
          </a:p>
          <a:p>
            <a:pPr marL="354013" algn="just" fontAlgn="base">
              <a:lnSpc>
                <a:spcPct val="150000"/>
              </a:lnSpc>
              <a:spcBef>
                <a:spcPct val="0"/>
              </a:spcBef>
              <a:spcAft>
                <a:spcPct val="0"/>
              </a:spcAft>
              <a:defRPr/>
            </a:pPr>
            <a:r>
              <a:rPr lang="tr-TR" b="1" dirty="0" smtClean="0">
                <a:latin typeface="Arial" pitchFamily="34" charset="0"/>
              </a:rPr>
              <a:t>dönemsel </a:t>
            </a:r>
            <a:r>
              <a:rPr lang="tr-TR" b="1" dirty="0">
                <a:latin typeface="Arial" pitchFamily="34" charset="0"/>
              </a:rPr>
              <a:t>(haftalık, aylık, üç aylık, altı aylık veya yıllık) olmak üzere, </a:t>
            </a:r>
          </a:p>
          <a:p>
            <a:pPr marL="354013" algn="just" fontAlgn="base">
              <a:lnSpc>
                <a:spcPct val="150000"/>
              </a:lnSpc>
              <a:spcBef>
                <a:spcPct val="0"/>
              </a:spcBef>
              <a:spcAft>
                <a:spcPct val="0"/>
              </a:spcAft>
              <a:defRPr/>
            </a:pPr>
            <a:r>
              <a:rPr lang="tr-TR" b="1" dirty="0" smtClean="0">
                <a:latin typeface="Arial" pitchFamily="34" charset="0"/>
              </a:rPr>
              <a:t>kuruluş </a:t>
            </a:r>
            <a:r>
              <a:rPr lang="tr-TR" b="1" dirty="0">
                <a:latin typeface="Arial" pitchFamily="34" charset="0"/>
              </a:rPr>
              <a:t>veya birimde gerçekleştirilen çalışma ve faaliyetlerin sonuçlarını ya da uygulanma durumlarını gösteren,</a:t>
            </a:r>
          </a:p>
          <a:p>
            <a:pPr marL="354013" algn="just" fontAlgn="base">
              <a:lnSpc>
                <a:spcPct val="150000"/>
              </a:lnSpc>
              <a:spcBef>
                <a:spcPct val="0"/>
              </a:spcBef>
              <a:spcAft>
                <a:spcPct val="0"/>
              </a:spcAft>
              <a:defRPr/>
            </a:pPr>
            <a:r>
              <a:rPr lang="tr-TR" b="1" dirty="0">
                <a:latin typeface="Arial" pitchFamily="34" charset="0"/>
              </a:rPr>
              <a:t>uygulamada karşılaşılan sorun ve zorlukları saptayarak çözüm yolları öneren, </a:t>
            </a:r>
          </a:p>
          <a:p>
            <a:pPr marL="354013" algn="just" fontAlgn="base">
              <a:lnSpc>
                <a:spcPct val="150000"/>
              </a:lnSpc>
              <a:spcBef>
                <a:spcPct val="0"/>
              </a:spcBef>
              <a:spcAft>
                <a:spcPct val="0"/>
              </a:spcAft>
              <a:defRPr/>
            </a:pPr>
            <a:r>
              <a:rPr lang="tr-TR" b="1" dirty="0">
                <a:latin typeface="Arial" pitchFamily="34" charset="0"/>
              </a:rPr>
              <a:t>programlanmasına ve planlanmasına </a:t>
            </a:r>
            <a:r>
              <a:rPr lang="tr-TR" b="1" dirty="0" smtClean="0">
                <a:latin typeface="Arial" pitchFamily="34" charset="0"/>
              </a:rPr>
              <a:t>rağmen </a:t>
            </a:r>
            <a:r>
              <a:rPr lang="tr-TR" b="1" dirty="0">
                <a:latin typeface="Arial" pitchFamily="34" charset="0"/>
              </a:rPr>
              <a:t>uygulanamayışının veya sonuçlandırılamayışının nedenlerini ortaya koyan raporlardır.</a:t>
            </a:r>
          </a:p>
        </p:txBody>
      </p:sp>
      <p:graphicFrame>
        <p:nvGraphicFramePr>
          <p:cNvPr id="6" name="Group 193"/>
          <p:cNvGraphicFramePr>
            <a:graphicFrameLocks noGrp="1"/>
          </p:cNvGraphicFramePr>
          <p:nvPr>
            <p:extLst>
              <p:ext uri="{D42A27DB-BD31-4B8C-83A1-F6EECF244321}">
                <p14:modId xmlns:p14="http://schemas.microsoft.com/office/powerpoint/2010/main" val="4258537509"/>
              </p:ext>
            </p:extLst>
          </p:nvPr>
        </p:nvGraphicFramePr>
        <p:xfrm>
          <a:off x="990600" y="205333"/>
          <a:ext cx="5165576" cy="487363"/>
        </p:xfrm>
        <a:graphic>
          <a:graphicData uri="http://schemas.openxmlformats.org/drawingml/2006/table">
            <a:tbl>
              <a:tblPr/>
              <a:tblGrid>
                <a:gridCol w="5165576"/>
              </a:tblGrid>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 ÇALIŞMA VE FAALİYET RAPORLARI</a:t>
                      </a:r>
                    </a:p>
                  </a:txBody>
                  <a:tcPr anchor="ctr" horzOverflow="overflow">
                    <a:lnL cap="flat">
                      <a:noFill/>
                    </a:lnL>
                    <a:lnR cap="flat">
                      <a:noFill/>
                    </a:lnR>
                    <a:lnT cap="fla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724298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nvGraphicFramePr>
        <p:xfrm>
          <a:off x="228600" y="381000"/>
          <a:ext cx="8758238" cy="457200"/>
        </p:xfrm>
        <a:graphic>
          <a:graphicData uri="http://schemas.openxmlformats.org/drawingml/2006/table">
            <a:tbl>
              <a:tblPr/>
              <a:tblGrid>
                <a:gridCol w="87582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8" y="44624"/>
            <a:ext cx="724792"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390824" y="1628800"/>
            <a:ext cx="5549328" cy="4247317"/>
          </a:xfrm>
          <a:prstGeom prst="rect">
            <a:avLst/>
          </a:prstGeom>
        </p:spPr>
        <p:txBody>
          <a:bodyPr wrap="square">
            <a:spAutoFit/>
          </a:bodyPr>
          <a:lstStyle/>
          <a:p>
            <a:pPr algn="just">
              <a:lnSpc>
                <a:spcPct val="150000"/>
              </a:lnSpc>
            </a:pPr>
            <a:r>
              <a:rPr lang="tr-TR" altLang="tr-TR" b="1" dirty="0" smtClean="0">
                <a:latin typeface="Arial" pitchFamily="34" charset="0"/>
              </a:rPr>
              <a:t>17/03/2006 </a:t>
            </a:r>
            <a:r>
              <a:rPr lang="tr-TR" altLang="tr-TR" b="1" dirty="0">
                <a:latin typeface="Arial" pitchFamily="34" charset="0"/>
              </a:rPr>
              <a:t>tarih ve </a:t>
            </a:r>
            <a:r>
              <a:rPr lang="tr-TR" altLang="tr-TR" b="1" dirty="0" smtClean="0">
                <a:latin typeface="Arial" pitchFamily="34" charset="0"/>
              </a:rPr>
              <a:t>26.111 </a:t>
            </a:r>
            <a:r>
              <a:rPr lang="tr-TR" altLang="tr-TR" b="1" dirty="0">
                <a:latin typeface="Arial" pitchFamily="34" charset="0"/>
              </a:rPr>
              <a:t>Sayılı Resmi Gazetede yayınlanan ‘Kamu İdarelerince Hazırlanacak Faaliyet Raporları Hakkında Yönetmelik’ hükümlerine göre; </a:t>
            </a:r>
            <a:endParaRPr lang="tr-TR" altLang="tr-TR" b="1" dirty="0" smtClean="0">
              <a:latin typeface="Arial" pitchFamily="34" charset="0"/>
            </a:endParaRPr>
          </a:p>
          <a:p>
            <a:pPr algn="just">
              <a:lnSpc>
                <a:spcPct val="150000"/>
              </a:lnSpc>
            </a:pPr>
            <a:r>
              <a:rPr lang="tr-TR" altLang="tr-TR" b="1" dirty="0" smtClean="0">
                <a:latin typeface="Arial" pitchFamily="34" charset="0"/>
              </a:rPr>
              <a:t>Faaliyet Raporları, genel </a:t>
            </a:r>
            <a:r>
              <a:rPr lang="tr-TR" altLang="tr-TR" b="1" dirty="0">
                <a:latin typeface="Arial" pitchFamily="34" charset="0"/>
              </a:rPr>
              <a:t>bütçe kapsamındaki kamu idareleri, özel bütçeli idareler, sosyal güvenlik kurumları ile mahalli idarelerin mali saydamlık ve hesap verme sorumluluğunu sağlayacak şekilde hazırladıkları ve ilgili idareler ile kamuoyuna açıkladıkları faaliyetlerini içerir. </a:t>
            </a:r>
          </a:p>
        </p:txBody>
      </p:sp>
      <p:graphicFrame>
        <p:nvGraphicFramePr>
          <p:cNvPr id="7" name="Group 193"/>
          <p:cNvGraphicFramePr>
            <a:graphicFrameLocks noGrp="1"/>
          </p:cNvGraphicFramePr>
          <p:nvPr>
            <p:extLst>
              <p:ext uri="{D42A27DB-BD31-4B8C-83A1-F6EECF244321}">
                <p14:modId xmlns:p14="http://schemas.microsoft.com/office/powerpoint/2010/main" val="560722082"/>
              </p:ext>
            </p:extLst>
          </p:nvPr>
        </p:nvGraphicFramePr>
        <p:xfrm>
          <a:off x="990600" y="205333"/>
          <a:ext cx="3293368" cy="487363"/>
        </p:xfrm>
        <a:graphic>
          <a:graphicData uri="http://schemas.openxmlformats.org/drawingml/2006/table">
            <a:tbl>
              <a:tblPr/>
              <a:tblGrid>
                <a:gridCol w="3293368"/>
              </a:tblGrid>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 FAALİYET RAPORLARI</a:t>
                      </a: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6705" y="1844824"/>
            <a:ext cx="272577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6103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nvGraphicFramePr>
        <p:xfrm>
          <a:off x="228600" y="381000"/>
          <a:ext cx="8758238" cy="457200"/>
        </p:xfrm>
        <a:graphic>
          <a:graphicData uri="http://schemas.openxmlformats.org/drawingml/2006/table">
            <a:tbl>
              <a:tblPr/>
              <a:tblGrid>
                <a:gridCol w="87582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8" y="44624"/>
            <a:ext cx="724792" cy="720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359054" y="1052736"/>
            <a:ext cx="8461418" cy="45365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80000"/>
              </a:lnSpc>
            </a:pPr>
            <a:r>
              <a:rPr lang="tr-TR" altLang="tr-TR" sz="1800" b="1" dirty="0" smtClean="0">
                <a:solidFill>
                  <a:srgbClr val="C00000"/>
                </a:solidFill>
                <a:latin typeface="Arial" pitchFamily="34" charset="0"/>
              </a:rPr>
              <a:t>Kamu </a:t>
            </a:r>
            <a:r>
              <a:rPr lang="tr-TR" altLang="tr-TR" sz="1800" b="1" dirty="0">
                <a:solidFill>
                  <a:srgbClr val="C00000"/>
                </a:solidFill>
                <a:latin typeface="Arial" pitchFamily="34" charset="0"/>
              </a:rPr>
              <a:t>İdarelerince Hazırlanacak Faaliyet Raporları Hakkında Yönetmelik</a:t>
            </a:r>
            <a:endParaRPr lang="tr-TR" altLang="tr-TR" sz="1800" b="1" dirty="0" smtClean="0">
              <a:solidFill>
                <a:srgbClr val="C00000"/>
              </a:solidFill>
              <a:latin typeface="Arial" pitchFamily="34" charset="0"/>
            </a:endParaRPr>
          </a:p>
          <a:p>
            <a:pPr algn="just">
              <a:lnSpc>
                <a:spcPct val="80000"/>
              </a:lnSpc>
            </a:pPr>
            <a:endParaRPr lang="tr-TR" altLang="tr-TR" sz="1050" b="1" dirty="0">
              <a:solidFill>
                <a:schemeClr val="tx1"/>
              </a:solidFill>
              <a:latin typeface="Arial" pitchFamily="34" charset="0"/>
            </a:endParaRPr>
          </a:p>
          <a:p>
            <a:pPr algn="just" fontAlgn="base">
              <a:spcBef>
                <a:spcPct val="0"/>
              </a:spcBef>
              <a:spcAft>
                <a:spcPct val="0"/>
              </a:spcAft>
              <a:defRPr/>
            </a:pPr>
            <a:endParaRPr lang="tr-TR" altLang="tr-TR" sz="1800" b="1" dirty="0" smtClean="0">
              <a:solidFill>
                <a:srgbClr val="002060"/>
              </a:solidFill>
              <a:latin typeface="Arial" pitchFamily="34" charset="0"/>
            </a:endParaRPr>
          </a:p>
          <a:p>
            <a:pPr algn="just" fontAlgn="base">
              <a:spcBef>
                <a:spcPct val="0"/>
              </a:spcBef>
              <a:spcAft>
                <a:spcPct val="0"/>
              </a:spcAft>
              <a:defRPr/>
            </a:pPr>
            <a:r>
              <a:rPr lang="tr-TR" altLang="tr-TR" sz="1800" b="1" dirty="0" smtClean="0">
                <a:solidFill>
                  <a:srgbClr val="002060"/>
                </a:solidFill>
                <a:latin typeface="Arial" pitchFamily="34" charset="0"/>
              </a:rPr>
              <a:t>Sorumluluk ilkesi</a:t>
            </a:r>
            <a:endParaRPr lang="tr-TR" altLang="tr-TR" sz="1800" b="1" dirty="0">
              <a:solidFill>
                <a:srgbClr val="002060"/>
              </a:solidFill>
              <a:latin typeface="Arial" pitchFamily="34" charset="0"/>
            </a:endParaRPr>
          </a:p>
          <a:p>
            <a:pPr algn="just" fontAlgn="base">
              <a:spcBef>
                <a:spcPct val="0"/>
              </a:spcBef>
              <a:spcAft>
                <a:spcPct val="0"/>
              </a:spcAft>
              <a:defRPr/>
            </a:pPr>
            <a:r>
              <a:rPr lang="tr-TR" altLang="tr-TR" sz="1800" b="1" dirty="0">
                <a:solidFill>
                  <a:schemeClr val="tx1"/>
                </a:solidFill>
                <a:latin typeface="Arial" pitchFamily="34" charset="0"/>
              </a:rPr>
              <a:t>MADDE 4 – (1) Faaliyet raporları mali saydamlık ve hesap verme sorumluluğunu sağlayacak şekilde hazırlanır. </a:t>
            </a:r>
            <a:endParaRPr lang="tr-TR" altLang="tr-TR" sz="1800" b="1" dirty="0" smtClean="0">
              <a:solidFill>
                <a:schemeClr val="tx1"/>
              </a:solidFill>
              <a:latin typeface="Arial" pitchFamily="34" charset="0"/>
            </a:endParaRPr>
          </a:p>
          <a:p>
            <a:pPr algn="just" fontAlgn="base">
              <a:spcBef>
                <a:spcPct val="0"/>
              </a:spcBef>
              <a:spcAft>
                <a:spcPct val="0"/>
              </a:spcAft>
              <a:defRPr/>
            </a:pPr>
            <a:endParaRPr lang="tr-TR" altLang="tr-TR" sz="1800" b="1" dirty="0" smtClean="0">
              <a:solidFill>
                <a:schemeClr val="tx1"/>
              </a:solidFill>
              <a:latin typeface="Arial" pitchFamily="34" charset="0"/>
            </a:endParaRPr>
          </a:p>
          <a:p>
            <a:pPr algn="just" fontAlgn="base">
              <a:spcBef>
                <a:spcPct val="0"/>
              </a:spcBef>
              <a:spcAft>
                <a:spcPct val="0"/>
              </a:spcAft>
              <a:defRPr/>
            </a:pPr>
            <a:r>
              <a:rPr lang="tr-TR" altLang="tr-TR" sz="1800" b="1" dirty="0" smtClean="0">
                <a:solidFill>
                  <a:srgbClr val="002060"/>
                </a:solidFill>
                <a:latin typeface="Arial" pitchFamily="34" charset="0"/>
              </a:rPr>
              <a:t>Doğruluk </a:t>
            </a:r>
            <a:r>
              <a:rPr lang="tr-TR" altLang="tr-TR" sz="1800" b="1" dirty="0">
                <a:solidFill>
                  <a:srgbClr val="002060"/>
                </a:solidFill>
                <a:latin typeface="Arial" pitchFamily="34" charset="0"/>
              </a:rPr>
              <a:t>ve tarafsızlık ilkesi </a:t>
            </a:r>
          </a:p>
          <a:p>
            <a:pPr algn="just" fontAlgn="base">
              <a:spcBef>
                <a:spcPct val="0"/>
              </a:spcBef>
              <a:spcAft>
                <a:spcPct val="0"/>
              </a:spcAft>
              <a:defRPr/>
            </a:pPr>
            <a:r>
              <a:rPr lang="tr-TR" altLang="tr-TR" sz="1800" b="1" dirty="0">
                <a:solidFill>
                  <a:schemeClr val="tx1"/>
                </a:solidFill>
                <a:latin typeface="Arial" pitchFamily="34" charset="0"/>
              </a:rPr>
              <a:t>MADDE 5 – (1) Faaliyet raporlarında yer alan bilgilerin doğru, güvenilir, önyargısız ve tarafsız olması zorunludur</a:t>
            </a:r>
            <a:r>
              <a:rPr lang="tr-TR" altLang="tr-TR" sz="1800" b="1" dirty="0" smtClean="0">
                <a:solidFill>
                  <a:schemeClr val="tx1"/>
                </a:solidFill>
                <a:latin typeface="Arial" pitchFamily="34" charset="0"/>
              </a:rPr>
              <a:t>.</a:t>
            </a:r>
          </a:p>
          <a:p>
            <a:pPr algn="just" fontAlgn="base">
              <a:spcBef>
                <a:spcPct val="0"/>
              </a:spcBef>
              <a:spcAft>
                <a:spcPct val="0"/>
              </a:spcAft>
              <a:defRPr/>
            </a:pPr>
            <a:endParaRPr lang="tr-TR" altLang="tr-TR" sz="1800" b="1" dirty="0" smtClean="0">
              <a:solidFill>
                <a:schemeClr val="tx1"/>
              </a:solidFill>
              <a:latin typeface="Arial" pitchFamily="34" charset="0"/>
            </a:endParaRPr>
          </a:p>
          <a:p>
            <a:pPr algn="just" fontAlgn="base">
              <a:spcBef>
                <a:spcPct val="0"/>
              </a:spcBef>
              <a:spcAft>
                <a:spcPct val="0"/>
              </a:spcAft>
              <a:defRPr/>
            </a:pPr>
            <a:r>
              <a:rPr lang="tr-TR" altLang="tr-TR" sz="1800" b="1" dirty="0" smtClean="0">
                <a:solidFill>
                  <a:srgbClr val="002060"/>
                </a:solidFill>
                <a:latin typeface="Arial" pitchFamily="34" charset="0"/>
              </a:rPr>
              <a:t>Açıklık ilkesi</a:t>
            </a:r>
          </a:p>
          <a:p>
            <a:pPr algn="just" fontAlgn="base">
              <a:spcBef>
                <a:spcPct val="0"/>
              </a:spcBef>
              <a:spcAft>
                <a:spcPct val="0"/>
              </a:spcAft>
              <a:defRPr/>
            </a:pPr>
            <a:r>
              <a:rPr lang="tr-TR" altLang="tr-TR" sz="1800" b="1" dirty="0" smtClean="0">
                <a:solidFill>
                  <a:schemeClr val="tx1"/>
                </a:solidFill>
                <a:latin typeface="Arial" pitchFamily="34" charset="0"/>
              </a:rPr>
              <a:t>MADDE </a:t>
            </a:r>
            <a:r>
              <a:rPr lang="tr-TR" altLang="tr-TR" sz="1800" b="1" dirty="0">
                <a:solidFill>
                  <a:schemeClr val="tx1"/>
                </a:solidFill>
                <a:latin typeface="Arial" pitchFamily="34" charset="0"/>
              </a:rPr>
              <a:t>6 – (1) Faaliyet raporları, ilgili tarafların ve kamuoyunun bilgi sahibi olmasını sağlamak üzere açık, anlaşılır ve sade bir dil kullanılarak hazırlanır.</a:t>
            </a:r>
          </a:p>
          <a:p>
            <a:pPr algn="just" fontAlgn="base">
              <a:spcBef>
                <a:spcPct val="0"/>
              </a:spcBef>
              <a:spcAft>
                <a:spcPct val="0"/>
              </a:spcAft>
              <a:defRPr/>
            </a:pPr>
            <a:endParaRPr lang="tr-TR" altLang="tr-TR" sz="1800" b="1" dirty="0" smtClean="0">
              <a:solidFill>
                <a:schemeClr val="tx1"/>
              </a:solidFill>
              <a:latin typeface="Arial" pitchFamily="34" charset="0"/>
            </a:endParaRPr>
          </a:p>
          <a:p>
            <a:pPr algn="just" fontAlgn="base">
              <a:spcBef>
                <a:spcPct val="0"/>
              </a:spcBef>
              <a:spcAft>
                <a:spcPct val="0"/>
              </a:spcAft>
              <a:defRPr/>
            </a:pPr>
            <a:r>
              <a:rPr lang="tr-TR" altLang="tr-TR" sz="1800" b="1" dirty="0" smtClean="0">
                <a:solidFill>
                  <a:schemeClr val="tx1"/>
                </a:solidFill>
                <a:latin typeface="Arial" pitchFamily="34" charset="0"/>
              </a:rPr>
              <a:t>(</a:t>
            </a:r>
            <a:r>
              <a:rPr lang="tr-TR" altLang="tr-TR" sz="1800" b="1" dirty="0">
                <a:solidFill>
                  <a:schemeClr val="tx1"/>
                </a:solidFill>
                <a:latin typeface="Arial" pitchFamily="34" charset="0"/>
              </a:rPr>
              <a:t>2) Raporlarda teknik terim ve kısaltmaların kullanılması durumunda bunlar ayrıca tanımlanır.</a:t>
            </a:r>
          </a:p>
        </p:txBody>
      </p:sp>
    </p:spTree>
    <p:extLst>
      <p:ext uri="{BB962C8B-B14F-4D97-AF65-F5344CB8AC3E}">
        <p14:creationId xmlns:p14="http://schemas.microsoft.com/office/powerpoint/2010/main" val="3757231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nvGraphicFramePr>
        <p:xfrm>
          <a:off x="228600" y="381000"/>
          <a:ext cx="8758238" cy="457200"/>
        </p:xfrm>
        <a:graphic>
          <a:graphicData uri="http://schemas.openxmlformats.org/drawingml/2006/table">
            <a:tbl>
              <a:tblPr/>
              <a:tblGrid>
                <a:gridCol w="87582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236" y="44624"/>
            <a:ext cx="724792" cy="720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359054" y="980728"/>
            <a:ext cx="8461418" cy="518457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fontAlgn="base">
              <a:lnSpc>
                <a:spcPct val="170000"/>
              </a:lnSpc>
              <a:spcBef>
                <a:spcPct val="0"/>
              </a:spcBef>
              <a:spcAft>
                <a:spcPct val="0"/>
              </a:spcAft>
              <a:defRPr/>
            </a:pPr>
            <a:r>
              <a:rPr lang="tr-TR" altLang="tr-TR" sz="1800" b="1" dirty="0" smtClean="0">
                <a:solidFill>
                  <a:srgbClr val="002060"/>
                </a:solidFill>
                <a:latin typeface="Arial" pitchFamily="34" charset="0"/>
              </a:rPr>
              <a:t>Tam </a:t>
            </a:r>
            <a:r>
              <a:rPr lang="tr-TR" altLang="tr-TR" sz="1800" b="1" dirty="0">
                <a:solidFill>
                  <a:srgbClr val="002060"/>
                </a:solidFill>
                <a:latin typeface="Arial" pitchFamily="34" charset="0"/>
              </a:rPr>
              <a:t>açıklama ilkesi</a:t>
            </a:r>
          </a:p>
          <a:p>
            <a:pPr algn="just" fontAlgn="base">
              <a:spcBef>
                <a:spcPct val="0"/>
              </a:spcBef>
              <a:spcAft>
                <a:spcPct val="0"/>
              </a:spcAft>
              <a:defRPr/>
            </a:pPr>
            <a:r>
              <a:rPr lang="tr-TR" altLang="tr-TR" sz="1800" b="1" dirty="0" smtClean="0">
                <a:solidFill>
                  <a:schemeClr val="tx1"/>
                </a:solidFill>
                <a:latin typeface="Arial" pitchFamily="34" charset="0"/>
              </a:rPr>
              <a:t>MADDE </a:t>
            </a:r>
            <a:r>
              <a:rPr lang="tr-TR" altLang="tr-TR" sz="1800" b="1" dirty="0">
                <a:solidFill>
                  <a:schemeClr val="tx1"/>
                </a:solidFill>
                <a:latin typeface="Arial" pitchFamily="34" charset="0"/>
              </a:rPr>
              <a:t>7 – (1) Faaliyet raporlarında yer alan bilgilerin eksiksiz olması, faaliyet sonuçlarını tüm yönleriyle açıklaması gerekir.</a:t>
            </a:r>
          </a:p>
          <a:p>
            <a:pPr algn="just" fontAlgn="base">
              <a:spcBef>
                <a:spcPct val="0"/>
              </a:spcBef>
              <a:spcAft>
                <a:spcPct val="0"/>
              </a:spcAft>
              <a:defRPr/>
            </a:pPr>
            <a:r>
              <a:rPr lang="tr-TR" altLang="tr-TR" sz="1800" b="1" dirty="0" smtClean="0">
                <a:solidFill>
                  <a:schemeClr val="tx1"/>
                </a:solidFill>
                <a:latin typeface="Arial" pitchFamily="34" charset="0"/>
              </a:rPr>
              <a:t>(</a:t>
            </a:r>
            <a:r>
              <a:rPr lang="tr-TR" altLang="tr-TR" sz="1800" b="1" dirty="0">
                <a:solidFill>
                  <a:schemeClr val="tx1"/>
                </a:solidFill>
                <a:latin typeface="Arial" pitchFamily="34" charset="0"/>
              </a:rPr>
              <a:t>2) İdarenin faaliyetleriyle ilgisi olmayan hususlara faaliyet raporlarında yer verilmez</a:t>
            </a:r>
            <a:r>
              <a:rPr lang="tr-TR" altLang="tr-TR" sz="1800" b="1" dirty="0" smtClean="0">
                <a:solidFill>
                  <a:schemeClr val="tx1"/>
                </a:solidFill>
                <a:latin typeface="Arial" pitchFamily="34" charset="0"/>
              </a:rPr>
              <a:t>.</a:t>
            </a:r>
          </a:p>
          <a:p>
            <a:pPr algn="just" fontAlgn="base">
              <a:lnSpc>
                <a:spcPct val="170000"/>
              </a:lnSpc>
              <a:spcBef>
                <a:spcPct val="0"/>
              </a:spcBef>
              <a:spcAft>
                <a:spcPct val="0"/>
              </a:spcAft>
              <a:defRPr/>
            </a:pPr>
            <a:endParaRPr lang="tr-TR" altLang="tr-TR" sz="800" b="1" dirty="0" smtClean="0">
              <a:solidFill>
                <a:srgbClr val="002060"/>
              </a:solidFill>
              <a:latin typeface="Arial" pitchFamily="34" charset="0"/>
            </a:endParaRPr>
          </a:p>
          <a:p>
            <a:pPr algn="just" fontAlgn="base">
              <a:lnSpc>
                <a:spcPct val="170000"/>
              </a:lnSpc>
              <a:spcBef>
                <a:spcPct val="0"/>
              </a:spcBef>
              <a:spcAft>
                <a:spcPct val="0"/>
              </a:spcAft>
              <a:defRPr/>
            </a:pPr>
            <a:r>
              <a:rPr lang="tr-TR" altLang="tr-TR" sz="1800" b="1" dirty="0" smtClean="0">
                <a:solidFill>
                  <a:srgbClr val="002060"/>
                </a:solidFill>
                <a:latin typeface="Arial" pitchFamily="34" charset="0"/>
              </a:rPr>
              <a:t>Tutarlılık </a:t>
            </a:r>
            <a:r>
              <a:rPr lang="tr-TR" altLang="tr-TR" sz="1800" b="1" dirty="0">
                <a:solidFill>
                  <a:srgbClr val="002060"/>
                </a:solidFill>
                <a:latin typeface="Arial" pitchFamily="34" charset="0"/>
              </a:rPr>
              <a:t>ilkesi</a:t>
            </a:r>
          </a:p>
          <a:p>
            <a:pPr algn="just" fontAlgn="base">
              <a:spcBef>
                <a:spcPct val="0"/>
              </a:spcBef>
              <a:spcAft>
                <a:spcPct val="0"/>
              </a:spcAft>
              <a:defRPr/>
            </a:pPr>
            <a:r>
              <a:rPr lang="tr-TR" altLang="tr-TR" sz="1800" b="1" dirty="0" smtClean="0">
                <a:solidFill>
                  <a:schemeClr val="tx1"/>
                </a:solidFill>
                <a:latin typeface="Arial" pitchFamily="34" charset="0"/>
              </a:rPr>
              <a:t>MADDE </a:t>
            </a:r>
            <a:r>
              <a:rPr lang="tr-TR" altLang="tr-TR" sz="1800" b="1" dirty="0">
                <a:solidFill>
                  <a:schemeClr val="tx1"/>
                </a:solidFill>
                <a:latin typeface="Arial" pitchFamily="34" charset="0"/>
              </a:rPr>
              <a:t>8 – (1) Faaliyet sonuçlarının gösterilmesi ve değerlendirilmesinde aynı yöntemler kullanılır. Yöntem değişiklikleri olması durumunda, bu değişiklikler raporda açıklanır.</a:t>
            </a:r>
          </a:p>
          <a:p>
            <a:pPr algn="just" fontAlgn="base">
              <a:spcBef>
                <a:spcPct val="0"/>
              </a:spcBef>
              <a:spcAft>
                <a:spcPct val="0"/>
              </a:spcAft>
              <a:defRPr/>
            </a:pPr>
            <a:endParaRPr lang="tr-TR" altLang="tr-TR" sz="800" b="1" dirty="0" smtClean="0">
              <a:solidFill>
                <a:schemeClr val="tx1"/>
              </a:solidFill>
              <a:latin typeface="Arial" pitchFamily="34" charset="0"/>
            </a:endParaRPr>
          </a:p>
          <a:p>
            <a:pPr algn="just" fontAlgn="base">
              <a:spcBef>
                <a:spcPct val="0"/>
              </a:spcBef>
              <a:spcAft>
                <a:spcPct val="0"/>
              </a:spcAft>
              <a:defRPr/>
            </a:pPr>
            <a:r>
              <a:rPr lang="tr-TR" altLang="tr-TR" sz="1800" b="1" dirty="0" smtClean="0">
                <a:solidFill>
                  <a:schemeClr val="tx1"/>
                </a:solidFill>
                <a:latin typeface="Arial" pitchFamily="34" charset="0"/>
              </a:rPr>
              <a:t>(</a:t>
            </a:r>
            <a:r>
              <a:rPr lang="tr-TR" altLang="tr-TR" sz="1800" b="1" dirty="0">
                <a:solidFill>
                  <a:schemeClr val="tx1"/>
                </a:solidFill>
                <a:latin typeface="Arial" pitchFamily="34" charset="0"/>
              </a:rPr>
              <a:t>2) Faaliyet raporları yıllar itibarıyla karşılaştırmaya imkân verecek biçimde hazırlanır. </a:t>
            </a:r>
            <a:endParaRPr lang="tr-TR" altLang="tr-TR" sz="1800" b="1" dirty="0" smtClean="0">
              <a:solidFill>
                <a:schemeClr val="tx1"/>
              </a:solidFill>
              <a:latin typeface="Arial" pitchFamily="34" charset="0"/>
            </a:endParaRPr>
          </a:p>
          <a:p>
            <a:pPr algn="l" fontAlgn="base">
              <a:lnSpc>
                <a:spcPct val="170000"/>
              </a:lnSpc>
              <a:spcBef>
                <a:spcPct val="0"/>
              </a:spcBef>
              <a:spcAft>
                <a:spcPct val="0"/>
              </a:spcAft>
              <a:defRPr/>
            </a:pPr>
            <a:endParaRPr lang="tr-TR" altLang="tr-TR" sz="800" b="1" dirty="0" smtClean="0">
              <a:solidFill>
                <a:srgbClr val="002060"/>
              </a:solidFill>
              <a:latin typeface="Arial" pitchFamily="34" charset="0"/>
            </a:endParaRPr>
          </a:p>
          <a:p>
            <a:pPr algn="l" fontAlgn="base">
              <a:lnSpc>
                <a:spcPct val="170000"/>
              </a:lnSpc>
              <a:spcBef>
                <a:spcPct val="0"/>
              </a:spcBef>
              <a:spcAft>
                <a:spcPct val="0"/>
              </a:spcAft>
              <a:defRPr/>
            </a:pPr>
            <a:r>
              <a:rPr lang="tr-TR" altLang="tr-TR" sz="1800" b="1" dirty="0" smtClean="0">
                <a:solidFill>
                  <a:srgbClr val="002060"/>
                </a:solidFill>
                <a:latin typeface="Arial" pitchFamily="34" charset="0"/>
              </a:rPr>
              <a:t>Yıllık </a:t>
            </a:r>
            <a:r>
              <a:rPr lang="tr-TR" altLang="tr-TR" sz="1800" b="1" dirty="0">
                <a:solidFill>
                  <a:srgbClr val="002060"/>
                </a:solidFill>
                <a:latin typeface="Arial" pitchFamily="34" charset="0"/>
              </a:rPr>
              <a:t>olma ilkesi</a:t>
            </a:r>
          </a:p>
          <a:p>
            <a:pPr algn="just" fontAlgn="base">
              <a:spcBef>
                <a:spcPct val="0"/>
              </a:spcBef>
              <a:spcAft>
                <a:spcPct val="0"/>
              </a:spcAft>
              <a:defRPr/>
            </a:pPr>
            <a:r>
              <a:rPr lang="tr-TR" altLang="tr-TR" sz="1800" b="1" dirty="0" smtClean="0">
                <a:solidFill>
                  <a:schemeClr val="tx1"/>
                </a:solidFill>
                <a:latin typeface="Arial" pitchFamily="34" charset="0"/>
              </a:rPr>
              <a:t>MADDE </a:t>
            </a:r>
            <a:r>
              <a:rPr lang="tr-TR" altLang="tr-TR" sz="1800" b="1" dirty="0">
                <a:solidFill>
                  <a:schemeClr val="tx1"/>
                </a:solidFill>
                <a:latin typeface="Arial" pitchFamily="34" charset="0"/>
              </a:rPr>
              <a:t>9 – (1) Faaliyet raporları, bir mali yılın faaliyet sonuçlarını gösterecek şekilde hazırlanır. </a:t>
            </a:r>
          </a:p>
        </p:txBody>
      </p:sp>
      <p:sp>
        <p:nvSpPr>
          <p:cNvPr id="7" name="6 Dikdörtgen"/>
          <p:cNvSpPr/>
          <p:nvPr/>
        </p:nvSpPr>
        <p:spPr>
          <a:xfrm>
            <a:off x="8244408" y="6237312"/>
            <a:ext cx="543739" cy="369332"/>
          </a:xfrm>
          <a:prstGeom prst="rect">
            <a:avLst/>
          </a:prstGeom>
        </p:spPr>
        <p:txBody>
          <a:bodyPr wrap="none">
            <a:spAutoFit/>
          </a:bodyPr>
          <a:lstStyle/>
          <a:p>
            <a:r>
              <a:rPr lang="tr-TR" altLang="tr-TR" b="1" dirty="0" smtClean="0">
                <a:solidFill>
                  <a:srgbClr val="002060"/>
                </a:solidFill>
                <a:latin typeface="Arial" pitchFamily="34" charset="0"/>
                <a:hlinkClick r:id="rId3" action="ppaction://hlinkfile"/>
              </a:rPr>
              <a:t>…..</a:t>
            </a:r>
            <a:endParaRPr lang="tr-TR" altLang="tr-TR" b="1" dirty="0" smtClean="0">
              <a:solidFill>
                <a:srgbClr val="002060"/>
              </a:solidFill>
              <a:latin typeface="Arial" pitchFamily="34" charset="0"/>
            </a:endParaRPr>
          </a:p>
        </p:txBody>
      </p:sp>
    </p:spTree>
    <p:extLst>
      <p:ext uri="{BB962C8B-B14F-4D97-AF65-F5344CB8AC3E}">
        <p14:creationId xmlns:p14="http://schemas.microsoft.com/office/powerpoint/2010/main" val="1606963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nvGraphicFramePr>
        <p:xfrm>
          <a:off x="228600" y="381000"/>
          <a:ext cx="8758238" cy="457200"/>
        </p:xfrm>
        <a:graphic>
          <a:graphicData uri="http://schemas.openxmlformats.org/drawingml/2006/table">
            <a:tbl>
              <a:tblPr/>
              <a:tblGrid>
                <a:gridCol w="87582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8" y="44624"/>
            <a:ext cx="724792" cy="72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oup 193"/>
          <p:cNvGraphicFramePr>
            <a:graphicFrameLocks noGrp="1"/>
          </p:cNvGraphicFramePr>
          <p:nvPr>
            <p:extLst>
              <p:ext uri="{D42A27DB-BD31-4B8C-83A1-F6EECF244321}">
                <p14:modId xmlns:p14="http://schemas.microsoft.com/office/powerpoint/2010/main" val="1273724007"/>
              </p:ext>
            </p:extLst>
          </p:nvPr>
        </p:nvGraphicFramePr>
        <p:xfrm>
          <a:off x="990600" y="205333"/>
          <a:ext cx="4517504" cy="487363"/>
        </p:xfrm>
        <a:graphic>
          <a:graphicData uri="http://schemas.openxmlformats.org/drawingml/2006/table">
            <a:tbl>
              <a:tblPr/>
              <a:tblGrid>
                <a:gridCol w="4517504"/>
              </a:tblGrid>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 FAALİYET RAPORLARININ ŞEKLİ</a:t>
                      </a: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10" name="AutoShape 2"/>
          <p:cNvSpPr txBox="1">
            <a:spLocks noChangeArrowheads="1"/>
          </p:cNvSpPr>
          <p:nvPr/>
        </p:nvSpPr>
        <p:spPr>
          <a:xfrm>
            <a:off x="323528" y="1124744"/>
            <a:ext cx="5976664" cy="10709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lnSpc>
                <a:spcPct val="170000"/>
              </a:lnSpc>
              <a:spcAft>
                <a:spcPct val="0"/>
              </a:spcAft>
              <a:defRPr/>
            </a:pPr>
            <a:r>
              <a:rPr lang="tr-TR" altLang="tr-TR" sz="2000" b="1" dirty="0">
                <a:solidFill>
                  <a:srgbClr val="C00000"/>
                </a:solidFill>
                <a:latin typeface="Arial" pitchFamily="34" charset="0"/>
                <a:ea typeface="+mn-ea"/>
                <a:cs typeface="+mn-cs"/>
              </a:rPr>
              <a:t>………..YILI</a:t>
            </a:r>
            <a:br>
              <a:rPr lang="tr-TR" altLang="tr-TR" sz="2000" b="1" dirty="0">
                <a:solidFill>
                  <a:srgbClr val="C00000"/>
                </a:solidFill>
                <a:latin typeface="Arial" pitchFamily="34" charset="0"/>
                <a:ea typeface="+mn-ea"/>
                <a:cs typeface="+mn-cs"/>
              </a:rPr>
            </a:br>
            <a:r>
              <a:rPr lang="tr-TR" altLang="tr-TR" sz="2000" b="1" dirty="0">
                <a:solidFill>
                  <a:srgbClr val="C00000"/>
                </a:solidFill>
                <a:latin typeface="Arial" pitchFamily="34" charset="0"/>
                <a:ea typeface="+mn-ea"/>
                <a:cs typeface="+mn-cs"/>
              </a:rPr>
              <a:t>………….. FAALİYET RAPORU</a:t>
            </a:r>
          </a:p>
        </p:txBody>
      </p:sp>
      <p:sp>
        <p:nvSpPr>
          <p:cNvPr id="11" name="Rectangle 3"/>
          <p:cNvSpPr txBox="1">
            <a:spLocks noChangeArrowheads="1"/>
          </p:cNvSpPr>
          <p:nvPr/>
        </p:nvSpPr>
        <p:spPr>
          <a:xfrm>
            <a:off x="410424" y="2801695"/>
            <a:ext cx="4881656" cy="170742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150000"/>
              </a:lnSpc>
              <a:spcBef>
                <a:spcPts val="0"/>
              </a:spcBef>
              <a:buFont typeface="Wingdings" panose="05000000000000000000" pitchFamily="2" charset="2"/>
              <a:buChar char="v"/>
            </a:pPr>
            <a:r>
              <a:rPr lang="tr-TR" altLang="tr-TR" sz="2000" b="1" dirty="0">
                <a:solidFill>
                  <a:schemeClr val="tx1"/>
                </a:solidFill>
                <a:latin typeface="Arial" pitchFamily="34" charset="0"/>
              </a:rPr>
              <a:t>BAKAN </a:t>
            </a:r>
            <a:r>
              <a:rPr lang="tr-TR" altLang="tr-TR" sz="2000" b="1" dirty="0" smtClean="0">
                <a:solidFill>
                  <a:schemeClr val="tx1"/>
                </a:solidFill>
                <a:latin typeface="Arial" pitchFamily="34" charset="0"/>
              </a:rPr>
              <a:t>SUNUŞU </a:t>
            </a:r>
            <a:endParaRPr lang="tr-TR" altLang="tr-TR" sz="2000" b="1" dirty="0">
              <a:solidFill>
                <a:schemeClr val="tx1"/>
              </a:solidFill>
              <a:latin typeface="Arial" pitchFamily="34" charset="0"/>
            </a:endParaRPr>
          </a:p>
          <a:p>
            <a:pPr marL="342900" indent="-342900" algn="l">
              <a:lnSpc>
                <a:spcPct val="150000"/>
              </a:lnSpc>
              <a:spcBef>
                <a:spcPts val="0"/>
              </a:spcBef>
              <a:buFont typeface="Wingdings" panose="05000000000000000000" pitchFamily="2" charset="2"/>
              <a:buChar char="v"/>
            </a:pPr>
            <a:r>
              <a:rPr lang="tr-TR" altLang="tr-TR" sz="2000" b="1" dirty="0">
                <a:solidFill>
                  <a:schemeClr val="tx1"/>
                </a:solidFill>
                <a:latin typeface="Arial" pitchFamily="34" charset="0"/>
              </a:rPr>
              <a:t>ÜST YÖNETİCİ SUNUŞU</a:t>
            </a:r>
          </a:p>
          <a:p>
            <a:pPr marL="342900" indent="-342900" algn="l">
              <a:lnSpc>
                <a:spcPct val="150000"/>
              </a:lnSpc>
              <a:spcBef>
                <a:spcPts val="0"/>
              </a:spcBef>
              <a:buFont typeface="Wingdings" panose="05000000000000000000" pitchFamily="2" charset="2"/>
              <a:buChar char="v"/>
            </a:pPr>
            <a:r>
              <a:rPr lang="tr-TR" altLang="tr-TR" sz="2000" b="1" dirty="0" smtClean="0">
                <a:solidFill>
                  <a:schemeClr val="tx1"/>
                </a:solidFill>
                <a:latin typeface="Arial" pitchFamily="34" charset="0"/>
              </a:rPr>
              <a:t>İÇİNDEKİLER</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340768"/>
            <a:ext cx="2808312" cy="3896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7393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extLst>
              <p:ext uri="{D42A27DB-BD31-4B8C-83A1-F6EECF244321}">
                <p14:modId xmlns:p14="http://schemas.microsoft.com/office/powerpoint/2010/main" val="2483831443"/>
              </p:ext>
            </p:extLst>
          </p:nvPr>
        </p:nvGraphicFramePr>
        <p:xfrm>
          <a:off x="228600" y="381000"/>
          <a:ext cx="8807896" cy="457200"/>
        </p:xfrm>
        <a:graphic>
          <a:graphicData uri="http://schemas.openxmlformats.org/drawingml/2006/table">
            <a:tbl>
              <a:tblPr/>
              <a:tblGrid>
                <a:gridCol w="8807896"/>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704" y="44624"/>
            <a:ext cx="724792" cy="72000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23528" y="1196752"/>
            <a:ext cx="8496944" cy="3831818"/>
          </a:xfrm>
          <a:prstGeom prst="rect">
            <a:avLst/>
          </a:prstGeom>
        </p:spPr>
        <p:txBody>
          <a:bodyPr wrap="square">
            <a:spAutoFit/>
          </a:bodyPr>
          <a:lstStyle/>
          <a:p>
            <a:pPr algn="just">
              <a:lnSpc>
                <a:spcPct val="150000"/>
              </a:lnSpc>
            </a:pPr>
            <a:r>
              <a:rPr lang="tr-TR" b="1" dirty="0">
                <a:latin typeface="Arial" pitchFamily="34" charset="0"/>
              </a:rPr>
              <a:t>Eğitim yaşantımızla başlayıp iş hayatımıza uzanan süreçte pek çoğumuz, rapor yazma işlemiyle karşı karşıya kalmışızdır. Rapor, ister bir inceleme - araştırma sonucunu sunmak, ister sunum amaçlı yapılsın; belli başlı kuralları olan bir bütündür.</a:t>
            </a:r>
            <a:endParaRPr lang="tr-TR" altLang="tr-TR" b="1" dirty="0">
              <a:latin typeface="Arial" pitchFamily="34" charset="0"/>
            </a:endParaRPr>
          </a:p>
          <a:p>
            <a:pPr algn="just">
              <a:lnSpc>
                <a:spcPct val="150000"/>
              </a:lnSpc>
            </a:pPr>
            <a:endParaRPr lang="tr-TR" b="1" dirty="0" smtClean="0">
              <a:latin typeface="Arial" pitchFamily="34" charset="0"/>
            </a:endParaRPr>
          </a:p>
          <a:p>
            <a:pPr algn="just">
              <a:lnSpc>
                <a:spcPct val="150000"/>
              </a:lnSpc>
            </a:pPr>
            <a:r>
              <a:rPr lang="tr-TR" b="1" dirty="0">
                <a:latin typeface="Arial" pitchFamily="34" charset="0"/>
              </a:rPr>
              <a:t>Raporun amacı, okuyana bilgi vermek, bir konuya çözüm sunmak veya var olan bir sorunla ilgili önlemler almakla ilgili olabilir. Bu nedenle raporun yazımında dikkat edilmesi gereken noktalar bulunmaktadır. Belli başlı bu noktalar sayesinde </a:t>
            </a:r>
            <a:r>
              <a:rPr lang="tr-TR" b="1" dirty="0" smtClean="0">
                <a:latin typeface="Arial" pitchFamily="34" charset="0"/>
              </a:rPr>
              <a:t>hazırladığımız </a:t>
            </a:r>
            <a:r>
              <a:rPr lang="tr-TR" b="1" dirty="0">
                <a:latin typeface="Arial" pitchFamily="34" charset="0"/>
              </a:rPr>
              <a:t>rapor, anlaşılır, net ve işlevsel olacaktır.</a:t>
            </a:r>
          </a:p>
        </p:txBody>
      </p:sp>
    </p:spTree>
    <p:extLst>
      <p:ext uri="{BB962C8B-B14F-4D97-AF65-F5344CB8AC3E}">
        <p14:creationId xmlns:p14="http://schemas.microsoft.com/office/powerpoint/2010/main" val="2702926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nvGraphicFramePr>
        <p:xfrm>
          <a:off x="228600" y="381000"/>
          <a:ext cx="8758238" cy="457200"/>
        </p:xfrm>
        <a:graphic>
          <a:graphicData uri="http://schemas.openxmlformats.org/drawingml/2006/table">
            <a:tbl>
              <a:tblPr/>
              <a:tblGrid>
                <a:gridCol w="87582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236" y="44624"/>
            <a:ext cx="724792" cy="720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345252" y="1052736"/>
            <a:ext cx="8547228" cy="5400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50000"/>
              </a:lnSpc>
              <a:spcBef>
                <a:spcPts val="0"/>
              </a:spcBef>
            </a:pPr>
            <a:r>
              <a:rPr lang="tr-TR" altLang="tr-TR" sz="2000" b="1" dirty="0">
                <a:solidFill>
                  <a:schemeClr val="tx1"/>
                </a:solidFill>
                <a:latin typeface="Arial" pitchFamily="34" charset="0"/>
              </a:rPr>
              <a:t>I- GENEL BİLGİLER</a:t>
            </a:r>
          </a:p>
          <a:p>
            <a:pPr algn="l">
              <a:lnSpc>
                <a:spcPct val="150000"/>
              </a:lnSpc>
              <a:spcBef>
                <a:spcPts val="0"/>
              </a:spcBef>
            </a:pPr>
            <a:r>
              <a:rPr lang="tr-TR" altLang="tr-TR" sz="2000" b="1" dirty="0">
                <a:solidFill>
                  <a:schemeClr val="tx1"/>
                </a:solidFill>
                <a:latin typeface="Arial" pitchFamily="34" charset="0"/>
              </a:rPr>
              <a:t>A- Misyon ve </a:t>
            </a:r>
            <a:r>
              <a:rPr lang="tr-TR" altLang="tr-TR" sz="2000" b="1" dirty="0" smtClean="0">
                <a:solidFill>
                  <a:schemeClr val="tx1"/>
                </a:solidFill>
                <a:latin typeface="Arial" pitchFamily="34" charset="0"/>
              </a:rPr>
              <a:t>Vizyon </a:t>
            </a:r>
          </a:p>
          <a:p>
            <a:pPr algn="l">
              <a:lnSpc>
                <a:spcPct val="150000"/>
              </a:lnSpc>
              <a:spcBef>
                <a:spcPts val="0"/>
              </a:spcBef>
            </a:pPr>
            <a:r>
              <a:rPr lang="tr-TR" altLang="tr-TR" sz="2000" b="1" dirty="0" smtClean="0">
                <a:solidFill>
                  <a:schemeClr val="tx1"/>
                </a:solidFill>
                <a:latin typeface="Arial" pitchFamily="34" charset="0"/>
              </a:rPr>
              <a:t>B- </a:t>
            </a:r>
            <a:r>
              <a:rPr lang="tr-TR" altLang="tr-TR" sz="2000" b="1" dirty="0">
                <a:solidFill>
                  <a:schemeClr val="tx1"/>
                </a:solidFill>
                <a:latin typeface="Arial" pitchFamily="34" charset="0"/>
              </a:rPr>
              <a:t>Yetki, Görev ve Sorumluluklar</a:t>
            </a:r>
          </a:p>
          <a:p>
            <a:pPr algn="l">
              <a:lnSpc>
                <a:spcPct val="150000"/>
              </a:lnSpc>
              <a:spcBef>
                <a:spcPts val="0"/>
              </a:spcBef>
            </a:pPr>
            <a:r>
              <a:rPr lang="tr-TR" altLang="tr-TR" sz="2000" b="1" dirty="0">
                <a:solidFill>
                  <a:schemeClr val="tx1"/>
                </a:solidFill>
                <a:latin typeface="Arial" pitchFamily="34" charset="0"/>
              </a:rPr>
              <a:t>C- İdareye İlişkin </a:t>
            </a:r>
            <a:r>
              <a:rPr lang="tr-TR" altLang="tr-TR" sz="2000" b="1" dirty="0" smtClean="0">
                <a:solidFill>
                  <a:schemeClr val="tx1"/>
                </a:solidFill>
                <a:latin typeface="Arial" pitchFamily="34" charset="0"/>
              </a:rPr>
              <a:t>Bilgiler</a:t>
            </a:r>
          </a:p>
          <a:p>
            <a:pPr algn="l">
              <a:lnSpc>
                <a:spcPct val="150000"/>
              </a:lnSpc>
              <a:spcBef>
                <a:spcPts val="0"/>
              </a:spcBef>
            </a:pPr>
            <a:r>
              <a:rPr lang="tr-TR" altLang="tr-TR" sz="2000" dirty="0">
                <a:solidFill>
                  <a:schemeClr val="tx1"/>
                </a:solidFill>
                <a:latin typeface="Arial" pitchFamily="34" charset="0"/>
              </a:rPr>
              <a:t> </a:t>
            </a:r>
            <a:r>
              <a:rPr lang="tr-TR" altLang="tr-TR" sz="2000" dirty="0" smtClean="0">
                <a:solidFill>
                  <a:schemeClr val="tx1"/>
                </a:solidFill>
                <a:latin typeface="Arial" pitchFamily="34" charset="0"/>
              </a:rPr>
              <a:t>   1- </a:t>
            </a:r>
            <a:r>
              <a:rPr lang="tr-TR" altLang="tr-TR" sz="2000" dirty="0">
                <a:solidFill>
                  <a:schemeClr val="tx1"/>
                </a:solidFill>
                <a:latin typeface="Arial" pitchFamily="34" charset="0"/>
              </a:rPr>
              <a:t>Fiziksel Yapı</a:t>
            </a:r>
          </a:p>
          <a:p>
            <a:pPr algn="l">
              <a:lnSpc>
                <a:spcPct val="150000"/>
              </a:lnSpc>
              <a:spcBef>
                <a:spcPts val="0"/>
              </a:spcBef>
            </a:pPr>
            <a:r>
              <a:rPr lang="tr-TR" altLang="tr-TR" sz="2000" dirty="0" smtClean="0">
                <a:solidFill>
                  <a:schemeClr val="tx1"/>
                </a:solidFill>
                <a:latin typeface="Arial" pitchFamily="34" charset="0"/>
              </a:rPr>
              <a:t>    2- </a:t>
            </a:r>
            <a:r>
              <a:rPr lang="tr-TR" altLang="tr-TR" sz="2000" dirty="0">
                <a:solidFill>
                  <a:schemeClr val="tx1"/>
                </a:solidFill>
                <a:latin typeface="Arial" pitchFamily="34" charset="0"/>
              </a:rPr>
              <a:t>Örgüt Yapısı</a:t>
            </a:r>
          </a:p>
          <a:p>
            <a:pPr algn="l">
              <a:lnSpc>
                <a:spcPct val="150000"/>
              </a:lnSpc>
              <a:spcBef>
                <a:spcPts val="0"/>
              </a:spcBef>
            </a:pPr>
            <a:r>
              <a:rPr lang="tr-TR" altLang="tr-TR" sz="2000" dirty="0" smtClean="0">
                <a:solidFill>
                  <a:schemeClr val="tx1"/>
                </a:solidFill>
                <a:latin typeface="Arial" pitchFamily="34" charset="0"/>
              </a:rPr>
              <a:t>    3- </a:t>
            </a:r>
            <a:r>
              <a:rPr lang="tr-TR" altLang="tr-TR" sz="2000" dirty="0">
                <a:solidFill>
                  <a:schemeClr val="tx1"/>
                </a:solidFill>
                <a:latin typeface="Arial" pitchFamily="34" charset="0"/>
              </a:rPr>
              <a:t>Bilgi ve Teknolojik Kaynaklar </a:t>
            </a:r>
          </a:p>
          <a:p>
            <a:pPr algn="l">
              <a:lnSpc>
                <a:spcPct val="150000"/>
              </a:lnSpc>
              <a:spcBef>
                <a:spcPts val="0"/>
              </a:spcBef>
            </a:pPr>
            <a:r>
              <a:rPr lang="tr-TR" altLang="tr-TR" sz="2000" dirty="0" smtClean="0">
                <a:solidFill>
                  <a:schemeClr val="tx1"/>
                </a:solidFill>
                <a:latin typeface="Arial" pitchFamily="34" charset="0"/>
              </a:rPr>
              <a:t>    4- </a:t>
            </a:r>
            <a:r>
              <a:rPr lang="tr-TR" altLang="tr-TR" sz="2000" dirty="0">
                <a:solidFill>
                  <a:schemeClr val="tx1"/>
                </a:solidFill>
                <a:latin typeface="Arial" pitchFamily="34" charset="0"/>
              </a:rPr>
              <a:t>İnsan Kaynakları</a:t>
            </a:r>
          </a:p>
          <a:p>
            <a:pPr algn="l">
              <a:lnSpc>
                <a:spcPct val="150000"/>
              </a:lnSpc>
              <a:spcBef>
                <a:spcPts val="0"/>
              </a:spcBef>
            </a:pPr>
            <a:r>
              <a:rPr lang="tr-TR" altLang="tr-TR" sz="2000" dirty="0" smtClean="0">
                <a:solidFill>
                  <a:schemeClr val="tx1"/>
                </a:solidFill>
                <a:latin typeface="Arial" pitchFamily="34" charset="0"/>
              </a:rPr>
              <a:t>    5- </a:t>
            </a:r>
            <a:r>
              <a:rPr lang="tr-TR" altLang="tr-TR" sz="2000" dirty="0">
                <a:solidFill>
                  <a:schemeClr val="tx1"/>
                </a:solidFill>
                <a:latin typeface="Arial" pitchFamily="34" charset="0"/>
              </a:rPr>
              <a:t>Sunulan Hizmetler</a:t>
            </a:r>
          </a:p>
          <a:p>
            <a:pPr algn="l">
              <a:lnSpc>
                <a:spcPct val="150000"/>
              </a:lnSpc>
              <a:spcBef>
                <a:spcPts val="0"/>
              </a:spcBef>
            </a:pPr>
            <a:r>
              <a:rPr lang="tr-TR" altLang="tr-TR" sz="2000" dirty="0" smtClean="0">
                <a:solidFill>
                  <a:schemeClr val="tx1"/>
                </a:solidFill>
                <a:latin typeface="Arial" pitchFamily="34" charset="0"/>
              </a:rPr>
              <a:t>    6- </a:t>
            </a:r>
            <a:r>
              <a:rPr lang="tr-TR" altLang="tr-TR" sz="2000" dirty="0">
                <a:solidFill>
                  <a:schemeClr val="tx1"/>
                </a:solidFill>
                <a:latin typeface="Arial" pitchFamily="34" charset="0"/>
              </a:rPr>
              <a:t>Yönetim ve İç Kontrol Sistemi</a:t>
            </a:r>
          </a:p>
          <a:p>
            <a:pPr algn="l">
              <a:lnSpc>
                <a:spcPct val="150000"/>
              </a:lnSpc>
              <a:spcBef>
                <a:spcPts val="0"/>
              </a:spcBef>
            </a:pPr>
            <a:r>
              <a:rPr lang="tr-TR" altLang="tr-TR" sz="2000" b="1" dirty="0">
                <a:solidFill>
                  <a:schemeClr val="tx1"/>
                </a:solidFill>
                <a:latin typeface="Arial" pitchFamily="34" charset="0"/>
              </a:rPr>
              <a:t>D- Diğer Hususlar</a:t>
            </a:r>
          </a:p>
        </p:txBody>
      </p:sp>
    </p:spTree>
    <p:extLst>
      <p:ext uri="{BB962C8B-B14F-4D97-AF65-F5344CB8AC3E}">
        <p14:creationId xmlns:p14="http://schemas.microsoft.com/office/powerpoint/2010/main" val="680328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nvGraphicFramePr>
        <p:xfrm>
          <a:off x="228600" y="381000"/>
          <a:ext cx="8758238" cy="457200"/>
        </p:xfrm>
        <a:graphic>
          <a:graphicData uri="http://schemas.openxmlformats.org/drawingml/2006/table">
            <a:tbl>
              <a:tblPr/>
              <a:tblGrid>
                <a:gridCol w="87582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236" y="44624"/>
            <a:ext cx="724792" cy="720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a:xfrm>
            <a:off x="586418" y="1124744"/>
            <a:ext cx="8162046" cy="5112568"/>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50000"/>
              </a:lnSpc>
              <a:spcBef>
                <a:spcPts val="0"/>
              </a:spcBef>
            </a:pPr>
            <a:r>
              <a:rPr lang="tr-TR" altLang="tr-TR" sz="2000" b="1" dirty="0">
                <a:solidFill>
                  <a:schemeClr val="tx1"/>
                </a:solidFill>
                <a:latin typeface="Arial" pitchFamily="34" charset="0"/>
              </a:rPr>
              <a:t>II- AMAÇ ve </a:t>
            </a:r>
            <a:r>
              <a:rPr lang="tr-TR" altLang="tr-TR" sz="2000" b="1" dirty="0" smtClean="0">
                <a:solidFill>
                  <a:schemeClr val="tx1"/>
                </a:solidFill>
                <a:latin typeface="Arial" pitchFamily="34" charset="0"/>
              </a:rPr>
              <a:t>HEDEFLER</a:t>
            </a:r>
          </a:p>
          <a:p>
            <a:pPr algn="l">
              <a:lnSpc>
                <a:spcPct val="150000"/>
              </a:lnSpc>
              <a:spcBef>
                <a:spcPts val="0"/>
              </a:spcBef>
            </a:pPr>
            <a:endParaRPr lang="tr-TR" altLang="tr-TR" sz="400" b="1" dirty="0">
              <a:solidFill>
                <a:schemeClr val="tx1"/>
              </a:solidFill>
              <a:latin typeface="Arial" pitchFamily="34" charset="0"/>
            </a:endParaRPr>
          </a:p>
          <a:p>
            <a:pPr algn="l">
              <a:lnSpc>
                <a:spcPct val="120000"/>
              </a:lnSpc>
              <a:spcBef>
                <a:spcPts val="0"/>
              </a:spcBef>
            </a:pPr>
            <a:r>
              <a:rPr lang="tr-TR" altLang="tr-TR" sz="2000" b="1" dirty="0">
                <a:solidFill>
                  <a:schemeClr val="tx1"/>
                </a:solidFill>
                <a:latin typeface="Arial" pitchFamily="34" charset="0"/>
              </a:rPr>
              <a:t>A- İdarenin Amaç ve Hedefleri </a:t>
            </a:r>
          </a:p>
          <a:p>
            <a:pPr algn="l">
              <a:lnSpc>
                <a:spcPct val="120000"/>
              </a:lnSpc>
              <a:spcBef>
                <a:spcPts val="0"/>
              </a:spcBef>
            </a:pPr>
            <a:r>
              <a:rPr lang="tr-TR" altLang="tr-TR" sz="2000" b="1" dirty="0">
                <a:solidFill>
                  <a:schemeClr val="tx1"/>
                </a:solidFill>
                <a:latin typeface="Arial" pitchFamily="34" charset="0"/>
              </a:rPr>
              <a:t>B- Temel Politikalar ve Öncelikler </a:t>
            </a:r>
          </a:p>
          <a:p>
            <a:pPr algn="l">
              <a:lnSpc>
                <a:spcPct val="120000"/>
              </a:lnSpc>
              <a:spcBef>
                <a:spcPts val="0"/>
              </a:spcBef>
            </a:pPr>
            <a:r>
              <a:rPr lang="tr-TR" altLang="tr-TR" sz="2000" b="1" dirty="0">
                <a:solidFill>
                  <a:schemeClr val="tx1"/>
                </a:solidFill>
                <a:latin typeface="Arial" pitchFamily="34" charset="0"/>
              </a:rPr>
              <a:t>C- Diğer </a:t>
            </a:r>
            <a:r>
              <a:rPr lang="tr-TR" altLang="tr-TR" sz="2000" b="1" dirty="0" smtClean="0">
                <a:solidFill>
                  <a:schemeClr val="tx1"/>
                </a:solidFill>
                <a:latin typeface="Arial" pitchFamily="34" charset="0"/>
              </a:rPr>
              <a:t>Hususlar</a:t>
            </a:r>
          </a:p>
          <a:p>
            <a:pPr algn="l">
              <a:lnSpc>
                <a:spcPct val="150000"/>
              </a:lnSpc>
              <a:spcBef>
                <a:spcPts val="0"/>
              </a:spcBef>
            </a:pPr>
            <a:endParaRPr lang="tr-TR" altLang="tr-TR" sz="2000" b="1" dirty="0" smtClean="0">
              <a:solidFill>
                <a:schemeClr val="tx1"/>
              </a:solidFill>
              <a:latin typeface="Arial" pitchFamily="34" charset="0"/>
            </a:endParaRPr>
          </a:p>
          <a:p>
            <a:pPr algn="l">
              <a:lnSpc>
                <a:spcPct val="80000"/>
              </a:lnSpc>
            </a:pPr>
            <a:r>
              <a:rPr lang="tr-TR" altLang="tr-TR" sz="2000" b="1" dirty="0">
                <a:solidFill>
                  <a:schemeClr val="tx1"/>
                </a:solidFill>
                <a:latin typeface="Arial" pitchFamily="34" charset="0"/>
              </a:rPr>
              <a:t>III- FAALİYETLERE İLİŞKİN BİLGİ VE </a:t>
            </a:r>
            <a:r>
              <a:rPr lang="tr-TR" altLang="tr-TR" sz="2000" b="1" dirty="0" smtClean="0">
                <a:solidFill>
                  <a:schemeClr val="tx1"/>
                </a:solidFill>
                <a:latin typeface="Arial" pitchFamily="34" charset="0"/>
              </a:rPr>
              <a:t>DEĞERLENDİRMELER</a:t>
            </a:r>
          </a:p>
          <a:p>
            <a:pPr algn="l">
              <a:lnSpc>
                <a:spcPct val="80000"/>
              </a:lnSpc>
            </a:pPr>
            <a:endParaRPr lang="tr-TR" altLang="tr-TR" sz="2000" b="1" dirty="0">
              <a:solidFill>
                <a:schemeClr val="tx1"/>
              </a:solidFill>
              <a:latin typeface="Arial" pitchFamily="34" charset="0"/>
            </a:endParaRPr>
          </a:p>
          <a:p>
            <a:pPr algn="l">
              <a:lnSpc>
                <a:spcPct val="80000"/>
              </a:lnSpc>
            </a:pPr>
            <a:r>
              <a:rPr lang="tr-TR" altLang="tr-TR" sz="2000" b="1" dirty="0">
                <a:solidFill>
                  <a:schemeClr val="tx1"/>
                </a:solidFill>
                <a:latin typeface="Arial" pitchFamily="34" charset="0"/>
              </a:rPr>
              <a:t>A- Mali Bilgiler</a:t>
            </a:r>
          </a:p>
          <a:p>
            <a:pPr algn="l">
              <a:lnSpc>
                <a:spcPct val="80000"/>
              </a:lnSpc>
            </a:pPr>
            <a:r>
              <a:rPr lang="tr-TR" altLang="tr-TR" sz="2000" dirty="0">
                <a:solidFill>
                  <a:schemeClr val="tx1"/>
                </a:solidFill>
                <a:latin typeface="Arial" pitchFamily="34" charset="0"/>
              </a:rPr>
              <a:t>      1- Bütçe Uygulama Sonuçları </a:t>
            </a:r>
          </a:p>
          <a:p>
            <a:pPr algn="l">
              <a:lnSpc>
                <a:spcPct val="80000"/>
              </a:lnSpc>
            </a:pPr>
            <a:r>
              <a:rPr lang="tr-TR" altLang="tr-TR" sz="2000" dirty="0">
                <a:solidFill>
                  <a:schemeClr val="tx1"/>
                </a:solidFill>
                <a:latin typeface="Arial" pitchFamily="34" charset="0"/>
              </a:rPr>
              <a:t>      2- Temel Mali Tablolara İlişkin Açıklamalar</a:t>
            </a:r>
          </a:p>
          <a:p>
            <a:pPr algn="l">
              <a:lnSpc>
                <a:spcPct val="80000"/>
              </a:lnSpc>
            </a:pPr>
            <a:r>
              <a:rPr lang="tr-TR" altLang="tr-TR" sz="2000" dirty="0">
                <a:solidFill>
                  <a:schemeClr val="tx1"/>
                </a:solidFill>
                <a:latin typeface="Arial" pitchFamily="34" charset="0"/>
              </a:rPr>
              <a:t>      3- Mali Denetim Sonuçları  </a:t>
            </a:r>
          </a:p>
          <a:p>
            <a:pPr algn="l">
              <a:lnSpc>
                <a:spcPct val="80000"/>
              </a:lnSpc>
            </a:pPr>
            <a:r>
              <a:rPr lang="tr-TR" altLang="tr-TR" sz="2000" dirty="0">
                <a:solidFill>
                  <a:schemeClr val="tx1"/>
                </a:solidFill>
                <a:latin typeface="Arial" pitchFamily="34" charset="0"/>
              </a:rPr>
              <a:t>      4- Diğer Hususlar </a:t>
            </a:r>
            <a:endParaRPr lang="tr-TR" altLang="tr-TR" sz="2000" dirty="0" smtClean="0">
              <a:solidFill>
                <a:schemeClr val="tx1"/>
              </a:solidFill>
              <a:latin typeface="Arial" pitchFamily="34" charset="0"/>
            </a:endParaRPr>
          </a:p>
          <a:p>
            <a:pPr algn="l">
              <a:lnSpc>
                <a:spcPct val="80000"/>
              </a:lnSpc>
            </a:pPr>
            <a:endParaRPr lang="tr-TR" altLang="tr-TR" sz="2000" b="1" dirty="0">
              <a:solidFill>
                <a:schemeClr val="tx1"/>
              </a:solidFill>
              <a:latin typeface="Arial" pitchFamily="34" charset="0"/>
            </a:endParaRPr>
          </a:p>
          <a:p>
            <a:pPr algn="l">
              <a:lnSpc>
                <a:spcPct val="80000"/>
              </a:lnSpc>
            </a:pPr>
            <a:r>
              <a:rPr lang="tr-TR" altLang="tr-TR" sz="2000" b="1" dirty="0">
                <a:solidFill>
                  <a:schemeClr val="tx1"/>
                </a:solidFill>
                <a:latin typeface="Arial" pitchFamily="34" charset="0"/>
              </a:rPr>
              <a:t>B- Performans Bilgileri</a:t>
            </a:r>
          </a:p>
          <a:p>
            <a:pPr algn="l">
              <a:lnSpc>
                <a:spcPct val="80000"/>
              </a:lnSpc>
            </a:pPr>
            <a:r>
              <a:rPr lang="tr-TR" altLang="tr-TR" sz="2000" dirty="0" smtClean="0">
                <a:solidFill>
                  <a:schemeClr val="tx1"/>
                </a:solidFill>
                <a:latin typeface="Arial" pitchFamily="34" charset="0"/>
              </a:rPr>
              <a:t>      1- </a:t>
            </a:r>
            <a:r>
              <a:rPr lang="tr-TR" altLang="tr-TR" sz="2000" dirty="0">
                <a:solidFill>
                  <a:schemeClr val="tx1"/>
                </a:solidFill>
                <a:latin typeface="Arial" pitchFamily="34" charset="0"/>
              </a:rPr>
              <a:t>Faaliyet ve Proje Bilgileri </a:t>
            </a:r>
          </a:p>
          <a:p>
            <a:pPr algn="l">
              <a:lnSpc>
                <a:spcPct val="80000"/>
              </a:lnSpc>
            </a:pPr>
            <a:r>
              <a:rPr lang="tr-TR" altLang="tr-TR" sz="2000" dirty="0">
                <a:solidFill>
                  <a:schemeClr val="tx1"/>
                </a:solidFill>
                <a:latin typeface="Arial" pitchFamily="34" charset="0"/>
              </a:rPr>
              <a:t>      2- Performans Sonuçları Tablosu </a:t>
            </a:r>
          </a:p>
          <a:p>
            <a:pPr algn="l">
              <a:lnSpc>
                <a:spcPct val="80000"/>
              </a:lnSpc>
            </a:pPr>
            <a:r>
              <a:rPr lang="tr-TR" altLang="tr-TR" sz="2000" dirty="0">
                <a:solidFill>
                  <a:schemeClr val="tx1"/>
                </a:solidFill>
                <a:latin typeface="Arial" pitchFamily="34" charset="0"/>
              </a:rPr>
              <a:t>      3- Performans Sonuçlarının Değerlendirilmesi      </a:t>
            </a:r>
          </a:p>
          <a:p>
            <a:pPr algn="l">
              <a:lnSpc>
                <a:spcPct val="80000"/>
              </a:lnSpc>
            </a:pPr>
            <a:r>
              <a:rPr lang="tr-TR" altLang="tr-TR" sz="2000" dirty="0">
                <a:solidFill>
                  <a:schemeClr val="tx1"/>
                </a:solidFill>
                <a:latin typeface="Arial" pitchFamily="34" charset="0"/>
              </a:rPr>
              <a:t>      4- Performans Bilgi Sisteminin Değerlendirilmesi</a:t>
            </a:r>
          </a:p>
          <a:p>
            <a:pPr algn="l">
              <a:lnSpc>
                <a:spcPct val="80000"/>
              </a:lnSpc>
            </a:pPr>
            <a:r>
              <a:rPr lang="tr-TR" altLang="tr-TR" sz="2000" dirty="0">
                <a:solidFill>
                  <a:schemeClr val="tx1"/>
                </a:solidFill>
                <a:latin typeface="Arial" pitchFamily="34" charset="0"/>
              </a:rPr>
              <a:t>      5- Diğer </a:t>
            </a:r>
            <a:r>
              <a:rPr lang="tr-TR" altLang="tr-TR" sz="2000" dirty="0" smtClean="0">
                <a:solidFill>
                  <a:schemeClr val="tx1"/>
                </a:solidFill>
                <a:latin typeface="Arial" pitchFamily="34" charset="0"/>
              </a:rPr>
              <a:t>Hususlar</a:t>
            </a:r>
            <a:endParaRPr lang="tr-TR" altLang="tr-TR" sz="2000" dirty="0">
              <a:solidFill>
                <a:schemeClr val="tx1"/>
              </a:solidFill>
              <a:latin typeface="Arial" pitchFamily="34" charset="0"/>
            </a:endParaRPr>
          </a:p>
        </p:txBody>
      </p:sp>
    </p:spTree>
    <p:extLst>
      <p:ext uri="{BB962C8B-B14F-4D97-AF65-F5344CB8AC3E}">
        <p14:creationId xmlns:p14="http://schemas.microsoft.com/office/powerpoint/2010/main" val="2556852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nvGraphicFramePr>
        <p:xfrm>
          <a:off x="228600" y="381000"/>
          <a:ext cx="8758238" cy="457200"/>
        </p:xfrm>
        <a:graphic>
          <a:graphicData uri="http://schemas.openxmlformats.org/drawingml/2006/table">
            <a:tbl>
              <a:tblPr/>
              <a:tblGrid>
                <a:gridCol w="87582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8" y="44624"/>
            <a:ext cx="724792" cy="720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a:xfrm>
            <a:off x="395536" y="1196752"/>
            <a:ext cx="8280920" cy="511256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90000"/>
              </a:lnSpc>
            </a:pPr>
            <a:r>
              <a:rPr lang="tr-TR" altLang="tr-TR" sz="1900" b="1" dirty="0">
                <a:solidFill>
                  <a:schemeClr val="tx1"/>
                </a:solidFill>
                <a:latin typeface="Arial" pitchFamily="34" charset="0"/>
              </a:rPr>
              <a:t>IV- KURUMSAL KABİLİYET ve </a:t>
            </a:r>
            <a:r>
              <a:rPr lang="tr-TR" altLang="tr-TR" sz="1900" b="1" dirty="0" smtClean="0">
                <a:solidFill>
                  <a:schemeClr val="tx1"/>
                </a:solidFill>
                <a:latin typeface="Arial" pitchFamily="34" charset="0"/>
              </a:rPr>
              <a:t>KAPASİTENİN DEĞERLENDİRİLMESİ</a:t>
            </a:r>
          </a:p>
          <a:p>
            <a:pPr algn="l">
              <a:lnSpc>
                <a:spcPct val="90000"/>
              </a:lnSpc>
            </a:pPr>
            <a:r>
              <a:rPr lang="tr-TR" altLang="tr-TR" sz="1900" b="1" dirty="0" smtClean="0">
                <a:solidFill>
                  <a:schemeClr val="tx1"/>
                </a:solidFill>
                <a:latin typeface="Arial" pitchFamily="34" charset="0"/>
              </a:rPr>
              <a:t> </a:t>
            </a:r>
            <a:endParaRPr lang="tr-TR" altLang="tr-TR" sz="1900" b="1" dirty="0">
              <a:solidFill>
                <a:schemeClr val="tx1"/>
              </a:solidFill>
              <a:latin typeface="Arial" pitchFamily="34" charset="0"/>
            </a:endParaRPr>
          </a:p>
          <a:p>
            <a:pPr algn="l">
              <a:lnSpc>
                <a:spcPct val="90000"/>
              </a:lnSpc>
            </a:pPr>
            <a:r>
              <a:rPr lang="tr-TR" altLang="tr-TR" sz="1900" b="1" dirty="0" smtClean="0">
                <a:solidFill>
                  <a:schemeClr val="tx1"/>
                </a:solidFill>
                <a:latin typeface="Arial" pitchFamily="34" charset="0"/>
              </a:rPr>
              <a:t>      A- </a:t>
            </a:r>
            <a:r>
              <a:rPr lang="tr-TR" altLang="tr-TR" sz="1900" b="1" dirty="0">
                <a:solidFill>
                  <a:schemeClr val="tx1"/>
                </a:solidFill>
                <a:latin typeface="Arial" pitchFamily="34" charset="0"/>
              </a:rPr>
              <a:t>Üstünlükler </a:t>
            </a:r>
          </a:p>
          <a:p>
            <a:pPr algn="l">
              <a:lnSpc>
                <a:spcPct val="90000"/>
              </a:lnSpc>
            </a:pPr>
            <a:r>
              <a:rPr lang="tr-TR" altLang="tr-TR" sz="1900" b="1" dirty="0" smtClean="0">
                <a:solidFill>
                  <a:schemeClr val="tx1"/>
                </a:solidFill>
                <a:latin typeface="Arial" pitchFamily="34" charset="0"/>
              </a:rPr>
              <a:t>      B-  </a:t>
            </a:r>
            <a:r>
              <a:rPr lang="tr-TR" altLang="tr-TR" sz="1900" b="1" dirty="0">
                <a:solidFill>
                  <a:schemeClr val="tx1"/>
                </a:solidFill>
                <a:latin typeface="Arial" pitchFamily="34" charset="0"/>
              </a:rPr>
              <a:t>Zayıflıklar</a:t>
            </a:r>
          </a:p>
          <a:p>
            <a:pPr algn="l">
              <a:lnSpc>
                <a:spcPct val="90000"/>
              </a:lnSpc>
            </a:pPr>
            <a:r>
              <a:rPr lang="tr-TR" altLang="tr-TR" sz="1900" b="1" dirty="0" smtClean="0">
                <a:solidFill>
                  <a:schemeClr val="tx1"/>
                </a:solidFill>
                <a:latin typeface="Arial" pitchFamily="34" charset="0"/>
              </a:rPr>
              <a:t>      C- </a:t>
            </a:r>
            <a:r>
              <a:rPr lang="tr-TR" altLang="tr-TR" sz="1900" b="1" dirty="0">
                <a:solidFill>
                  <a:schemeClr val="tx1"/>
                </a:solidFill>
                <a:latin typeface="Arial" pitchFamily="34" charset="0"/>
              </a:rPr>
              <a:t>Değerlendirme</a:t>
            </a:r>
          </a:p>
          <a:p>
            <a:pPr algn="l">
              <a:lnSpc>
                <a:spcPct val="90000"/>
              </a:lnSpc>
            </a:pPr>
            <a:endParaRPr lang="tr-TR" altLang="tr-TR" sz="1900" b="1" dirty="0" smtClean="0">
              <a:solidFill>
                <a:schemeClr val="tx1"/>
              </a:solidFill>
              <a:latin typeface="Arial" pitchFamily="34" charset="0"/>
            </a:endParaRPr>
          </a:p>
          <a:p>
            <a:pPr algn="l">
              <a:lnSpc>
                <a:spcPct val="90000"/>
              </a:lnSpc>
            </a:pPr>
            <a:r>
              <a:rPr lang="tr-TR" altLang="tr-TR" sz="1900" b="1" dirty="0" smtClean="0">
                <a:solidFill>
                  <a:schemeClr val="tx1"/>
                </a:solidFill>
                <a:latin typeface="Arial" pitchFamily="34" charset="0"/>
              </a:rPr>
              <a:t>V- </a:t>
            </a:r>
            <a:r>
              <a:rPr lang="tr-TR" altLang="tr-TR" sz="1900" b="1" dirty="0">
                <a:solidFill>
                  <a:schemeClr val="tx1"/>
                </a:solidFill>
                <a:latin typeface="Arial" pitchFamily="34" charset="0"/>
              </a:rPr>
              <a:t>ÖNERİ VE TEDBİRLER</a:t>
            </a:r>
          </a:p>
          <a:p>
            <a:pPr algn="l">
              <a:lnSpc>
                <a:spcPct val="90000"/>
              </a:lnSpc>
            </a:pPr>
            <a:endParaRPr lang="tr-TR" altLang="tr-TR" sz="1900" b="1" dirty="0" smtClean="0">
              <a:solidFill>
                <a:schemeClr val="tx1"/>
              </a:solidFill>
              <a:latin typeface="Arial" pitchFamily="34" charset="0"/>
            </a:endParaRPr>
          </a:p>
          <a:p>
            <a:pPr algn="l">
              <a:lnSpc>
                <a:spcPct val="90000"/>
              </a:lnSpc>
            </a:pPr>
            <a:r>
              <a:rPr lang="tr-TR" altLang="tr-TR" sz="1900" b="1" dirty="0" smtClean="0">
                <a:solidFill>
                  <a:schemeClr val="tx1"/>
                </a:solidFill>
                <a:latin typeface="Arial" pitchFamily="34" charset="0"/>
              </a:rPr>
              <a:t>EKLER</a:t>
            </a:r>
          </a:p>
          <a:p>
            <a:pPr algn="l">
              <a:lnSpc>
                <a:spcPct val="90000"/>
              </a:lnSpc>
            </a:pPr>
            <a:endParaRPr lang="tr-TR" altLang="tr-TR" sz="1900" b="1" dirty="0">
              <a:solidFill>
                <a:schemeClr val="tx1"/>
              </a:solidFill>
              <a:latin typeface="Arial" pitchFamily="34" charset="0"/>
            </a:endParaRPr>
          </a:p>
          <a:p>
            <a:pPr algn="l">
              <a:lnSpc>
                <a:spcPct val="90000"/>
              </a:lnSpc>
            </a:pPr>
            <a:endParaRPr lang="tr-TR" altLang="tr-TR" sz="1900" b="1" dirty="0" smtClean="0">
              <a:solidFill>
                <a:schemeClr val="tx1"/>
              </a:solidFill>
              <a:latin typeface="Arial" pitchFamily="34" charset="0"/>
            </a:endParaRPr>
          </a:p>
          <a:p>
            <a:pPr algn="l">
              <a:lnSpc>
                <a:spcPct val="90000"/>
              </a:lnSpc>
            </a:pPr>
            <a:endParaRPr lang="tr-TR" altLang="tr-TR" sz="1900" b="1" dirty="0">
              <a:solidFill>
                <a:schemeClr val="tx1"/>
              </a:solidFill>
              <a:latin typeface="Arial" pitchFamily="34" charset="0"/>
            </a:endParaRPr>
          </a:p>
          <a:p>
            <a:pPr algn="l">
              <a:lnSpc>
                <a:spcPct val="90000"/>
              </a:lnSpc>
            </a:pPr>
            <a:endParaRPr lang="tr-TR" altLang="tr-TR" sz="1900" b="1" dirty="0" smtClean="0">
              <a:solidFill>
                <a:schemeClr val="tx1"/>
              </a:solidFill>
              <a:latin typeface="Arial" pitchFamily="34" charset="0"/>
            </a:endParaRPr>
          </a:p>
          <a:p>
            <a:pPr algn="r">
              <a:lnSpc>
                <a:spcPct val="90000"/>
              </a:lnSpc>
            </a:pPr>
            <a:endParaRPr lang="tr-TR" altLang="tr-TR" sz="1900" b="1" dirty="0" smtClean="0">
              <a:solidFill>
                <a:schemeClr val="tx1"/>
              </a:solidFill>
              <a:latin typeface="Arial" pitchFamily="34" charset="0"/>
            </a:endParaRPr>
          </a:p>
        </p:txBody>
      </p:sp>
    </p:spTree>
    <p:extLst>
      <p:ext uri="{BB962C8B-B14F-4D97-AF65-F5344CB8AC3E}">
        <p14:creationId xmlns:p14="http://schemas.microsoft.com/office/powerpoint/2010/main" val="1820599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extLst>
              <p:ext uri="{D42A27DB-BD31-4B8C-83A1-F6EECF244321}">
                <p14:modId xmlns:p14="http://schemas.microsoft.com/office/powerpoint/2010/main" val="2727111423"/>
              </p:ext>
            </p:extLst>
          </p:nvPr>
        </p:nvGraphicFramePr>
        <p:xfrm>
          <a:off x="228600" y="381000"/>
          <a:ext cx="8735888" cy="457200"/>
        </p:xfrm>
        <a:graphic>
          <a:graphicData uri="http://schemas.openxmlformats.org/drawingml/2006/table">
            <a:tbl>
              <a:tblPr/>
              <a:tblGrid>
                <a:gridCol w="873588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8" y="44624"/>
            <a:ext cx="724792" cy="72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71980" y="948152"/>
            <a:ext cx="4083996" cy="5289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838"/>
          <a:stretch/>
        </p:blipFill>
        <p:spPr bwMode="auto">
          <a:xfrm>
            <a:off x="4932040" y="977620"/>
            <a:ext cx="3816424" cy="5115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Dikdörtgen 1"/>
          <p:cNvSpPr/>
          <p:nvPr/>
        </p:nvSpPr>
        <p:spPr>
          <a:xfrm>
            <a:off x="8172400" y="6249376"/>
            <a:ext cx="646331" cy="341632"/>
          </a:xfrm>
          <a:prstGeom prst="rect">
            <a:avLst/>
          </a:prstGeom>
        </p:spPr>
        <p:txBody>
          <a:bodyPr wrap="none">
            <a:spAutoFit/>
          </a:bodyPr>
          <a:lstStyle/>
          <a:p>
            <a:pPr>
              <a:lnSpc>
                <a:spcPct val="90000"/>
              </a:lnSpc>
            </a:pPr>
            <a:r>
              <a:rPr lang="tr-TR" altLang="tr-TR" b="1" dirty="0" smtClean="0">
                <a:latin typeface="Arial" pitchFamily="34" charset="0"/>
                <a:hlinkClick r:id="rId5" action="ppaction://hlinkfile"/>
              </a:rPr>
              <a:t>……</a:t>
            </a:r>
            <a:endParaRPr lang="tr-TR" altLang="tr-TR" b="1" dirty="0">
              <a:latin typeface="Arial" pitchFamily="34" charset="0"/>
            </a:endParaRPr>
          </a:p>
        </p:txBody>
      </p:sp>
    </p:spTree>
    <p:extLst>
      <p:ext uri="{BB962C8B-B14F-4D97-AF65-F5344CB8AC3E}">
        <p14:creationId xmlns:p14="http://schemas.microsoft.com/office/powerpoint/2010/main" val="2932391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nvGraphicFramePr>
        <p:xfrm>
          <a:off x="228600" y="381000"/>
          <a:ext cx="8758238" cy="457200"/>
        </p:xfrm>
        <a:graphic>
          <a:graphicData uri="http://schemas.openxmlformats.org/drawingml/2006/table">
            <a:tbl>
              <a:tblPr/>
              <a:tblGrid>
                <a:gridCol w="87582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8" y="44624"/>
            <a:ext cx="724792" cy="72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oup 193"/>
          <p:cNvGraphicFramePr>
            <a:graphicFrameLocks noGrp="1"/>
          </p:cNvGraphicFramePr>
          <p:nvPr>
            <p:extLst>
              <p:ext uri="{D42A27DB-BD31-4B8C-83A1-F6EECF244321}">
                <p14:modId xmlns:p14="http://schemas.microsoft.com/office/powerpoint/2010/main" val="3086552661"/>
              </p:ext>
            </p:extLst>
          </p:nvPr>
        </p:nvGraphicFramePr>
        <p:xfrm>
          <a:off x="990600" y="205333"/>
          <a:ext cx="5237584" cy="487363"/>
        </p:xfrm>
        <a:graphic>
          <a:graphicData uri="http://schemas.openxmlformats.org/drawingml/2006/table">
            <a:tbl>
              <a:tblPr/>
              <a:tblGrid>
                <a:gridCol w="5237584"/>
              </a:tblGrid>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 </a:t>
                      </a:r>
                      <a:r>
                        <a:rPr kumimoji="0" lang="tr-TR" altLang="tr-TR" sz="2000" b="1" i="0" u="none" strike="noStrike" kern="1200" cap="none" normalizeH="0" baseline="0" dirty="0" smtClean="0">
                          <a:ln>
                            <a:noFill/>
                          </a:ln>
                          <a:solidFill>
                            <a:srgbClr val="0000FF"/>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İNCELEME VE ARAŞTIRMA RAPORLARI</a:t>
                      </a:r>
                      <a:endParaRPr kumimoji="0" lang="tr-TR" sz="2000" b="1" i="0" u="none" strike="noStrike" cap="none" normalizeH="0" baseline="0" dirty="0" smtClean="0">
                        <a:ln>
                          <a:noFill/>
                        </a:ln>
                        <a:solidFill>
                          <a:srgbClr val="0000FF"/>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2" name="Dikdörtgen 1"/>
          <p:cNvSpPr/>
          <p:nvPr/>
        </p:nvSpPr>
        <p:spPr>
          <a:xfrm>
            <a:off x="246808" y="5847655"/>
            <a:ext cx="8573664" cy="461665"/>
          </a:xfrm>
          <a:prstGeom prst="rect">
            <a:avLst/>
          </a:prstGeom>
        </p:spPr>
        <p:txBody>
          <a:bodyPr wrap="square">
            <a:spAutoFit/>
          </a:bodyPr>
          <a:lstStyle/>
          <a:p>
            <a:pPr marL="171450" indent="-171450" algn="just">
              <a:buFont typeface="Wingdings" panose="05000000000000000000" pitchFamily="2" charset="2"/>
              <a:buChar char="v"/>
            </a:pPr>
            <a:r>
              <a:rPr lang="tr-TR" altLang="tr-TR" sz="1200" b="1" dirty="0" smtClean="0">
                <a:solidFill>
                  <a:schemeClr val="bg1">
                    <a:lumMod val="50000"/>
                  </a:schemeClr>
                </a:solidFill>
                <a:latin typeface="Arial" pitchFamily="34" charset="0"/>
              </a:rPr>
              <a:t>İnceleme ve Araştırma Rapor Örnekleri İçişleri Bakanlığı Mülkiye Teftiş Kurulu Başkanlığının internet sayfasında  yer almaktadır.</a:t>
            </a:r>
          </a:p>
        </p:txBody>
      </p:sp>
      <p:grpSp>
        <p:nvGrpSpPr>
          <p:cNvPr id="4" name="Grup 3"/>
          <p:cNvGrpSpPr/>
          <p:nvPr/>
        </p:nvGrpSpPr>
        <p:grpSpPr>
          <a:xfrm>
            <a:off x="5508104" y="1412776"/>
            <a:ext cx="3312368" cy="3937218"/>
            <a:chOff x="4860032" y="1196752"/>
            <a:chExt cx="4104456" cy="4801314"/>
          </a:xfrm>
        </p:grpSpPr>
        <p:sp>
          <p:nvSpPr>
            <p:cNvPr id="3" name="Metin kutusu 2"/>
            <p:cNvSpPr txBox="1"/>
            <p:nvPr/>
          </p:nvSpPr>
          <p:spPr>
            <a:xfrm>
              <a:off x="4860032" y="1196752"/>
              <a:ext cx="4104456" cy="4801314"/>
            </a:xfrm>
            <a:prstGeom prst="rect">
              <a:avLst/>
            </a:prstGeom>
            <a:solidFill>
              <a:schemeClr val="bg1"/>
            </a:solidFill>
          </p:spPr>
          <p:txBody>
            <a:bodyPr wrap="square" rtlCol="0">
              <a:spAutoFit/>
            </a:bodyPr>
            <a:lstStyle/>
            <a:p>
              <a:endParaRPr lang="tr-TR" dirty="0" smtClean="0">
                <a:solidFill>
                  <a:srgbClr val="FF0000"/>
                </a:solidFill>
              </a:endParaRPr>
            </a:p>
            <a:p>
              <a:endParaRPr lang="tr-TR" dirty="0">
                <a:solidFill>
                  <a:srgbClr val="FF0000"/>
                </a:solidFill>
              </a:endParaRPr>
            </a:p>
            <a:p>
              <a:endParaRPr lang="tr-TR" dirty="0" smtClean="0">
                <a:solidFill>
                  <a:srgbClr val="FF0000"/>
                </a:solidFill>
              </a:endParaRPr>
            </a:p>
            <a:p>
              <a:endParaRPr lang="tr-TR" dirty="0">
                <a:solidFill>
                  <a:srgbClr val="FF0000"/>
                </a:solidFill>
              </a:endParaRPr>
            </a:p>
            <a:p>
              <a:endParaRPr lang="tr-TR" dirty="0" smtClean="0">
                <a:solidFill>
                  <a:srgbClr val="FF0000"/>
                </a:solidFill>
              </a:endParaRPr>
            </a:p>
            <a:p>
              <a:endParaRPr lang="tr-TR" dirty="0">
                <a:solidFill>
                  <a:srgbClr val="FF0000"/>
                </a:solidFill>
              </a:endParaRPr>
            </a:p>
            <a:p>
              <a:endParaRPr lang="tr-TR" dirty="0" smtClean="0">
                <a:solidFill>
                  <a:srgbClr val="FF0000"/>
                </a:solidFill>
              </a:endParaRPr>
            </a:p>
            <a:p>
              <a:endParaRPr lang="tr-TR" dirty="0">
                <a:solidFill>
                  <a:srgbClr val="FF0000"/>
                </a:solidFill>
              </a:endParaRPr>
            </a:p>
            <a:p>
              <a:endParaRPr lang="tr-TR" dirty="0" smtClean="0">
                <a:solidFill>
                  <a:srgbClr val="FF0000"/>
                </a:solidFill>
              </a:endParaRPr>
            </a:p>
            <a:p>
              <a:endParaRPr lang="tr-TR" dirty="0">
                <a:solidFill>
                  <a:srgbClr val="FF0000"/>
                </a:solidFill>
              </a:endParaRPr>
            </a:p>
            <a:p>
              <a:endParaRPr lang="tr-TR" dirty="0" smtClean="0">
                <a:solidFill>
                  <a:srgbClr val="FF0000"/>
                </a:solidFill>
              </a:endParaRPr>
            </a:p>
            <a:p>
              <a:endParaRPr lang="tr-TR" dirty="0">
                <a:solidFill>
                  <a:srgbClr val="FF0000"/>
                </a:solidFill>
              </a:endParaRPr>
            </a:p>
            <a:p>
              <a:endParaRPr lang="tr-TR" dirty="0" smtClean="0">
                <a:solidFill>
                  <a:srgbClr val="FF0000"/>
                </a:solidFill>
              </a:endParaRPr>
            </a:p>
            <a:p>
              <a:endParaRPr lang="tr-TR" dirty="0">
                <a:solidFill>
                  <a:srgbClr val="FF0000"/>
                </a:solidFill>
              </a:endParaRPr>
            </a:p>
            <a:p>
              <a:endParaRPr lang="tr-TR" dirty="0" smtClean="0">
                <a:solidFill>
                  <a:srgbClr val="FF0000"/>
                </a:solidFill>
              </a:endParaRPr>
            </a:p>
            <a:p>
              <a:endParaRPr lang="tr-TR" dirty="0">
                <a:solidFill>
                  <a:srgbClr val="FF0000"/>
                </a:solidFill>
              </a:endParaRPr>
            </a:p>
            <a:p>
              <a:endParaRPr lang="tr-TR" dirty="0">
                <a:solidFill>
                  <a:srgbClr val="FF0000"/>
                </a:solidFill>
              </a:endParaRPr>
            </a:p>
          </p:txBody>
        </p:sp>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45"/>
            <a:stretch/>
          </p:blipFill>
          <p:spPr bwMode="auto">
            <a:xfrm>
              <a:off x="5055458" y="1412776"/>
              <a:ext cx="3792388" cy="4104456"/>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grpSp>
      <p:sp>
        <p:nvSpPr>
          <p:cNvPr id="10" name="Dikdörtgen 9"/>
          <p:cNvSpPr/>
          <p:nvPr/>
        </p:nvSpPr>
        <p:spPr>
          <a:xfrm>
            <a:off x="471216" y="1668864"/>
            <a:ext cx="4469208" cy="3693319"/>
          </a:xfrm>
          <a:prstGeom prst="rect">
            <a:avLst/>
          </a:prstGeom>
        </p:spPr>
        <p:txBody>
          <a:bodyPr wrap="square">
            <a:spAutoFit/>
          </a:bodyPr>
          <a:lstStyle/>
          <a:p>
            <a:pPr algn="just"/>
            <a:r>
              <a:rPr lang="tr-TR" altLang="tr-TR" b="1" dirty="0" smtClean="0">
                <a:latin typeface="Arial" pitchFamily="34" charset="0"/>
              </a:rPr>
              <a:t>Kuruluşta </a:t>
            </a:r>
            <a:r>
              <a:rPr lang="tr-TR" altLang="tr-TR" b="1" dirty="0">
                <a:latin typeface="Arial" pitchFamily="34" charset="0"/>
              </a:rPr>
              <a:t>var olan problemleri belirlemek ve </a:t>
            </a:r>
            <a:r>
              <a:rPr lang="tr-TR" altLang="tr-TR" b="1" dirty="0" smtClean="0">
                <a:latin typeface="Arial" pitchFamily="34" charset="0"/>
              </a:rPr>
              <a:t>çözmek, </a:t>
            </a:r>
            <a:r>
              <a:rPr lang="tr-TR" altLang="tr-TR" b="1" dirty="0">
                <a:latin typeface="Arial" pitchFamily="34" charset="0"/>
              </a:rPr>
              <a:t>uygulanan işlem ve yöntemleri basitleştirmek ve yeniden </a:t>
            </a:r>
            <a:r>
              <a:rPr lang="tr-TR" altLang="tr-TR" b="1" dirty="0" smtClean="0">
                <a:latin typeface="Arial" pitchFamily="34" charset="0"/>
              </a:rPr>
              <a:t>düzenlemek, </a:t>
            </a:r>
            <a:r>
              <a:rPr lang="tr-TR" altLang="tr-TR" b="1" dirty="0">
                <a:latin typeface="Arial" pitchFamily="34" charset="0"/>
              </a:rPr>
              <a:t>hizmetleri </a:t>
            </a:r>
            <a:r>
              <a:rPr lang="tr-TR" altLang="tr-TR" b="1" dirty="0" smtClean="0">
                <a:latin typeface="Arial" pitchFamily="34" charset="0"/>
              </a:rPr>
              <a:t>geliştirmek,  </a:t>
            </a:r>
            <a:r>
              <a:rPr lang="tr-TR" altLang="tr-TR" b="1" dirty="0">
                <a:latin typeface="Arial" pitchFamily="34" charset="0"/>
              </a:rPr>
              <a:t>kaliteyi ve verimliliği artırmak amacıyla daha çok uzmanlarca hazırlanan raporlardır</a:t>
            </a:r>
            <a:r>
              <a:rPr lang="tr-TR" altLang="tr-TR" b="1" dirty="0" smtClean="0">
                <a:latin typeface="Arial" pitchFamily="34" charset="0"/>
              </a:rPr>
              <a:t>.</a:t>
            </a:r>
          </a:p>
          <a:p>
            <a:endParaRPr lang="tr-TR" altLang="tr-TR" b="1" dirty="0" smtClean="0">
              <a:latin typeface="Arial" pitchFamily="34" charset="0"/>
            </a:endParaRPr>
          </a:p>
          <a:p>
            <a:endParaRPr lang="tr-TR" altLang="tr-TR" b="1" dirty="0">
              <a:latin typeface="Arial" pitchFamily="34" charset="0"/>
            </a:endParaRPr>
          </a:p>
          <a:p>
            <a:pPr algn="just"/>
            <a:r>
              <a:rPr lang="tr-TR" altLang="tr-TR" b="1" dirty="0">
                <a:latin typeface="Arial" pitchFamily="34" charset="0"/>
              </a:rPr>
              <a:t>Kapsamlarında </a:t>
            </a:r>
            <a:r>
              <a:rPr lang="tr-TR" altLang="tr-TR" b="1" dirty="0" smtClean="0">
                <a:latin typeface="Arial" pitchFamily="34" charset="0"/>
              </a:rPr>
              <a:t>kurumun </a:t>
            </a:r>
            <a:r>
              <a:rPr lang="tr-TR" altLang="tr-TR" b="1" dirty="0">
                <a:latin typeface="Arial" pitchFamily="34" charset="0"/>
              </a:rPr>
              <a:t>mevcut durumu, uygulamada karşılaşılan problemler ve bunların çözüm yolları yer alır</a:t>
            </a:r>
            <a:r>
              <a:rPr lang="tr-TR" altLang="tr-TR" b="1" dirty="0" smtClean="0">
                <a:latin typeface="Arial" pitchFamily="34" charset="0"/>
              </a:rPr>
              <a:t>.</a:t>
            </a:r>
          </a:p>
        </p:txBody>
      </p:sp>
      <p:sp>
        <p:nvSpPr>
          <p:cNvPr id="12" name="11 Dikdörtgen"/>
          <p:cNvSpPr/>
          <p:nvPr/>
        </p:nvSpPr>
        <p:spPr>
          <a:xfrm>
            <a:off x="8244408" y="6165304"/>
            <a:ext cx="479618" cy="369332"/>
          </a:xfrm>
          <a:prstGeom prst="rect">
            <a:avLst/>
          </a:prstGeom>
        </p:spPr>
        <p:txBody>
          <a:bodyPr wrap="none">
            <a:spAutoFit/>
          </a:bodyPr>
          <a:lstStyle/>
          <a:p>
            <a:r>
              <a:rPr lang="tr-TR" altLang="tr-TR" b="1" dirty="0" smtClean="0">
                <a:solidFill>
                  <a:srgbClr val="002060"/>
                </a:solidFill>
                <a:latin typeface="Arial" pitchFamily="34" charset="0"/>
                <a:hlinkClick r:id="rId4" action="ppaction://hlinkfile"/>
              </a:rPr>
              <a:t>….</a:t>
            </a:r>
            <a:endParaRPr lang="tr-TR" altLang="tr-TR" b="1" dirty="0" smtClean="0">
              <a:solidFill>
                <a:srgbClr val="002060"/>
              </a:solidFill>
              <a:latin typeface="Arial" pitchFamily="34" charset="0"/>
            </a:endParaRPr>
          </a:p>
        </p:txBody>
      </p:sp>
    </p:spTree>
    <p:extLst>
      <p:ext uri="{BB962C8B-B14F-4D97-AF65-F5344CB8AC3E}">
        <p14:creationId xmlns:p14="http://schemas.microsoft.com/office/powerpoint/2010/main" val="34962414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nvGraphicFramePr>
        <p:xfrm>
          <a:off x="228600" y="381000"/>
          <a:ext cx="8758238" cy="457200"/>
        </p:xfrm>
        <a:graphic>
          <a:graphicData uri="http://schemas.openxmlformats.org/drawingml/2006/table">
            <a:tbl>
              <a:tblPr/>
              <a:tblGrid>
                <a:gridCol w="87582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8" y="44624"/>
            <a:ext cx="724792" cy="72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oup 193"/>
          <p:cNvGraphicFramePr>
            <a:graphicFrameLocks noGrp="1"/>
          </p:cNvGraphicFramePr>
          <p:nvPr>
            <p:extLst>
              <p:ext uri="{D42A27DB-BD31-4B8C-83A1-F6EECF244321}">
                <p14:modId xmlns:p14="http://schemas.microsoft.com/office/powerpoint/2010/main" val="3229765864"/>
              </p:ext>
            </p:extLst>
          </p:nvPr>
        </p:nvGraphicFramePr>
        <p:xfrm>
          <a:off x="990600" y="205333"/>
          <a:ext cx="5237584" cy="487363"/>
        </p:xfrm>
        <a:graphic>
          <a:graphicData uri="http://schemas.openxmlformats.org/drawingml/2006/table">
            <a:tbl>
              <a:tblPr/>
              <a:tblGrid>
                <a:gridCol w="5237584"/>
              </a:tblGrid>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kern="1200" cap="none" normalizeH="0" baseline="0" dirty="0" smtClean="0">
                          <a:ln>
                            <a:noFill/>
                          </a:ln>
                          <a:solidFill>
                            <a:srgbClr val="0000FF"/>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İŞ / GÖREV RAPORLARI</a:t>
                      </a:r>
                      <a:endParaRPr kumimoji="0" lang="tr-TR" sz="2000" b="1" i="0" u="none" strike="noStrike" kern="1200" cap="none" normalizeH="0" baseline="0" dirty="0" smtClean="0">
                        <a:ln>
                          <a:noFill/>
                        </a:ln>
                        <a:solidFill>
                          <a:srgbClr val="0000FF"/>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2" name="Dikdörtgen 1"/>
          <p:cNvSpPr/>
          <p:nvPr/>
        </p:nvSpPr>
        <p:spPr>
          <a:xfrm>
            <a:off x="323528" y="980728"/>
            <a:ext cx="8496944" cy="5576911"/>
          </a:xfrm>
          <a:prstGeom prst="rect">
            <a:avLst/>
          </a:prstGeom>
        </p:spPr>
        <p:txBody>
          <a:bodyPr wrap="square">
            <a:spAutoFit/>
          </a:bodyPr>
          <a:lstStyle/>
          <a:p>
            <a:pPr algn="just"/>
            <a:r>
              <a:rPr lang="tr-TR" altLang="tr-TR" dirty="0">
                <a:latin typeface="Arial" pitchFamily="34" charset="0"/>
              </a:rPr>
              <a:t>Yurt içinde ya da dışında belirli bir görevle görevlendirilen kişilerin, görev dönüşlerinde yaptıkları çalışmaya ilişkin üstlerine sundukları rapor türüdür</a:t>
            </a:r>
            <a:r>
              <a:rPr lang="tr-TR" altLang="tr-TR" dirty="0" smtClean="0">
                <a:latin typeface="Arial" pitchFamily="34" charset="0"/>
              </a:rPr>
              <a:t>.</a:t>
            </a:r>
          </a:p>
          <a:p>
            <a:pPr algn="just"/>
            <a:endParaRPr lang="tr-TR" altLang="tr-TR" dirty="0">
              <a:latin typeface="Arial" pitchFamily="34" charset="0"/>
            </a:endParaRPr>
          </a:p>
          <a:p>
            <a:pPr>
              <a:lnSpc>
                <a:spcPct val="80000"/>
              </a:lnSpc>
            </a:pPr>
            <a:r>
              <a:rPr lang="tr-TR" altLang="tr-TR" b="1" dirty="0">
                <a:latin typeface="Arial" pitchFamily="34" charset="0"/>
              </a:rPr>
              <a:t>İş/ Görev Raporunun biçim ve içeriğine ilişkin şu yöntem önerilebilir</a:t>
            </a:r>
            <a:r>
              <a:rPr lang="tr-TR" altLang="tr-TR" b="1" dirty="0" smtClean="0">
                <a:latin typeface="Arial" pitchFamily="34" charset="0"/>
              </a:rPr>
              <a:t>.</a:t>
            </a:r>
          </a:p>
          <a:p>
            <a:pPr>
              <a:lnSpc>
                <a:spcPct val="80000"/>
              </a:lnSpc>
            </a:pPr>
            <a:endParaRPr lang="tr-TR" altLang="tr-TR" dirty="0">
              <a:latin typeface="Arial" pitchFamily="34" charset="0"/>
            </a:endParaRPr>
          </a:p>
          <a:p>
            <a:pPr>
              <a:lnSpc>
                <a:spcPct val="80000"/>
              </a:lnSpc>
            </a:pPr>
            <a:r>
              <a:rPr lang="tr-TR" altLang="tr-TR" b="1" dirty="0" smtClean="0">
                <a:solidFill>
                  <a:srgbClr val="002060"/>
                </a:solidFill>
                <a:latin typeface="Arial" pitchFamily="34" charset="0"/>
              </a:rPr>
              <a:t>KAPAK</a:t>
            </a:r>
          </a:p>
          <a:p>
            <a:pPr>
              <a:lnSpc>
                <a:spcPct val="80000"/>
              </a:lnSpc>
            </a:pPr>
            <a:endParaRPr lang="tr-TR" altLang="tr-TR" dirty="0">
              <a:latin typeface="Arial" pitchFamily="34" charset="0"/>
            </a:endParaRPr>
          </a:p>
          <a:p>
            <a:pPr algn="just">
              <a:lnSpc>
                <a:spcPct val="80000"/>
              </a:lnSpc>
            </a:pPr>
            <a:r>
              <a:rPr lang="tr-TR" altLang="tr-TR" b="1" dirty="0" smtClean="0">
                <a:solidFill>
                  <a:srgbClr val="002060"/>
                </a:solidFill>
                <a:latin typeface="Arial" pitchFamily="34" charset="0"/>
              </a:rPr>
              <a:t>SUNUŞ</a:t>
            </a:r>
          </a:p>
          <a:p>
            <a:pPr algn="just">
              <a:lnSpc>
                <a:spcPct val="80000"/>
              </a:lnSpc>
            </a:pPr>
            <a:r>
              <a:rPr lang="tr-TR" altLang="tr-TR" dirty="0" smtClean="0">
                <a:latin typeface="Arial" pitchFamily="34" charset="0"/>
              </a:rPr>
              <a:t>Bu </a:t>
            </a:r>
            <a:r>
              <a:rPr lang="tr-TR" altLang="tr-TR" dirty="0">
                <a:latin typeface="Arial" pitchFamily="34" charset="0"/>
              </a:rPr>
              <a:t>bölümde, görevin dayanağı, yeri, süresi, türü, amacı belirtilir. Yardımcı olanlara teşekkür edilir. Altına tarih atılır. Raporu hazırlayan/ hazırlayanlar adını, soyadını  ve unvanını yazıp imzalar</a:t>
            </a:r>
            <a:r>
              <a:rPr lang="tr-TR" altLang="tr-TR" dirty="0" smtClean="0">
                <a:latin typeface="Arial" pitchFamily="34" charset="0"/>
              </a:rPr>
              <a:t>.</a:t>
            </a:r>
          </a:p>
          <a:p>
            <a:pPr>
              <a:lnSpc>
                <a:spcPct val="80000"/>
              </a:lnSpc>
            </a:pPr>
            <a:endParaRPr lang="tr-TR" altLang="tr-TR" dirty="0">
              <a:latin typeface="Arial" pitchFamily="34" charset="0"/>
            </a:endParaRPr>
          </a:p>
          <a:p>
            <a:pPr>
              <a:lnSpc>
                <a:spcPct val="80000"/>
              </a:lnSpc>
            </a:pPr>
            <a:r>
              <a:rPr lang="tr-TR" altLang="tr-TR" b="1" dirty="0" smtClean="0">
                <a:solidFill>
                  <a:srgbClr val="002060"/>
                </a:solidFill>
                <a:latin typeface="Arial" pitchFamily="34" charset="0"/>
              </a:rPr>
              <a:t>KONU</a:t>
            </a:r>
          </a:p>
          <a:p>
            <a:pPr>
              <a:lnSpc>
                <a:spcPct val="80000"/>
              </a:lnSpc>
            </a:pPr>
            <a:r>
              <a:rPr lang="tr-TR" altLang="tr-TR" dirty="0" smtClean="0">
                <a:latin typeface="Arial" pitchFamily="34" charset="0"/>
              </a:rPr>
              <a:t>Görevin </a:t>
            </a:r>
            <a:r>
              <a:rPr lang="tr-TR" altLang="tr-TR" dirty="0">
                <a:latin typeface="Arial" pitchFamily="34" charset="0"/>
              </a:rPr>
              <a:t>konusu;</a:t>
            </a:r>
          </a:p>
          <a:p>
            <a:pPr marL="342900" indent="-342900">
              <a:lnSpc>
                <a:spcPct val="80000"/>
              </a:lnSpc>
              <a:buFont typeface="+mj-lt"/>
              <a:buAutoNum type="arabicParenR"/>
            </a:pPr>
            <a:r>
              <a:rPr lang="tr-TR" altLang="tr-TR" dirty="0" smtClean="0">
                <a:latin typeface="Arial" pitchFamily="34" charset="0"/>
              </a:rPr>
              <a:t>Yapılan </a:t>
            </a:r>
            <a:r>
              <a:rPr lang="tr-TR" altLang="tr-TR" dirty="0">
                <a:latin typeface="Arial" pitchFamily="34" charset="0"/>
              </a:rPr>
              <a:t>Çalışmalar,</a:t>
            </a:r>
          </a:p>
          <a:p>
            <a:pPr marL="342900" indent="-342900">
              <a:lnSpc>
                <a:spcPct val="80000"/>
              </a:lnSpc>
              <a:buFont typeface="+mj-lt"/>
              <a:buAutoNum type="arabicParenR"/>
            </a:pPr>
            <a:r>
              <a:rPr lang="tr-TR" altLang="tr-TR" dirty="0" smtClean="0">
                <a:latin typeface="Arial" pitchFamily="34" charset="0"/>
              </a:rPr>
              <a:t>Karşılaşılan </a:t>
            </a:r>
            <a:r>
              <a:rPr lang="tr-TR" altLang="tr-TR" dirty="0">
                <a:latin typeface="Arial" pitchFamily="34" charset="0"/>
              </a:rPr>
              <a:t>sorunlar ve güçlükler,</a:t>
            </a:r>
          </a:p>
          <a:p>
            <a:pPr marL="342900" indent="-342900">
              <a:lnSpc>
                <a:spcPct val="80000"/>
              </a:lnSpc>
              <a:buFont typeface="+mj-lt"/>
              <a:buAutoNum type="arabicParenR"/>
            </a:pPr>
            <a:r>
              <a:rPr lang="tr-TR" altLang="tr-TR" dirty="0" smtClean="0">
                <a:latin typeface="Arial" pitchFamily="34" charset="0"/>
              </a:rPr>
              <a:t>Öneriler</a:t>
            </a:r>
            <a:endParaRPr lang="tr-TR" altLang="tr-TR" dirty="0">
              <a:latin typeface="Arial" pitchFamily="34" charset="0"/>
            </a:endParaRPr>
          </a:p>
          <a:p>
            <a:pPr>
              <a:lnSpc>
                <a:spcPct val="80000"/>
              </a:lnSpc>
            </a:pPr>
            <a:r>
              <a:rPr lang="tr-TR" altLang="tr-TR" dirty="0">
                <a:latin typeface="Arial" pitchFamily="34" charset="0"/>
              </a:rPr>
              <a:t>     başlıklarında yazılır</a:t>
            </a:r>
            <a:r>
              <a:rPr lang="tr-TR" altLang="tr-TR" dirty="0" smtClean="0">
                <a:latin typeface="Arial" pitchFamily="34" charset="0"/>
              </a:rPr>
              <a:t>.</a:t>
            </a:r>
          </a:p>
          <a:p>
            <a:pPr>
              <a:lnSpc>
                <a:spcPct val="80000"/>
              </a:lnSpc>
            </a:pPr>
            <a:endParaRPr lang="tr-TR" altLang="tr-TR" dirty="0">
              <a:latin typeface="Arial" pitchFamily="34" charset="0"/>
            </a:endParaRPr>
          </a:p>
          <a:p>
            <a:pPr algn="just">
              <a:lnSpc>
                <a:spcPct val="80000"/>
              </a:lnSpc>
            </a:pPr>
            <a:r>
              <a:rPr lang="tr-TR" altLang="tr-TR" b="1" dirty="0" smtClean="0">
                <a:solidFill>
                  <a:srgbClr val="002060"/>
                </a:solidFill>
                <a:latin typeface="Arial" pitchFamily="34" charset="0"/>
              </a:rPr>
              <a:t>SONUÇ</a:t>
            </a:r>
          </a:p>
          <a:p>
            <a:pPr algn="just">
              <a:lnSpc>
                <a:spcPct val="80000"/>
              </a:lnSpc>
            </a:pPr>
            <a:r>
              <a:rPr lang="tr-TR" altLang="tr-TR" dirty="0" smtClean="0">
                <a:latin typeface="Arial" pitchFamily="34" charset="0"/>
              </a:rPr>
              <a:t>Konu </a:t>
            </a:r>
            <a:r>
              <a:rPr lang="tr-TR" altLang="tr-TR" dirty="0">
                <a:latin typeface="Arial" pitchFamily="34" charset="0"/>
              </a:rPr>
              <a:t>önemli problemler ve önerileri kapsayacak biçimde, yarım sayfada özetlenir</a:t>
            </a:r>
            <a:r>
              <a:rPr lang="tr-TR" altLang="tr-TR" dirty="0" smtClean="0">
                <a:latin typeface="Arial" pitchFamily="34" charset="0"/>
              </a:rPr>
              <a:t>.</a:t>
            </a:r>
          </a:p>
          <a:p>
            <a:pPr>
              <a:lnSpc>
                <a:spcPct val="80000"/>
              </a:lnSpc>
            </a:pPr>
            <a:endParaRPr lang="tr-TR" altLang="tr-TR" dirty="0">
              <a:latin typeface="Arial" pitchFamily="34" charset="0"/>
            </a:endParaRPr>
          </a:p>
          <a:p>
            <a:pPr>
              <a:lnSpc>
                <a:spcPct val="80000"/>
              </a:lnSpc>
            </a:pPr>
            <a:r>
              <a:rPr lang="tr-TR" altLang="tr-TR" b="1" dirty="0" smtClean="0">
                <a:solidFill>
                  <a:srgbClr val="002060"/>
                </a:solidFill>
                <a:latin typeface="Arial" pitchFamily="34" charset="0"/>
              </a:rPr>
              <a:t>EKLER</a:t>
            </a:r>
          </a:p>
          <a:p>
            <a:pPr>
              <a:lnSpc>
                <a:spcPct val="80000"/>
              </a:lnSpc>
            </a:pPr>
            <a:r>
              <a:rPr lang="tr-TR" altLang="tr-TR" dirty="0" smtClean="0">
                <a:latin typeface="Arial" pitchFamily="34" charset="0"/>
              </a:rPr>
              <a:t>Varsa </a:t>
            </a:r>
            <a:r>
              <a:rPr lang="tr-TR" altLang="tr-TR" dirty="0">
                <a:latin typeface="Arial" pitchFamily="34" charset="0"/>
              </a:rPr>
              <a:t>eklenir</a:t>
            </a:r>
            <a:r>
              <a:rPr lang="tr-TR" altLang="tr-TR" dirty="0" smtClean="0">
                <a:latin typeface="Arial" pitchFamily="34" charset="0"/>
              </a:rPr>
              <a:t>.</a:t>
            </a:r>
            <a:endParaRPr lang="tr-TR" altLang="tr-TR" dirty="0">
              <a:latin typeface="Arial" pitchFamily="34" charset="0"/>
            </a:endParaRPr>
          </a:p>
        </p:txBody>
      </p:sp>
    </p:spTree>
    <p:extLst>
      <p:ext uri="{BB962C8B-B14F-4D97-AF65-F5344CB8AC3E}">
        <p14:creationId xmlns:p14="http://schemas.microsoft.com/office/powerpoint/2010/main" val="427282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nvGraphicFramePr>
        <p:xfrm>
          <a:off x="228600" y="381000"/>
          <a:ext cx="8758238" cy="457200"/>
        </p:xfrm>
        <a:graphic>
          <a:graphicData uri="http://schemas.openxmlformats.org/drawingml/2006/table">
            <a:tbl>
              <a:tblPr/>
              <a:tblGrid>
                <a:gridCol w="87582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8" y="44624"/>
            <a:ext cx="724792" cy="72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oup 193"/>
          <p:cNvGraphicFramePr>
            <a:graphicFrameLocks noGrp="1"/>
          </p:cNvGraphicFramePr>
          <p:nvPr>
            <p:extLst>
              <p:ext uri="{D42A27DB-BD31-4B8C-83A1-F6EECF244321}">
                <p14:modId xmlns:p14="http://schemas.microsoft.com/office/powerpoint/2010/main" val="176219738"/>
              </p:ext>
            </p:extLst>
          </p:nvPr>
        </p:nvGraphicFramePr>
        <p:xfrm>
          <a:off x="990600" y="205333"/>
          <a:ext cx="5093568" cy="487363"/>
        </p:xfrm>
        <a:graphic>
          <a:graphicData uri="http://schemas.openxmlformats.org/drawingml/2006/table">
            <a:tbl>
              <a:tblPr/>
              <a:tblGrid>
                <a:gridCol w="5093568"/>
              </a:tblGrid>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kern="1200" cap="none" normalizeH="0" baseline="0" dirty="0" smtClean="0">
                          <a:ln>
                            <a:noFill/>
                          </a:ln>
                          <a:solidFill>
                            <a:srgbClr val="0000FF"/>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GENEL DENETİM/TEFTİŞ RAPORLARI</a:t>
                      </a:r>
                      <a:endParaRPr kumimoji="0" lang="tr-TR" sz="2000" b="1" i="0" u="none" strike="noStrike" kern="1200" cap="none" normalizeH="0" baseline="0" dirty="0" smtClean="0">
                        <a:ln>
                          <a:noFill/>
                        </a:ln>
                        <a:solidFill>
                          <a:srgbClr val="0000FF"/>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2" name="Dikdörtgen 1"/>
          <p:cNvSpPr/>
          <p:nvPr/>
        </p:nvSpPr>
        <p:spPr>
          <a:xfrm>
            <a:off x="350982" y="1052736"/>
            <a:ext cx="8541498" cy="923330"/>
          </a:xfrm>
          <a:prstGeom prst="rect">
            <a:avLst/>
          </a:prstGeom>
        </p:spPr>
        <p:txBody>
          <a:bodyPr wrap="square">
            <a:spAutoFit/>
          </a:bodyPr>
          <a:lstStyle/>
          <a:p>
            <a:pPr algn="just"/>
            <a:r>
              <a:rPr lang="tr-TR" altLang="tr-TR" dirty="0" smtClean="0">
                <a:latin typeface="Arial" pitchFamily="34" charset="0"/>
              </a:rPr>
              <a:t>Bu raporlar; </a:t>
            </a:r>
            <a:r>
              <a:rPr lang="tr-TR" altLang="tr-TR" dirty="0">
                <a:latin typeface="Arial" pitchFamily="34" charset="0"/>
              </a:rPr>
              <a:t>sorunları ve </a:t>
            </a:r>
            <a:r>
              <a:rPr lang="tr-TR" altLang="tr-TR" dirty="0" smtClean="0">
                <a:latin typeface="Arial" pitchFamily="34" charset="0"/>
              </a:rPr>
              <a:t>sorunların </a:t>
            </a:r>
            <a:r>
              <a:rPr lang="tr-TR" altLang="tr-TR" dirty="0">
                <a:latin typeface="Arial" pitchFamily="34" charset="0"/>
              </a:rPr>
              <a:t>altında yatan nedenleri bulmaya çalışarak, onları değerlendiren ve ortada gerçek bir sorun (suç, usulsüzlük, gecikme, ihmal vb.) olup </a:t>
            </a:r>
            <a:r>
              <a:rPr lang="tr-TR" altLang="tr-TR" dirty="0" smtClean="0">
                <a:latin typeface="Arial" pitchFamily="34" charset="0"/>
              </a:rPr>
              <a:t>olmadığını </a:t>
            </a:r>
            <a:r>
              <a:rPr lang="tr-TR" altLang="tr-TR" dirty="0">
                <a:latin typeface="Arial" pitchFamily="34" charset="0"/>
              </a:rPr>
              <a:t>saptayan dokümanter raporlardır</a:t>
            </a:r>
            <a:r>
              <a:rPr lang="tr-TR" altLang="tr-TR" dirty="0" smtClean="0">
                <a:latin typeface="Arial" pitchFamily="34" charset="0"/>
              </a:rPr>
              <a:t>.</a:t>
            </a:r>
          </a:p>
        </p:txBody>
      </p:sp>
      <p:grpSp>
        <p:nvGrpSpPr>
          <p:cNvPr id="3" name="Grup 2"/>
          <p:cNvGrpSpPr/>
          <p:nvPr/>
        </p:nvGrpSpPr>
        <p:grpSpPr>
          <a:xfrm>
            <a:off x="4572000" y="2132857"/>
            <a:ext cx="4140968" cy="3960439"/>
            <a:chOff x="4562807" y="2306573"/>
            <a:chExt cx="4284984" cy="4132693"/>
          </a:xfrm>
        </p:grpSpPr>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2807" y="3140967"/>
              <a:ext cx="4284984" cy="3298299"/>
            </a:xfrm>
            <a:prstGeom prst="rect">
              <a:avLst/>
            </a:prstGeom>
            <a:noFill/>
            <a:ln w="28575">
              <a:solidFill>
                <a:schemeClr val="accent5">
                  <a:lumMod val="40000"/>
                  <a:lumOff val="6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4057" b="28877"/>
            <a:stretch/>
          </p:blipFill>
          <p:spPr bwMode="auto">
            <a:xfrm>
              <a:off x="4562807" y="2306573"/>
              <a:ext cx="4284984" cy="762387"/>
            </a:xfrm>
            <a:prstGeom prst="rect">
              <a:avLst/>
            </a:prstGeom>
            <a:noFill/>
            <a:ln w="28575">
              <a:solidFill>
                <a:schemeClr val="accent5">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grpSp>
      <p:pic>
        <p:nvPicPr>
          <p:cNvPr id="11"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983" t="9628" r="7402"/>
          <a:stretch/>
        </p:blipFill>
        <p:spPr bwMode="auto">
          <a:xfrm>
            <a:off x="443568" y="2204864"/>
            <a:ext cx="2904296" cy="3960440"/>
          </a:xfrm>
          <a:prstGeom prst="rect">
            <a:avLst/>
          </a:prstGeom>
          <a:noFill/>
          <a:ln w="28575">
            <a:solidFill>
              <a:schemeClr val="accent5">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2" name="11 Dikdörtgen"/>
          <p:cNvSpPr/>
          <p:nvPr/>
        </p:nvSpPr>
        <p:spPr>
          <a:xfrm>
            <a:off x="8404974" y="6165304"/>
            <a:ext cx="415498" cy="369332"/>
          </a:xfrm>
          <a:prstGeom prst="rect">
            <a:avLst/>
          </a:prstGeom>
        </p:spPr>
        <p:txBody>
          <a:bodyPr wrap="none">
            <a:spAutoFit/>
          </a:bodyPr>
          <a:lstStyle/>
          <a:p>
            <a:r>
              <a:rPr lang="tr-TR" altLang="tr-TR" b="1" dirty="0" smtClean="0">
                <a:solidFill>
                  <a:srgbClr val="002060"/>
                </a:solidFill>
                <a:latin typeface="Arial" pitchFamily="34" charset="0"/>
                <a:hlinkClick r:id="rId6" action="ppaction://hlinkfile"/>
              </a:rPr>
              <a:t>…</a:t>
            </a:r>
            <a:endParaRPr lang="tr-TR" altLang="tr-TR" b="1" dirty="0" smtClean="0">
              <a:solidFill>
                <a:srgbClr val="002060"/>
              </a:solidFill>
              <a:latin typeface="Arial" pitchFamily="34" charset="0"/>
            </a:endParaRPr>
          </a:p>
        </p:txBody>
      </p:sp>
    </p:spTree>
    <p:extLst>
      <p:ext uri="{BB962C8B-B14F-4D97-AF65-F5344CB8AC3E}">
        <p14:creationId xmlns:p14="http://schemas.microsoft.com/office/powerpoint/2010/main" val="1528830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nvGraphicFramePr>
        <p:xfrm>
          <a:off x="228600" y="381000"/>
          <a:ext cx="8758238" cy="457200"/>
        </p:xfrm>
        <a:graphic>
          <a:graphicData uri="http://schemas.openxmlformats.org/drawingml/2006/table">
            <a:tbl>
              <a:tblPr/>
              <a:tblGrid>
                <a:gridCol w="87582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8" y="44624"/>
            <a:ext cx="724792" cy="72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oup 193"/>
          <p:cNvGraphicFramePr>
            <a:graphicFrameLocks noGrp="1"/>
          </p:cNvGraphicFramePr>
          <p:nvPr>
            <p:extLst>
              <p:ext uri="{D42A27DB-BD31-4B8C-83A1-F6EECF244321}">
                <p14:modId xmlns:p14="http://schemas.microsoft.com/office/powerpoint/2010/main" val="3705166100"/>
              </p:ext>
            </p:extLst>
          </p:nvPr>
        </p:nvGraphicFramePr>
        <p:xfrm>
          <a:off x="990600" y="205333"/>
          <a:ext cx="3221360" cy="487363"/>
        </p:xfrm>
        <a:graphic>
          <a:graphicData uri="http://schemas.openxmlformats.org/drawingml/2006/table">
            <a:tbl>
              <a:tblPr/>
              <a:tblGrid>
                <a:gridCol w="3221360"/>
              </a:tblGrid>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 BRİFİNG RAPORLARI</a:t>
                      </a: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10" name="AutoShape 2"/>
          <p:cNvSpPr txBox="1">
            <a:spLocks noChangeArrowheads="1"/>
          </p:cNvSpPr>
          <p:nvPr/>
        </p:nvSpPr>
        <p:spPr>
          <a:xfrm>
            <a:off x="323528" y="1124743"/>
            <a:ext cx="8352928" cy="16769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base">
              <a:spcAft>
                <a:spcPct val="0"/>
              </a:spcAft>
              <a:defRPr/>
            </a:pPr>
            <a:r>
              <a:rPr lang="it-IT" sz="1800" b="1" dirty="0">
                <a:latin typeface="Arial" pitchFamily="34" charset="0"/>
                <a:ea typeface="+mn-ea"/>
                <a:cs typeface="+mn-cs"/>
              </a:rPr>
              <a:t>13.07.1988 </a:t>
            </a:r>
            <a:r>
              <a:rPr lang="tr-TR" sz="1800" b="1" dirty="0">
                <a:latin typeface="Arial" pitchFamily="34" charset="0"/>
                <a:ea typeface="+mn-ea"/>
                <a:cs typeface="+mn-cs"/>
              </a:rPr>
              <a:t>tarih ve 19871 Sayılı Resmi </a:t>
            </a:r>
            <a:r>
              <a:rPr lang="tr-TR" sz="1800" b="1" dirty="0" err="1">
                <a:latin typeface="Arial" pitchFamily="34" charset="0"/>
                <a:ea typeface="+mn-ea"/>
                <a:cs typeface="+mn-cs"/>
              </a:rPr>
              <a:t>Gazete’de</a:t>
            </a:r>
            <a:r>
              <a:rPr lang="tr-TR" sz="1800" b="1" dirty="0">
                <a:latin typeface="Arial" pitchFamily="34" charset="0"/>
                <a:ea typeface="+mn-ea"/>
                <a:cs typeface="+mn-cs"/>
              </a:rPr>
              <a:t> yayınlanan </a:t>
            </a:r>
            <a:r>
              <a:rPr lang="tr-TR" sz="1800" b="1" dirty="0" smtClean="0">
                <a:solidFill>
                  <a:srgbClr val="C00000"/>
                </a:solidFill>
                <a:latin typeface="Arial" pitchFamily="34" charset="0"/>
                <a:ea typeface="+mn-ea"/>
                <a:cs typeface="+mn-cs"/>
              </a:rPr>
              <a:t>‘Planlama </a:t>
            </a:r>
            <a:r>
              <a:rPr lang="tr-TR" sz="1800" b="1" dirty="0">
                <a:solidFill>
                  <a:srgbClr val="C00000"/>
                </a:solidFill>
                <a:latin typeface="Arial" pitchFamily="34" charset="0"/>
                <a:ea typeface="+mn-ea"/>
                <a:cs typeface="+mn-cs"/>
              </a:rPr>
              <a:t>ve Koordinasyon Müdürlükleri Kuruluş Görev ve Çalışma </a:t>
            </a:r>
            <a:r>
              <a:rPr lang="tr-TR" sz="1800" b="1" dirty="0" smtClean="0">
                <a:solidFill>
                  <a:srgbClr val="C00000"/>
                </a:solidFill>
                <a:latin typeface="Arial" pitchFamily="34" charset="0"/>
                <a:ea typeface="+mn-ea"/>
                <a:cs typeface="+mn-cs"/>
              </a:rPr>
              <a:t>Yönetmeliği’</a:t>
            </a:r>
            <a:r>
              <a:rPr lang="tr-TR" sz="1800" b="1" dirty="0" smtClean="0">
                <a:latin typeface="Arial" pitchFamily="34" charset="0"/>
                <a:ea typeface="+mn-ea"/>
                <a:cs typeface="+mn-cs"/>
              </a:rPr>
              <a:t>nin 6. maddesinde İl Planlama ve Koordinasyon Müdürlüğünün görevleri arasında Valiliğin </a:t>
            </a:r>
            <a:r>
              <a:rPr lang="tr-TR" sz="1800" b="1" dirty="0">
                <a:latin typeface="Arial" pitchFamily="34" charset="0"/>
                <a:ea typeface="+mn-ea"/>
                <a:cs typeface="+mn-cs"/>
              </a:rPr>
              <a:t>ekonomik konulara ilişkin brifing dosyalarını, gerekli tablo </a:t>
            </a:r>
            <a:r>
              <a:rPr lang="tr-TR" sz="1800" b="1" dirty="0" smtClean="0">
                <a:latin typeface="Arial" pitchFamily="34" charset="0"/>
                <a:ea typeface="+mn-ea"/>
                <a:cs typeface="+mn-cs"/>
              </a:rPr>
              <a:t>ve </a:t>
            </a:r>
            <a:r>
              <a:rPr lang="tr-TR" sz="1800" b="1" dirty="0">
                <a:latin typeface="Arial" pitchFamily="34" charset="0"/>
                <a:ea typeface="+mn-ea"/>
                <a:cs typeface="+mn-cs"/>
              </a:rPr>
              <a:t>grafikleri hazırlamak</a:t>
            </a:r>
            <a:r>
              <a:rPr lang="tr-TR" sz="1800" b="1" dirty="0" smtClean="0">
                <a:latin typeface="Arial" pitchFamily="34" charset="0"/>
                <a:ea typeface="+mn-ea"/>
                <a:cs typeface="+mn-cs"/>
              </a:rPr>
              <a:t>, yer almaktadır.</a:t>
            </a:r>
            <a:endParaRPr lang="tr-TR" altLang="tr-TR" sz="1800" b="1" dirty="0">
              <a:latin typeface="Arial" pitchFamily="34" charset="0"/>
              <a:ea typeface="+mn-ea"/>
              <a:cs typeface="+mn-cs"/>
            </a:endParaRPr>
          </a:p>
        </p:txBody>
      </p:sp>
      <p:sp>
        <p:nvSpPr>
          <p:cNvPr id="2" name="Dikdörtgen 1"/>
          <p:cNvSpPr/>
          <p:nvPr/>
        </p:nvSpPr>
        <p:spPr>
          <a:xfrm>
            <a:off x="356702" y="3212976"/>
            <a:ext cx="8319754" cy="2862322"/>
          </a:xfrm>
          <a:prstGeom prst="rect">
            <a:avLst/>
          </a:prstGeom>
        </p:spPr>
        <p:txBody>
          <a:bodyPr wrap="square">
            <a:spAutoFit/>
          </a:bodyPr>
          <a:lstStyle/>
          <a:p>
            <a:pPr algn="just"/>
            <a:r>
              <a:rPr lang="tr-TR" b="1" dirty="0">
                <a:solidFill>
                  <a:srgbClr val="C00000"/>
                </a:solidFill>
                <a:latin typeface="Arial" pitchFamily="34" charset="0"/>
              </a:rPr>
              <a:t>İ</a:t>
            </a:r>
            <a:r>
              <a:rPr lang="tr-TR" b="1" dirty="0" smtClean="0">
                <a:solidFill>
                  <a:srgbClr val="C00000"/>
                </a:solidFill>
                <a:latin typeface="Arial" pitchFamily="34" charset="0"/>
              </a:rPr>
              <a:t>l Planlama ve Koordinasyon Müdürlükleri  Görev ve Çalışma Yönergesi</a:t>
            </a:r>
          </a:p>
          <a:p>
            <a:pPr algn="just"/>
            <a:endParaRPr lang="tr-TR" b="1" dirty="0" smtClean="0"/>
          </a:p>
          <a:p>
            <a:pPr algn="just" fontAlgn="base">
              <a:spcBef>
                <a:spcPct val="0"/>
              </a:spcBef>
              <a:spcAft>
                <a:spcPct val="0"/>
              </a:spcAft>
              <a:defRPr/>
            </a:pPr>
            <a:r>
              <a:rPr lang="tr-TR" b="1" dirty="0">
                <a:latin typeface="Arial" pitchFamily="34" charset="0"/>
              </a:rPr>
              <a:t>Brifing </a:t>
            </a:r>
            <a:r>
              <a:rPr lang="tr-TR" b="1" dirty="0" smtClean="0">
                <a:latin typeface="Arial" pitchFamily="34" charset="0"/>
              </a:rPr>
              <a:t>Dosyaları</a:t>
            </a:r>
          </a:p>
          <a:p>
            <a:pPr algn="just" fontAlgn="base">
              <a:spcBef>
                <a:spcPct val="0"/>
              </a:spcBef>
              <a:spcAft>
                <a:spcPct val="0"/>
              </a:spcAft>
              <a:defRPr/>
            </a:pPr>
            <a:r>
              <a:rPr lang="tr-TR" b="1" dirty="0" smtClean="0">
                <a:latin typeface="Arial" pitchFamily="34" charset="0"/>
              </a:rPr>
              <a:t> </a:t>
            </a:r>
            <a:endParaRPr lang="tr-TR" b="1" dirty="0">
              <a:latin typeface="Arial" pitchFamily="34" charset="0"/>
            </a:endParaRPr>
          </a:p>
          <a:p>
            <a:pPr algn="just" fontAlgn="base">
              <a:spcBef>
                <a:spcPct val="0"/>
              </a:spcBef>
              <a:spcAft>
                <a:spcPct val="0"/>
              </a:spcAft>
              <a:defRPr/>
            </a:pPr>
            <a:r>
              <a:rPr lang="tr-TR" b="1" dirty="0">
                <a:latin typeface="Arial" pitchFamily="34" charset="0"/>
              </a:rPr>
              <a:t>Madde 80- </a:t>
            </a:r>
            <a:r>
              <a:rPr lang="tr-TR" dirty="0">
                <a:latin typeface="Arial" pitchFamily="34" charset="0"/>
              </a:rPr>
              <a:t>İldeki kuruluşlar ile Kaymakamlıklar tarafından EK-21 ve 22 deki formlara dayalı olarak her kuruluş ve ilçe için altı ayda bir Ocak ve Temmuz aylarında brifing dosyaları hazırlanır ve Valiliğe gönderilir. </a:t>
            </a:r>
            <a:endParaRPr lang="tr-TR" dirty="0" smtClean="0">
              <a:latin typeface="Arial" pitchFamily="34" charset="0"/>
            </a:endParaRPr>
          </a:p>
          <a:p>
            <a:pPr algn="just" fontAlgn="base">
              <a:spcBef>
                <a:spcPct val="0"/>
              </a:spcBef>
              <a:spcAft>
                <a:spcPct val="0"/>
              </a:spcAft>
              <a:defRPr/>
            </a:pPr>
            <a:endParaRPr lang="tr-TR" b="1" dirty="0">
              <a:latin typeface="Arial" pitchFamily="34" charset="0"/>
            </a:endParaRPr>
          </a:p>
          <a:p>
            <a:pPr algn="just" fontAlgn="base">
              <a:spcBef>
                <a:spcPct val="0"/>
              </a:spcBef>
              <a:spcAft>
                <a:spcPct val="0"/>
              </a:spcAft>
              <a:defRPr/>
            </a:pPr>
            <a:r>
              <a:rPr lang="tr-TR" dirty="0">
                <a:latin typeface="Arial" pitchFamily="34" charset="0"/>
              </a:rPr>
              <a:t>Müdürlük bu dosyaları muhafaza eder ve sürekli olarak güncel tutulmasını sağlar. </a:t>
            </a:r>
          </a:p>
        </p:txBody>
      </p:sp>
    </p:spTree>
    <p:extLst>
      <p:ext uri="{BB962C8B-B14F-4D97-AF65-F5344CB8AC3E}">
        <p14:creationId xmlns:p14="http://schemas.microsoft.com/office/powerpoint/2010/main" val="14874100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nvGraphicFramePr>
        <p:xfrm>
          <a:off x="228600" y="381000"/>
          <a:ext cx="8758238" cy="457200"/>
        </p:xfrm>
        <a:graphic>
          <a:graphicData uri="http://schemas.openxmlformats.org/drawingml/2006/table">
            <a:tbl>
              <a:tblPr/>
              <a:tblGrid>
                <a:gridCol w="87582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8" y="44624"/>
            <a:ext cx="724792" cy="7200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p:cNvSpPr txBox="1">
            <a:spLocks noChangeArrowheads="1"/>
          </p:cNvSpPr>
          <p:nvPr/>
        </p:nvSpPr>
        <p:spPr>
          <a:xfrm>
            <a:off x="395536" y="980728"/>
            <a:ext cx="8496944" cy="5760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base">
              <a:spcAft>
                <a:spcPct val="0"/>
              </a:spcAft>
              <a:defRPr/>
            </a:pPr>
            <a:r>
              <a:rPr lang="tr-TR" sz="2000" b="1" dirty="0" smtClean="0">
                <a:solidFill>
                  <a:srgbClr val="FF0000"/>
                </a:solidFill>
                <a:latin typeface="Arial" pitchFamily="34" charset="0"/>
                <a:ea typeface="+mn-ea"/>
                <a:cs typeface="+mn-cs"/>
              </a:rPr>
              <a:t>KURULUŞ BRİFİNG DOSYASI FORMU                                           </a:t>
            </a:r>
            <a:r>
              <a:rPr lang="tr-TR" sz="2000" b="1" dirty="0" smtClean="0">
                <a:solidFill>
                  <a:schemeClr val="accent5">
                    <a:lumMod val="75000"/>
                  </a:schemeClr>
                </a:solidFill>
                <a:latin typeface="Arial" pitchFamily="34" charset="0"/>
                <a:ea typeface="+mn-ea"/>
                <a:cs typeface="+mn-cs"/>
              </a:rPr>
              <a:t>EK-21</a:t>
            </a:r>
          </a:p>
        </p:txBody>
      </p:sp>
      <p:sp>
        <p:nvSpPr>
          <p:cNvPr id="12" name="AutoShape 2"/>
          <p:cNvSpPr txBox="1">
            <a:spLocks noChangeArrowheads="1"/>
          </p:cNvSpPr>
          <p:nvPr/>
        </p:nvSpPr>
        <p:spPr>
          <a:xfrm>
            <a:off x="395536" y="1700808"/>
            <a:ext cx="8493546" cy="47525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fontAlgn="base">
              <a:spcAft>
                <a:spcPct val="0"/>
              </a:spcAft>
              <a:buAutoNum type="arabicPeriod"/>
              <a:defRPr/>
            </a:pPr>
            <a:r>
              <a:rPr lang="tr-TR" sz="1900" b="1" dirty="0" smtClean="0">
                <a:latin typeface="Arial" pitchFamily="34" charset="0"/>
                <a:ea typeface="+mn-ea"/>
                <a:cs typeface="+mn-cs"/>
              </a:rPr>
              <a:t>KURULUŞUN GENEL TANIMI</a:t>
            </a:r>
          </a:p>
          <a:p>
            <a:pPr algn="just" fontAlgn="base">
              <a:spcAft>
                <a:spcPct val="0"/>
              </a:spcAft>
              <a:defRPr/>
            </a:pPr>
            <a:endParaRPr lang="tr-TR" altLang="tr-TR" sz="1900" b="1" dirty="0">
              <a:latin typeface="Arial" pitchFamily="34" charset="0"/>
              <a:ea typeface="+mn-ea"/>
              <a:cs typeface="+mn-cs"/>
            </a:endParaRPr>
          </a:p>
          <a:p>
            <a:pPr marL="457200" indent="-457200" algn="just" fontAlgn="base">
              <a:spcAft>
                <a:spcPct val="0"/>
              </a:spcAft>
              <a:buFont typeface="+mj-lt"/>
              <a:buAutoNum type="alphaLcParenR"/>
              <a:defRPr/>
            </a:pPr>
            <a:r>
              <a:rPr lang="tr-TR" altLang="tr-TR" sz="1900" b="1" dirty="0" smtClean="0">
                <a:latin typeface="Arial" pitchFamily="34" charset="0"/>
                <a:ea typeface="+mn-ea"/>
                <a:cs typeface="+mn-cs"/>
              </a:rPr>
              <a:t>Görevleri</a:t>
            </a:r>
          </a:p>
          <a:p>
            <a:pPr marL="457200" indent="-457200" algn="just" fontAlgn="base">
              <a:spcAft>
                <a:spcPct val="0"/>
              </a:spcAft>
              <a:buFont typeface="+mj-lt"/>
              <a:buAutoNum type="alphaLcParenR"/>
              <a:defRPr/>
            </a:pPr>
            <a:r>
              <a:rPr lang="tr-TR" altLang="tr-TR" sz="1900" b="1" dirty="0" smtClean="0">
                <a:latin typeface="Arial" pitchFamily="34" charset="0"/>
                <a:ea typeface="+mn-ea"/>
                <a:cs typeface="+mn-cs"/>
              </a:rPr>
              <a:t>Teşkilat Yapısı</a:t>
            </a:r>
          </a:p>
          <a:p>
            <a:pPr marL="457200" indent="-457200" algn="just" fontAlgn="base">
              <a:spcAft>
                <a:spcPct val="0"/>
              </a:spcAft>
              <a:buFont typeface="+mj-lt"/>
              <a:buAutoNum type="alphaLcParenR"/>
              <a:defRPr/>
            </a:pPr>
            <a:r>
              <a:rPr lang="tr-TR" altLang="tr-TR" sz="1900" b="1" dirty="0" smtClean="0">
                <a:latin typeface="Arial" pitchFamily="34" charset="0"/>
                <a:ea typeface="+mn-ea"/>
                <a:cs typeface="+mn-cs"/>
              </a:rPr>
              <a:t>Kadro ve Personel Durumu</a:t>
            </a:r>
          </a:p>
          <a:p>
            <a:pPr marL="457200" indent="-457200" algn="just" fontAlgn="base">
              <a:spcAft>
                <a:spcPct val="0"/>
              </a:spcAft>
              <a:buFont typeface="+mj-lt"/>
              <a:buAutoNum type="alphaLcParenR"/>
              <a:defRPr/>
            </a:pPr>
            <a:r>
              <a:rPr lang="tr-TR" altLang="tr-TR" sz="1900" b="1" dirty="0" smtClean="0">
                <a:latin typeface="Arial" pitchFamily="34" charset="0"/>
                <a:ea typeface="+mn-ea"/>
                <a:cs typeface="+mn-cs"/>
              </a:rPr>
              <a:t>Bina, Lojman, Diğer Sosyal ve Yardımcı Tesisler Durumu</a:t>
            </a:r>
          </a:p>
          <a:p>
            <a:pPr marL="457200" indent="-457200" algn="just" fontAlgn="base">
              <a:spcAft>
                <a:spcPct val="0"/>
              </a:spcAft>
              <a:buFont typeface="+mj-lt"/>
              <a:buAutoNum type="alphaLcParenR"/>
              <a:defRPr/>
            </a:pPr>
            <a:r>
              <a:rPr lang="tr-TR" altLang="tr-TR" sz="1900" b="1" dirty="0" smtClean="0">
                <a:latin typeface="Arial" pitchFamily="34" charset="0"/>
                <a:ea typeface="+mn-ea"/>
                <a:cs typeface="+mn-cs"/>
              </a:rPr>
              <a:t>Araç, Makine Parkı ve Teçhizat Durumu</a:t>
            </a:r>
          </a:p>
          <a:p>
            <a:pPr algn="just" fontAlgn="base">
              <a:spcAft>
                <a:spcPct val="0"/>
              </a:spcAft>
              <a:defRPr/>
            </a:pPr>
            <a:endParaRPr lang="tr-TR" altLang="tr-TR" sz="1900" b="1" dirty="0">
              <a:latin typeface="Arial" pitchFamily="34" charset="0"/>
              <a:ea typeface="+mn-ea"/>
              <a:cs typeface="+mn-cs"/>
            </a:endParaRPr>
          </a:p>
          <a:p>
            <a:pPr marL="457200" indent="-457200" algn="just" fontAlgn="base">
              <a:spcAft>
                <a:spcPct val="0"/>
              </a:spcAft>
              <a:buAutoNum type="arabicPeriod" startAt="2"/>
              <a:defRPr/>
            </a:pPr>
            <a:r>
              <a:rPr lang="tr-TR" altLang="tr-TR" sz="1900" b="1" dirty="0" smtClean="0">
                <a:latin typeface="Arial" pitchFamily="34" charset="0"/>
                <a:ea typeface="+mn-ea"/>
                <a:cs typeface="+mn-cs"/>
              </a:rPr>
              <a:t>SON </a:t>
            </a:r>
            <a:r>
              <a:rPr lang="tr-TR" altLang="tr-TR" sz="1900" b="1" dirty="0">
                <a:latin typeface="Arial" pitchFamily="34" charset="0"/>
                <a:ea typeface="+mn-ea"/>
                <a:cs typeface="+mn-cs"/>
              </a:rPr>
              <a:t>BİR YIL İÇİNDE YAPILAN BAŞLICA </a:t>
            </a:r>
            <a:r>
              <a:rPr lang="tr-TR" altLang="tr-TR" sz="1900" b="1" dirty="0" smtClean="0">
                <a:latin typeface="Arial" pitchFamily="34" charset="0"/>
                <a:ea typeface="+mn-ea"/>
                <a:cs typeface="+mn-cs"/>
              </a:rPr>
              <a:t>ÇALIŞMALAR</a:t>
            </a:r>
          </a:p>
          <a:p>
            <a:pPr algn="just" fontAlgn="base">
              <a:spcAft>
                <a:spcPct val="0"/>
              </a:spcAft>
              <a:defRPr/>
            </a:pPr>
            <a:endParaRPr lang="tr-TR" altLang="tr-TR" sz="800" b="1" dirty="0" smtClean="0">
              <a:latin typeface="Arial" pitchFamily="34" charset="0"/>
              <a:ea typeface="+mn-ea"/>
              <a:cs typeface="+mn-cs"/>
            </a:endParaRPr>
          </a:p>
          <a:p>
            <a:pPr algn="just" fontAlgn="base">
              <a:spcAft>
                <a:spcPct val="0"/>
              </a:spcAft>
              <a:defRPr/>
            </a:pPr>
            <a:r>
              <a:rPr lang="tr-TR" altLang="tr-TR" sz="1600" b="1" dirty="0" smtClean="0">
                <a:latin typeface="Arial" pitchFamily="34" charset="0"/>
                <a:ea typeface="+mn-ea"/>
                <a:cs typeface="+mn-cs"/>
              </a:rPr>
              <a:t>Bu bölümde kuruluşun görev yaptığı alanla ilgili istatistiklere yer verilecek ve kurumun …………. yılında yaptığı çalışmalar hem istatistiksel  hem de sözel olarak belirtilecektir.</a:t>
            </a:r>
          </a:p>
          <a:p>
            <a:pPr algn="just" fontAlgn="base">
              <a:spcAft>
                <a:spcPct val="0"/>
              </a:spcAft>
              <a:defRPr/>
            </a:pPr>
            <a:endParaRPr lang="tr-TR" altLang="tr-TR" sz="1400" b="1" dirty="0">
              <a:latin typeface="Arial" pitchFamily="34" charset="0"/>
              <a:ea typeface="+mn-ea"/>
              <a:cs typeface="+mn-cs"/>
            </a:endParaRPr>
          </a:p>
          <a:p>
            <a:pPr algn="just" fontAlgn="base">
              <a:spcAft>
                <a:spcPct val="0"/>
              </a:spcAft>
              <a:defRPr/>
            </a:pPr>
            <a:r>
              <a:rPr lang="tr-TR" altLang="tr-TR" sz="1900" b="1" dirty="0" smtClean="0">
                <a:latin typeface="Arial" pitchFamily="34" charset="0"/>
                <a:ea typeface="+mn-ea"/>
                <a:cs typeface="+mn-cs"/>
              </a:rPr>
              <a:t>3.   İHTİYAÇ VE SORUNLAR</a:t>
            </a:r>
          </a:p>
          <a:p>
            <a:pPr algn="just" fontAlgn="base">
              <a:spcAft>
                <a:spcPct val="0"/>
              </a:spcAft>
              <a:defRPr/>
            </a:pPr>
            <a:endParaRPr lang="tr-TR" altLang="tr-TR" sz="1900" b="1" dirty="0">
              <a:latin typeface="Arial" pitchFamily="34" charset="0"/>
              <a:ea typeface="+mn-ea"/>
              <a:cs typeface="+mn-cs"/>
            </a:endParaRPr>
          </a:p>
          <a:p>
            <a:pPr algn="just" fontAlgn="base">
              <a:spcAft>
                <a:spcPct val="0"/>
              </a:spcAft>
              <a:defRPr/>
            </a:pPr>
            <a:r>
              <a:rPr lang="tr-TR" altLang="tr-TR" sz="1900" b="1" dirty="0" smtClean="0">
                <a:latin typeface="Arial" pitchFamily="34" charset="0"/>
                <a:ea typeface="+mn-ea"/>
                <a:cs typeface="+mn-cs"/>
              </a:rPr>
              <a:t>4.   ÖNERİLER</a:t>
            </a:r>
            <a:endParaRPr lang="tr-TR" altLang="tr-TR" sz="1900" b="1" dirty="0">
              <a:latin typeface="Arial" pitchFamily="34" charset="0"/>
              <a:ea typeface="+mn-ea"/>
              <a:cs typeface="+mn-cs"/>
            </a:endParaRPr>
          </a:p>
        </p:txBody>
      </p:sp>
    </p:spTree>
    <p:extLst>
      <p:ext uri="{BB962C8B-B14F-4D97-AF65-F5344CB8AC3E}">
        <p14:creationId xmlns:p14="http://schemas.microsoft.com/office/powerpoint/2010/main" val="39655311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nvGraphicFramePr>
        <p:xfrm>
          <a:off x="228600" y="381000"/>
          <a:ext cx="8758238" cy="457200"/>
        </p:xfrm>
        <a:graphic>
          <a:graphicData uri="http://schemas.openxmlformats.org/drawingml/2006/table">
            <a:tbl>
              <a:tblPr/>
              <a:tblGrid>
                <a:gridCol w="87582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8" y="44624"/>
            <a:ext cx="724792" cy="7200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p:cNvSpPr txBox="1">
            <a:spLocks noChangeArrowheads="1"/>
          </p:cNvSpPr>
          <p:nvPr/>
        </p:nvSpPr>
        <p:spPr>
          <a:xfrm>
            <a:off x="246808" y="836711"/>
            <a:ext cx="8645672" cy="5760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base">
              <a:spcAft>
                <a:spcPct val="0"/>
              </a:spcAft>
              <a:defRPr/>
            </a:pPr>
            <a:r>
              <a:rPr lang="tr-TR" sz="2000" b="1" dirty="0" smtClean="0">
                <a:solidFill>
                  <a:srgbClr val="FF0000"/>
                </a:solidFill>
                <a:latin typeface="Arial" pitchFamily="34" charset="0"/>
                <a:ea typeface="+mn-ea"/>
                <a:cs typeface="+mn-cs"/>
              </a:rPr>
              <a:t>60 DAKİKALIK İLÇE BRİFİNG DOSYASI FORMU                             </a:t>
            </a:r>
            <a:r>
              <a:rPr lang="tr-TR" sz="2000" b="1" dirty="0" smtClean="0">
                <a:solidFill>
                  <a:schemeClr val="accent6">
                    <a:lumMod val="75000"/>
                  </a:schemeClr>
                </a:solidFill>
                <a:latin typeface="Arial" pitchFamily="34" charset="0"/>
                <a:ea typeface="+mn-ea"/>
                <a:cs typeface="+mn-cs"/>
              </a:rPr>
              <a:t>EK-22</a:t>
            </a:r>
          </a:p>
        </p:txBody>
      </p:sp>
      <p:sp>
        <p:nvSpPr>
          <p:cNvPr id="9" name="AutoShape 2"/>
          <p:cNvSpPr txBox="1">
            <a:spLocks noChangeArrowheads="1"/>
          </p:cNvSpPr>
          <p:nvPr/>
        </p:nvSpPr>
        <p:spPr>
          <a:xfrm>
            <a:off x="246808" y="1412776"/>
            <a:ext cx="8573664" cy="52257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54013" indent="-354013" algn="just" fontAlgn="base">
              <a:spcAft>
                <a:spcPct val="0"/>
              </a:spcAft>
              <a:buAutoNum type="arabicPeriod"/>
              <a:defRPr/>
            </a:pPr>
            <a:r>
              <a:rPr lang="tr-TR" sz="1400" b="1" dirty="0" smtClean="0">
                <a:latin typeface="Arial" pitchFamily="34" charset="0"/>
                <a:ea typeface="+mn-ea"/>
                <a:cs typeface="+mn-cs"/>
              </a:rPr>
              <a:t>İLÇENİN GENEL OLARAK TANITILMASI</a:t>
            </a:r>
          </a:p>
          <a:p>
            <a:pPr algn="just" fontAlgn="base">
              <a:spcAft>
                <a:spcPct val="0"/>
              </a:spcAft>
              <a:defRPr/>
            </a:pPr>
            <a:endParaRPr lang="tr-TR" altLang="tr-TR" sz="800" b="1" dirty="0">
              <a:latin typeface="Arial" pitchFamily="34" charset="0"/>
              <a:ea typeface="+mn-ea"/>
              <a:cs typeface="+mn-cs"/>
            </a:endParaRPr>
          </a:p>
          <a:p>
            <a:pPr marL="354013" indent="-354013" algn="just" fontAlgn="base">
              <a:spcAft>
                <a:spcPct val="0"/>
              </a:spcAft>
              <a:buFont typeface="+mj-lt"/>
              <a:buAutoNum type="alphaLcParenR"/>
              <a:defRPr/>
            </a:pPr>
            <a:r>
              <a:rPr lang="tr-TR" altLang="tr-TR" sz="1400" b="1" dirty="0" smtClean="0">
                <a:latin typeface="Arial" pitchFamily="34" charset="0"/>
                <a:ea typeface="+mn-ea"/>
                <a:cs typeface="+mn-cs"/>
              </a:rPr>
              <a:t>Tarihi ve Coğrafi Yapısı</a:t>
            </a:r>
          </a:p>
          <a:p>
            <a:pPr marL="354013" indent="-354013" algn="just" fontAlgn="base">
              <a:spcAft>
                <a:spcPct val="0"/>
              </a:spcAft>
              <a:buFont typeface="+mj-lt"/>
              <a:buAutoNum type="alphaLcParenR"/>
              <a:defRPr/>
            </a:pPr>
            <a:r>
              <a:rPr lang="tr-TR" altLang="tr-TR" sz="1400" b="1" dirty="0" smtClean="0">
                <a:latin typeface="Arial" pitchFamily="34" charset="0"/>
                <a:ea typeface="+mn-ea"/>
                <a:cs typeface="+mn-cs"/>
              </a:rPr>
              <a:t>Nüfus Durumu</a:t>
            </a:r>
          </a:p>
          <a:p>
            <a:pPr marL="354013" indent="-354013" algn="just" fontAlgn="base">
              <a:spcAft>
                <a:spcPct val="0"/>
              </a:spcAft>
              <a:buFont typeface="+mj-lt"/>
              <a:buAutoNum type="alphaLcParenR"/>
              <a:defRPr/>
            </a:pPr>
            <a:r>
              <a:rPr lang="tr-TR" altLang="tr-TR" sz="1400" b="1" dirty="0" smtClean="0">
                <a:latin typeface="Arial" pitchFamily="34" charset="0"/>
                <a:ea typeface="+mn-ea"/>
                <a:cs typeface="+mn-cs"/>
              </a:rPr>
              <a:t>İdari Durum</a:t>
            </a:r>
          </a:p>
          <a:p>
            <a:pPr marL="354013" indent="-354013" algn="just" fontAlgn="base">
              <a:spcAft>
                <a:spcPct val="0"/>
              </a:spcAft>
              <a:buFont typeface="+mj-lt"/>
              <a:buAutoNum type="alphaLcParenR"/>
              <a:defRPr/>
            </a:pPr>
            <a:r>
              <a:rPr lang="tr-TR" altLang="tr-TR" sz="1400" b="1" dirty="0" smtClean="0">
                <a:latin typeface="Arial" pitchFamily="34" charset="0"/>
                <a:ea typeface="+mn-ea"/>
                <a:cs typeface="+mn-cs"/>
              </a:rPr>
              <a:t>Sosyal Durum</a:t>
            </a:r>
          </a:p>
          <a:p>
            <a:pPr marL="354013" indent="-354013" algn="just" fontAlgn="base">
              <a:spcAft>
                <a:spcPct val="0"/>
              </a:spcAft>
              <a:buFont typeface="+mj-lt"/>
              <a:buAutoNum type="alphaLcParenR"/>
              <a:defRPr/>
            </a:pPr>
            <a:r>
              <a:rPr lang="tr-TR" altLang="tr-TR" sz="1400" b="1" dirty="0" smtClean="0">
                <a:latin typeface="Arial" pitchFamily="34" charset="0"/>
                <a:ea typeface="+mn-ea"/>
                <a:cs typeface="+mn-cs"/>
              </a:rPr>
              <a:t>Eğitim ve Kültür Durumu</a:t>
            </a:r>
          </a:p>
          <a:p>
            <a:pPr marL="354013" indent="-354013" algn="just" fontAlgn="base">
              <a:spcAft>
                <a:spcPct val="0"/>
              </a:spcAft>
              <a:buFont typeface="+mj-lt"/>
              <a:buAutoNum type="alphaLcParenR"/>
              <a:defRPr/>
            </a:pPr>
            <a:r>
              <a:rPr lang="tr-TR" altLang="tr-TR" sz="1400" b="1" dirty="0" smtClean="0">
                <a:latin typeface="Arial" pitchFamily="34" charset="0"/>
                <a:ea typeface="+mn-ea"/>
                <a:cs typeface="+mn-cs"/>
              </a:rPr>
              <a:t>Ekonomik Durum</a:t>
            </a:r>
          </a:p>
          <a:p>
            <a:pPr marL="354013" indent="-354013" algn="just" fontAlgn="base">
              <a:spcAft>
                <a:spcPct val="0"/>
              </a:spcAft>
              <a:buFont typeface="+mj-lt"/>
              <a:buAutoNum type="alphaLcParenR"/>
              <a:defRPr/>
            </a:pPr>
            <a:r>
              <a:rPr lang="tr-TR" altLang="tr-TR" sz="1400" b="1" dirty="0" smtClean="0">
                <a:latin typeface="Arial" pitchFamily="34" charset="0"/>
                <a:ea typeface="+mn-ea"/>
                <a:cs typeface="+mn-cs"/>
              </a:rPr>
              <a:t>Ulaşım ve Altyapı Durumu</a:t>
            </a:r>
          </a:p>
          <a:p>
            <a:pPr algn="just" fontAlgn="base">
              <a:spcAft>
                <a:spcPct val="0"/>
              </a:spcAft>
              <a:defRPr/>
            </a:pPr>
            <a:endParaRPr lang="tr-TR" altLang="tr-TR" sz="1400" b="1" dirty="0">
              <a:latin typeface="Arial" pitchFamily="34" charset="0"/>
              <a:ea typeface="+mn-ea"/>
              <a:cs typeface="+mn-cs"/>
            </a:endParaRPr>
          </a:p>
          <a:p>
            <a:pPr marL="354013" indent="-354013" algn="just" fontAlgn="base">
              <a:spcAft>
                <a:spcPct val="0"/>
              </a:spcAft>
              <a:buAutoNum type="arabicPeriod" startAt="2"/>
              <a:defRPr/>
            </a:pPr>
            <a:r>
              <a:rPr lang="tr-TR" altLang="tr-TR" sz="1400" b="1" dirty="0" smtClean="0">
                <a:latin typeface="Arial" pitchFamily="34" charset="0"/>
                <a:ea typeface="+mn-ea"/>
                <a:cs typeface="+mn-cs"/>
              </a:rPr>
              <a:t>MAHALLİ İDARELERİN DURUMU</a:t>
            </a:r>
          </a:p>
          <a:p>
            <a:pPr algn="just" fontAlgn="base">
              <a:spcAft>
                <a:spcPct val="0"/>
              </a:spcAft>
              <a:defRPr/>
            </a:pPr>
            <a:endParaRPr lang="tr-TR" altLang="tr-TR" sz="1000" b="1" dirty="0" smtClean="0">
              <a:latin typeface="Arial" pitchFamily="34" charset="0"/>
              <a:ea typeface="+mn-ea"/>
              <a:cs typeface="+mn-cs"/>
            </a:endParaRPr>
          </a:p>
          <a:p>
            <a:pPr marL="354013" indent="-354013" algn="just" fontAlgn="base">
              <a:spcAft>
                <a:spcPct val="0"/>
              </a:spcAft>
              <a:buFont typeface="+mj-lt"/>
              <a:buAutoNum type="alphaLcParenR"/>
              <a:defRPr/>
            </a:pPr>
            <a:r>
              <a:rPr lang="tr-TR" altLang="tr-TR" sz="1400" b="1" dirty="0" smtClean="0">
                <a:latin typeface="Arial" pitchFamily="34" charset="0"/>
                <a:ea typeface="+mn-ea"/>
                <a:cs typeface="+mn-cs"/>
              </a:rPr>
              <a:t>İl Özel İdaresi</a:t>
            </a:r>
          </a:p>
          <a:p>
            <a:pPr marL="354013" indent="-354013" algn="just" fontAlgn="base">
              <a:spcAft>
                <a:spcPct val="0"/>
              </a:spcAft>
              <a:buFont typeface="+mj-lt"/>
              <a:buAutoNum type="alphaLcParenR"/>
              <a:defRPr/>
            </a:pPr>
            <a:r>
              <a:rPr lang="tr-TR" altLang="tr-TR" sz="1400" b="1" dirty="0" smtClean="0">
                <a:latin typeface="Arial" pitchFamily="34" charset="0"/>
                <a:ea typeface="+mn-ea"/>
                <a:cs typeface="+mn-cs"/>
              </a:rPr>
              <a:t>Belediyeler</a:t>
            </a:r>
          </a:p>
          <a:p>
            <a:pPr marL="354013" indent="-354013" algn="just" fontAlgn="base">
              <a:spcAft>
                <a:spcPct val="0"/>
              </a:spcAft>
              <a:buFont typeface="+mj-lt"/>
              <a:buAutoNum type="alphaLcParenR"/>
              <a:defRPr/>
            </a:pPr>
            <a:r>
              <a:rPr lang="tr-TR" altLang="tr-TR" sz="1400" b="1" dirty="0" smtClean="0">
                <a:latin typeface="Arial" pitchFamily="34" charset="0"/>
                <a:ea typeface="+mn-ea"/>
                <a:cs typeface="+mn-cs"/>
              </a:rPr>
              <a:t>Köyler</a:t>
            </a:r>
          </a:p>
          <a:p>
            <a:pPr algn="just" fontAlgn="base">
              <a:spcAft>
                <a:spcPct val="0"/>
              </a:spcAft>
              <a:defRPr/>
            </a:pPr>
            <a:endParaRPr lang="tr-TR" altLang="tr-TR" sz="900" b="1" dirty="0">
              <a:latin typeface="Arial" pitchFamily="34" charset="0"/>
              <a:ea typeface="+mn-ea"/>
              <a:cs typeface="+mn-cs"/>
            </a:endParaRPr>
          </a:p>
          <a:p>
            <a:pPr marL="342900" indent="-342900" algn="just" fontAlgn="base">
              <a:spcAft>
                <a:spcPct val="0"/>
              </a:spcAft>
              <a:buAutoNum type="arabicPeriod" startAt="3"/>
              <a:defRPr/>
            </a:pPr>
            <a:r>
              <a:rPr lang="tr-TR" altLang="tr-TR" sz="1400" b="1" dirty="0" smtClean="0">
                <a:latin typeface="Arial" pitchFamily="34" charset="0"/>
                <a:ea typeface="+mn-ea"/>
                <a:cs typeface="+mn-cs"/>
              </a:rPr>
              <a:t>ASAYİŞ </a:t>
            </a:r>
            <a:r>
              <a:rPr lang="tr-TR" altLang="tr-TR" sz="1400" b="1" dirty="0">
                <a:latin typeface="Arial" pitchFamily="34" charset="0"/>
                <a:ea typeface="+mn-ea"/>
                <a:cs typeface="+mn-cs"/>
              </a:rPr>
              <a:t>VE GÜVENLİK </a:t>
            </a:r>
            <a:r>
              <a:rPr lang="tr-TR" altLang="tr-TR" sz="1400" b="1" dirty="0" smtClean="0">
                <a:latin typeface="Arial" pitchFamily="34" charset="0"/>
                <a:ea typeface="+mn-ea"/>
                <a:cs typeface="+mn-cs"/>
              </a:rPr>
              <a:t>DURUMU</a:t>
            </a:r>
          </a:p>
          <a:p>
            <a:pPr marL="342900" indent="-342900" algn="just" fontAlgn="base">
              <a:spcAft>
                <a:spcPct val="0"/>
              </a:spcAft>
              <a:buAutoNum type="alphaLcParenR"/>
              <a:defRPr/>
            </a:pPr>
            <a:r>
              <a:rPr lang="tr-TR" altLang="tr-TR" sz="1400" b="1" dirty="0" smtClean="0">
                <a:latin typeface="Arial" pitchFamily="34" charset="0"/>
                <a:ea typeface="+mn-ea"/>
                <a:cs typeface="+mn-cs"/>
              </a:rPr>
              <a:t>Genel Durum</a:t>
            </a:r>
          </a:p>
          <a:p>
            <a:pPr marL="342900" indent="-342900" algn="just" fontAlgn="base">
              <a:spcAft>
                <a:spcPct val="0"/>
              </a:spcAft>
              <a:buAutoNum type="alphaLcParenR"/>
              <a:defRPr/>
            </a:pPr>
            <a:r>
              <a:rPr lang="tr-TR" altLang="tr-TR" sz="1400" b="1" dirty="0" smtClean="0">
                <a:latin typeface="Arial" pitchFamily="34" charset="0"/>
                <a:ea typeface="+mn-ea"/>
                <a:cs typeface="+mn-cs"/>
              </a:rPr>
              <a:t>Polis ve Jandarma Teşkilatının personel, araç gereç ve silah mevcutları, yeterlilik durumu ve belli başlı sorunlar</a:t>
            </a:r>
          </a:p>
          <a:p>
            <a:pPr marL="342900" indent="-342900" algn="just" fontAlgn="base">
              <a:spcAft>
                <a:spcPct val="0"/>
              </a:spcAft>
              <a:buAutoNum type="alphaLcParenR"/>
              <a:defRPr/>
            </a:pPr>
            <a:r>
              <a:rPr lang="tr-TR" altLang="tr-TR" sz="1400" b="1" dirty="0" smtClean="0">
                <a:latin typeface="Arial" pitchFamily="34" charset="0"/>
                <a:ea typeface="+mn-ea"/>
                <a:cs typeface="+mn-cs"/>
              </a:rPr>
              <a:t>Lojman ve hizmet binası durumu </a:t>
            </a:r>
            <a:endParaRPr lang="tr-TR" altLang="tr-TR" sz="1400" b="1" dirty="0">
              <a:latin typeface="Arial" pitchFamily="34" charset="0"/>
              <a:ea typeface="+mn-ea"/>
              <a:cs typeface="+mn-cs"/>
            </a:endParaRPr>
          </a:p>
          <a:p>
            <a:pPr algn="just" fontAlgn="base">
              <a:spcAft>
                <a:spcPct val="0"/>
              </a:spcAft>
              <a:defRPr/>
            </a:pPr>
            <a:endParaRPr lang="tr-TR" altLang="tr-TR" sz="900" b="1" dirty="0" smtClean="0">
              <a:latin typeface="Arial" pitchFamily="34" charset="0"/>
              <a:ea typeface="+mn-ea"/>
              <a:cs typeface="+mn-cs"/>
            </a:endParaRPr>
          </a:p>
          <a:p>
            <a:pPr marL="342900" indent="-342900" algn="just" fontAlgn="base">
              <a:spcAft>
                <a:spcPct val="0"/>
              </a:spcAft>
              <a:buAutoNum type="arabicPeriod" startAt="4"/>
              <a:defRPr/>
            </a:pPr>
            <a:r>
              <a:rPr lang="tr-TR" altLang="tr-TR" sz="1400" b="1" dirty="0" smtClean="0">
                <a:latin typeface="Arial" pitchFamily="34" charset="0"/>
                <a:ea typeface="+mn-ea"/>
                <a:cs typeface="+mn-cs"/>
              </a:rPr>
              <a:t>YÜRÜTÜLMEKTE </a:t>
            </a:r>
            <a:r>
              <a:rPr lang="tr-TR" altLang="tr-TR" sz="1400" b="1" dirty="0">
                <a:latin typeface="Arial" pitchFamily="34" charset="0"/>
                <a:ea typeface="+mn-ea"/>
                <a:cs typeface="+mn-cs"/>
              </a:rPr>
              <a:t>OLAN BELLİ BAŞLI ÇALIŞMALAR, YATIRIM </a:t>
            </a:r>
            <a:r>
              <a:rPr lang="tr-TR" altLang="tr-TR" sz="1400" b="1" dirty="0" smtClean="0">
                <a:latin typeface="Arial" pitchFamily="34" charset="0"/>
                <a:ea typeface="+mn-ea"/>
                <a:cs typeface="+mn-cs"/>
              </a:rPr>
              <a:t>FAALİYETLERİ</a:t>
            </a:r>
          </a:p>
          <a:p>
            <a:pPr marL="342900" indent="-342900" algn="just" fontAlgn="base">
              <a:spcAft>
                <a:spcPct val="0"/>
              </a:spcAft>
              <a:buAutoNum type="arabicPeriod" startAt="4"/>
              <a:defRPr/>
            </a:pPr>
            <a:endParaRPr lang="tr-TR" altLang="tr-TR" sz="800" b="1" dirty="0">
              <a:latin typeface="Arial" pitchFamily="34" charset="0"/>
              <a:ea typeface="+mn-ea"/>
              <a:cs typeface="+mn-cs"/>
            </a:endParaRPr>
          </a:p>
          <a:p>
            <a:pPr marL="342900" indent="-342900" algn="just" fontAlgn="base">
              <a:spcAft>
                <a:spcPct val="0"/>
              </a:spcAft>
              <a:buAutoNum type="arabicPeriod" startAt="5"/>
              <a:defRPr/>
            </a:pPr>
            <a:r>
              <a:rPr lang="tr-TR" altLang="tr-TR" sz="1400" b="1" dirty="0" smtClean="0">
                <a:latin typeface="Arial" pitchFamily="34" charset="0"/>
                <a:ea typeface="+mn-ea"/>
                <a:cs typeface="+mn-cs"/>
              </a:rPr>
              <a:t>ÖNEMLİ </a:t>
            </a:r>
            <a:r>
              <a:rPr lang="tr-TR" altLang="tr-TR" sz="1400" b="1" dirty="0">
                <a:latin typeface="Arial" pitchFamily="34" charset="0"/>
                <a:ea typeface="+mn-ea"/>
                <a:cs typeface="+mn-cs"/>
              </a:rPr>
              <a:t>DİĞER </a:t>
            </a:r>
            <a:r>
              <a:rPr lang="tr-TR" altLang="tr-TR" sz="1400" b="1" dirty="0" smtClean="0">
                <a:latin typeface="Arial" pitchFamily="34" charset="0"/>
                <a:ea typeface="+mn-ea"/>
                <a:cs typeface="+mn-cs"/>
              </a:rPr>
              <a:t>SORUNLAR</a:t>
            </a:r>
          </a:p>
          <a:p>
            <a:pPr marL="342900" indent="-342900" algn="just" fontAlgn="base">
              <a:spcAft>
                <a:spcPct val="0"/>
              </a:spcAft>
              <a:buAutoNum type="arabicPeriod" startAt="5"/>
              <a:defRPr/>
            </a:pPr>
            <a:endParaRPr lang="tr-TR" altLang="tr-TR" sz="800" b="1" dirty="0">
              <a:latin typeface="Arial" pitchFamily="34" charset="0"/>
              <a:ea typeface="+mn-ea"/>
              <a:cs typeface="+mn-cs"/>
            </a:endParaRPr>
          </a:p>
          <a:p>
            <a:pPr algn="just" fontAlgn="base">
              <a:spcAft>
                <a:spcPct val="0"/>
              </a:spcAft>
              <a:defRPr/>
            </a:pPr>
            <a:r>
              <a:rPr lang="tr-TR" altLang="tr-TR" sz="1400" b="1" dirty="0">
                <a:latin typeface="Arial" pitchFamily="34" charset="0"/>
                <a:ea typeface="+mn-ea"/>
                <a:cs typeface="+mn-cs"/>
              </a:rPr>
              <a:t>6. </a:t>
            </a:r>
            <a:r>
              <a:rPr lang="tr-TR" altLang="tr-TR" sz="1400" b="1" dirty="0" smtClean="0">
                <a:latin typeface="Arial" pitchFamily="34" charset="0"/>
                <a:ea typeface="+mn-ea"/>
                <a:cs typeface="+mn-cs"/>
              </a:rPr>
              <a:t>   ÖNERİLER</a:t>
            </a:r>
            <a:endParaRPr lang="tr-TR" altLang="tr-TR" sz="1400" b="1" dirty="0">
              <a:latin typeface="Arial" pitchFamily="34" charset="0"/>
              <a:ea typeface="+mn-ea"/>
              <a:cs typeface="+mn-cs"/>
            </a:endParaRPr>
          </a:p>
        </p:txBody>
      </p:sp>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550" y="1484785"/>
            <a:ext cx="2876922" cy="3319571"/>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82842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extLst>
              <p:ext uri="{D42A27DB-BD31-4B8C-83A1-F6EECF244321}">
                <p14:modId xmlns:p14="http://schemas.microsoft.com/office/powerpoint/2010/main" val="2821190649"/>
              </p:ext>
            </p:extLst>
          </p:nvPr>
        </p:nvGraphicFramePr>
        <p:xfrm>
          <a:off x="228600" y="381000"/>
          <a:ext cx="8807896" cy="457200"/>
        </p:xfrm>
        <a:graphic>
          <a:graphicData uri="http://schemas.openxmlformats.org/drawingml/2006/table">
            <a:tbl>
              <a:tblPr/>
              <a:tblGrid>
                <a:gridCol w="8807896"/>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704" y="44624"/>
            <a:ext cx="724792" cy="72000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23528" y="1190591"/>
            <a:ext cx="8496944" cy="3868751"/>
          </a:xfrm>
          <a:prstGeom prst="rect">
            <a:avLst/>
          </a:prstGeom>
        </p:spPr>
        <p:txBody>
          <a:bodyPr wrap="square">
            <a:spAutoFit/>
          </a:bodyPr>
          <a:lstStyle/>
          <a:p>
            <a:pPr algn="just" fontAlgn="base">
              <a:lnSpc>
                <a:spcPct val="150000"/>
              </a:lnSpc>
              <a:spcBef>
                <a:spcPct val="0"/>
              </a:spcBef>
              <a:spcAft>
                <a:spcPct val="0"/>
              </a:spcAft>
              <a:defRPr/>
            </a:pPr>
            <a:r>
              <a:rPr lang="tr-TR" altLang="tr-TR" sz="2000" b="1" dirty="0" smtClean="0">
                <a:solidFill>
                  <a:srgbClr val="002060"/>
                </a:solidFill>
                <a:latin typeface="Arial" pitchFamily="34" charset="0"/>
              </a:rPr>
              <a:t>Raporlama</a:t>
            </a:r>
            <a:r>
              <a:rPr lang="tr-TR" altLang="tr-TR" sz="2000" b="1" dirty="0">
                <a:solidFill>
                  <a:srgbClr val="002060"/>
                </a:solidFill>
                <a:latin typeface="Arial" pitchFamily="34" charset="0"/>
              </a:rPr>
              <a:t>; </a:t>
            </a:r>
            <a:endParaRPr lang="tr-TR" altLang="tr-TR" sz="2000" b="1" dirty="0" smtClean="0">
              <a:solidFill>
                <a:srgbClr val="002060"/>
              </a:solidFill>
              <a:latin typeface="Arial" pitchFamily="34" charset="0"/>
            </a:endParaRPr>
          </a:p>
          <a:p>
            <a:pPr algn="just" fontAlgn="base">
              <a:lnSpc>
                <a:spcPct val="150000"/>
              </a:lnSpc>
              <a:spcBef>
                <a:spcPct val="0"/>
              </a:spcBef>
              <a:spcAft>
                <a:spcPct val="0"/>
              </a:spcAft>
              <a:defRPr/>
            </a:pPr>
            <a:endParaRPr lang="tr-TR" altLang="tr-TR" sz="800" b="1" dirty="0" smtClean="0">
              <a:solidFill>
                <a:srgbClr val="002060"/>
              </a:solidFill>
              <a:latin typeface="Arial" pitchFamily="34" charset="0"/>
            </a:endParaRPr>
          </a:p>
          <a:p>
            <a:pPr marL="342900" indent="-342900" algn="just" fontAlgn="base">
              <a:lnSpc>
                <a:spcPct val="150000"/>
              </a:lnSpc>
              <a:spcBef>
                <a:spcPct val="0"/>
              </a:spcBef>
              <a:spcAft>
                <a:spcPct val="0"/>
              </a:spcAft>
              <a:buFont typeface="Wingdings" pitchFamily="2" charset="2"/>
              <a:buChar char="v"/>
              <a:defRPr/>
            </a:pPr>
            <a:r>
              <a:rPr lang="tr-TR" altLang="tr-TR" b="1" dirty="0" smtClean="0">
                <a:latin typeface="Arial" pitchFamily="34" charset="0"/>
              </a:rPr>
              <a:t>Yönetimde </a:t>
            </a:r>
            <a:r>
              <a:rPr lang="tr-TR" altLang="tr-TR" b="1" dirty="0">
                <a:latin typeface="Arial" pitchFamily="34" charset="0"/>
              </a:rPr>
              <a:t>karar vermek, </a:t>
            </a:r>
            <a:endParaRPr lang="tr-TR" altLang="tr-TR" b="1" dirty="0" smtClean="0">
              <a:latin typeface="Arial" pitchFamily="34" charset="0"/>
            </a:endParaRPr>
          </a:p>
          <a:p>
            <a:pPr marL="342900" indent="-342900" algn="just" fontAlgn="base">
              <a:lnSpc>
                <a:spcPct val="150000"/>
              </a:lnSpc>
              <a:spcBef>
                <a:spcPct val="0"/>
              </a:spcBef>
              <a:spcAft>
                <a:spcPct val="0"/>
              </a:spcAft>
              <a:buFont typeface="Wingdings" pitchFamily="2" charset="2"/>
              <a:buChar char="v"/>
              <a:defRPr/>
            </a:pPr>
            <a:r>
              <a:rPr lang="tr-TR" altLang="tr-TR" b="1" dirty="0" smtClean="0">
                <a:latin typeface="Arial" pitchFamily="34" charset="0"/>
              </a:rPr>
              <a:t>danışmanlardan </a:t>
            </a:r>
            <a:r>
              <a:rPr lang="tr-TR" altLang="tr-TR" b="1" dirty="0">
                <a:latin typeface="Arial" pitchFamily="34" charset="0"/>
              </a:rPr>
              <a:t>ve uzmanlardan bilgi ve görüş </a:t>
            </a:r>
            <a:r>
              <a:rPr lang="tr-TR" altLang="tr-TR" b="1" dirty="0" smtClean="0">
                <a:latin typeface="Arial" pitchFamily="34" charset="0"/>
              </a:rPr>
              <a:t>alma, </a:t>
            </a:r>
          </a:p>
          <a:p>
            <a:pPr marL="342900" indent="-342900" algn="just" fontAlgn="base">
              <a:lnSpc>
                <a:spcPct val="150000"/>
              </a:lnSpc>
              <a:spcBef>
                <a:spcPct val="0"/>
              </a:spcBef>
              <a:spcAft>
                <a:spcPct val="0"/>
              </a:spcAft>
              <a:buFont typeface="Wingdings" pitchFamily="2" charset="2"/>
              <a:buChar char="v"/>
              <a:defRPr/>
            </a:pPr>
            <a:r>
              <a:rPr lang="tr-TR" altLang="tr-TR" b="1" dirty="0" smtClean="0">
                <a:latin typeface="Arial" pitchFamily="34" charset="0"/>
              </a:rPr>
              <a:t>alt birimlerin </a:t>
            </a:r>
            <a:r>
              <a:rPr lang="tr-TR" altLang="tr-TR" b="1" dirty="0">
                <a:latin typeface="Arial" pitchFamily="34" charset="0"/>
              </a:rPr>
              <a:t>çalışma ve etkinliklerini izlemek ve kontrol </a:t>
            </a:r>
            <a:r>
              <a:rPr lang="tr-TR" altLang="tr-TR" b="1" dirty="0" smtClean="0">
                <a:latin typeface="Arial" pitchFamily="34" charset="0"/>
              </a:rPr>
              <a:t>etmek,</a:t>
            </a:r>
          </a:p>
          <a:p>
            <a:pPr marL="342900" indent="-342900" algn="just" fontAlgn="base">
              <a:lnSpc>
                <a:spcPct val="150000"/>
              </a:lnSpc>
              <a:spcBef>
                <a:spcPct val="0"/>
              </a:spcBef>
              <a:spcAft>
                <a:spcPct val="0"/>
              </a:spcAft>
              <a:buFont typeface="Wingdings" pitchFamily="2" charset="2"/>
              <a:buChar char="v"/>
              <a:defRPr/>
            </a:pPr>
            <a:r>
              <a:rPr lang="tr-TR" altLang="tr-TR" b="1" dirty="0" smtClean="0">
                <a:latin typeface="Arial" pitchFamily="34" charset="0"/>
              </a:rPr>
              <a:t>gerçekleştirilen </a:t>
            </a:r>
            <a:r>
              <a:rPr lang="tr-TR" altLang="tr-TR" b="1" dirty="0">
                <a:latin typeface="Arial" pitchFamily="34" charset="0"/>
              </a:rPr>
              <a:t>uygulamaları ölçmek ve değerlendirmek, </a:t>
            </a:r>
            <a:endParaRPr lang="tr-TR" altLang="tr-TR" b="1" dirty="0" smtClean="0">
              <a:latin typeface="Arial" pitchFamily="34" charset="0"/>
            </a:endParaRPr>
          </a:p>
          <a:p>
            <a:pPr marL="342900" indent="-342900" algn="just" fontAlgn="base">
              <a:lnSpc>
                <a:spcPct val="150000"/>
              </a:lnSpc>
              <a:spcBef>
                <a:spcPct val="0"/>
              </a:spcBef>
              <a:spcAft>
                <a:spcPct val="0"/>
              </a:spcAft>
              <a:buFont typeface="Wingdings" pitchFamily="2" charset="2"/>
              <a:buChar char="v"/>
              <a:defRPr/>
            </a:pPr>
            <a:r>
              <a:rPr lang="tr-TR" altLang="tr-TR" b="1" dirty="0" smtClean="0">
                <a:latin typeface="Arial" pitchFamily="34" charset="0"/>
              </a:rPr>
              <a:t>iş </a:t>
            </a:r>
            <a:r>
              <a:rPr lang="tr-TR" altLang="tr-TR" b="1" dirty="0">
                <a:latin typeface="Arial" pitchFamily="34" charset="0"/>
              </a:rPr>
              <a:t>görenleri değerlendirmek ve gerektiğinde hesap sormak için kullanılan yönetsel bir araçtır.</a:t>
            </a:r>
          </a:p>
          <a:p>
            <a:pPr algn="just">
              <a:lnSpc>
                <a:spcPct val="80000"/>
              </a:lnSpc>
            </a:pPr>
            <a:endParaRPr lang="tr-TR" altLang="tr-TR" b="1" dirty="0" smtClean="0">
              <a:latin typeface="Arial" panose="020B0604020202020204" pitchFamily="34" charset="0"/>
              <a:cs typeface="Arial" panose="020B0604020202020204" pitchFamily="34" charset="0"/>
            </a:endParaRPr>
          </a:p>
          <a:p>
            <a:pPr marL="342900" indent="-342900" algn="just" fontAlgn="base">
              <a:lnSpc>
                <a:spcPct val="150000"/>
              </a:lnSpc>
              <a:spcBef>
                <a:spcPct val="0"/>
              </a:spcBef>
              <a:spcAft>
                <a:spcPct val="0"/>
              </a:spcAft>
              <a:buFont typeface="Wingdings" pitchFamily="2" charset="2"/>
              <a:buChar char="v"/>
              <a:defRPr/>
            </a:pPr>
            <a:r>
              <a:rPr lang="tr-TR" altLang="tr-TR" b="1" dirty="0">
                <a:latin typeface="Arial" pitchFamily="34" charset="0"/>
              </a:rPr>
              <a:t>Raporlama, etkin bir iletişim, denetleme ve bilgi sunma aracıdır.</a:t>
            </a:r>
          </a:p>
        </p:txBody>
      </p:sp>
    </p:spTree>
    <p:extLst>
      <p:ext uri="{BB962C8B-B14F-4D97-AF65-F5344CB8AC3E}">
        <p14:creationId xmlns:p14="http://schemas.microsoft.com/office/powerpoint/2010/main" val="41833313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extLst>
              <p:ext uri="{D42A27DB-BD31-4B8C-83A1-F6EECF244321}">
                <p14:modId xmlns:p14="http://schemas.microsoft.com/office/powerpoint/2010/main" val="3143597885"/>
              </p:ext>
            </p:extLst>
          </p:nvPr>
        </p:nvGraphicFramePr>
        <p:xfrm>
          <a:off x="228600" y="381000"/>
          <a:ext cx="8758238" cy="455712"/>
        </p:xfrm>
        <a:graphic>
          <a:graphicData uri="http://schemas.openxmlformats.org/drawingml/2006/table">
            <a:tbl>
              <a:tblPr/>
              <a:tblGrid>
                <a:gridCol w="8758238"/>
              </a:tblGrid>
              <a:tr h="4557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8" y="44624"/>
            <a:ext cx="724792" cy="72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oup 193"/>
          <p:cNvGraphicFramePr>
            <a:graphicFrameLocks noGrp="1"/>
          </p:cNvGraphicFramePr>
          <p:nvPr>
            <p:extLst>
              <p:ext uri="{D42A27DB-BD31-4B8C-83A1-F6EECF244321}">
                <p14:modId xmlns:p14="http://schemas.microsoft.com/office/powerpoint/2010/main" val="2573561668"/>
              </p:ext>
            </p:extLst>
          </p:nvPr>
        </p:nvGraphicFramePr>
        <p:xfrm>
          <a:off x="990600" y="205333"/>
          <a:ext cx="3221360" cy="487363"/>
        </p:xfrm>
        <a:graphic>
          <a:graphicData uri="http://schemas.openxmlformats.org/drawingml/2006/table">
            <a:tbl>
              <a:tblPr/>
              <a:tblGrid>
                <a:gridCol w="3221360"/>
              </a:tblGrid>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 PROJE RAPORLARI</a:t>
                      </a: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10" name="AutoShape 2"/>
          <p:cNvSpPr txBox="1">
            <a:spLocks noChangeArrowheads="1"/>
          </p:cNvSpPr>
          <p:nvPr/>
        </p:nvSpPr>
        <p:spPr>
          <a:xfrm>
            <a:off x="246808" y="1052736"/>
            <a:ext cx="4973264" cy="3600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1800" dirty="0" smtClean="0">
                <a:latin typeface="Arial" pitchFamily="34" charset="0"/>
              </a:rPr>
              <a:t>Ulusal </a:t>
            </a:r>
            <a:r>
              <a:rPr lang="tr-TR" sz="1800" dirty="0">
                <a:latin typeface="Arial" pitchFamily="34" charset="0"/>
              </a:rPr>
              <a:t>ve uluslararası fon sağlayan kuruluşlardan hazırlanan proje kapsamında hibe/destek alınması sonucu imzalanan sözleşme gereği hazırlanması gereken </a:t>
            </a:r>
            <a:r>
              <a:rPr lang="tr-TR" sz="1800" dirty="0" smtClean="0">
                <a:latin typeface="Arial" pitchFamily="34" charset="0"/>
              </a:rPr>
              <a:t>raporlardır. </a:t>
            </a:r>
          </a:p>
          <a:p>
            <a:pPr algn="just"/>
            <a:endParaRPr lang="tr-TR" sz="1800" dirty="0">
              <a:latin typeface="Arial" pitchFamily="34" charset="0"/>
            </a:endParaRPr>
          </a:p>
          <a:p>
            <a:pPr algn="just"/>
            <a:r>
              <a:rPr lang="tr-TR" sz="1800" dirty="0" smtClean="0">
                <a:latin typeface="Arial" pitchFamily="34" charset="0"/>
              </a:rPr>
              <a:t>Genel </a:t>
            </a:r>
            <a:r>
              <a:rPr lang="tr-TR" sz="1800" dirty="0">
                <a:latin typeface="Arial" pitchFamily="34" charset="0"/>
              </a:rPr>
              <a:t>olarak raporlama, bilgi sağlama, görünürlük, hesaplar ile teknik ve mali kontroller konularındaki Sözleşme Makamına karşı olan </a:t>
            </a:r>
            <a:r>
              <a:rPr lang="tr-TR" sz="1800" dirty="0" smtClean="0">
                <a:latin typeface="Arial" pitchFamily="34" charset="0"/>
              </a:rPr>
              <a:t>sorumlulukları </a:t>
            </a:r>
            <a:r>
              <a:rPr lang="tr-TR" sz="1800" dirty="0">
                <a:latin typeface="Arial" pitchFamily="34" charset="0"/>
              </a:rPr>
              <a:t>belirtir. </a:t>
            </a:r>
            <a:endParaRPr lang="tr-TR" sz="1800" dirty="0">
              <a:latin typeface="Arial" pitchFamily="34" charset="0"/>
              <a:ea typeface="+mn-ea"/>
              <a:cs typeface="+mn-cs"/>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213902"/>
            <a:ext cx="2952328" cy="3807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50156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nvGraphicFramePr>
        <p:xfrm>
          <a:off x="228600" y="381000"/>
          <a:ext cx="8758238" cy="457200"/>
        </p:xfrm>
        <a:graphic>
          <a:graphicData uri="http://schemas.openxmlformats.org/drawingml/2006/table">
            <a:tbl>
              <a:tblPr/>
              <a:tblGrid>
                <a:gridCol w="87582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8" y="44624"/>
            <a:ext cx="724792"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246808" y="1086991"/>
            <a:ext cx="8645672" cy="5078313"/>
          </a:xfrm>
          <a:prstGeom prst="rect">
            <a:avLst/>
          </a:prstGeom>
        </p:spPr>
        <p:txBody>
          <a:bodyPr wrap="square">
            <a:spAutoFit/>
          </a:bodyPr>
          <a:lstStyle/>
          <a:p>
            <a:pPr algn="just"/>
            <a:r>
              <a:rPr lang="tr-TR" b="1" dirty="0" smtClean="0">
                <a:solidFill>
                  <a:srgbClr val="002060"/>
                </a:solidFill>
                <a:latin typeface="Arial" pitchFamily="34" charset="0"/>
              </a:rPr>
              <a:t>PROJE NİHAİ RAPORLARI </a:t>
            </a:r>
          </a:p>
          <a:p>
            <a:pPr algn="just"/>
            <a:endParaRPr lang="tr-TR" b="1" dirty="0">
              <a:solidFill>
                <a:srgbClr val="FF0000"/>
              </a:solidFill>
              <a:latin typeface="Arial" pitchFamily="34" charset="0"/>
            </a:endParaRPr>
          </a:p>
          <a:p>
            <a:pPr algn="just"/>
            <a:r>
              <a:rPr lang="tr-TR" dirty="0" smtClean="0">
                <a:latin typeface="Arial" pitchFamily="34" charset="0"/>
              </a:rPr>
              <a:t>Projenin </a:t>
            </a:r>
            <a:r>
              <a:rPr lang="tr-TR" dirty="0">
                <a:latin typeface="Arial" pitchFamily="34" charset="0"/>
              </a:rPr>
              <a:t>tamamlanmasının ardından projeyle ilgili tüm teknik ve mali bilgilerin </a:t>
            </a:r>
            <a:r>
              <a:rPr lang="tr-TR" dirty="0" smtClean="0">
                <a:latin typeface="Arial" pitchFamily="34" charset="0"/>
              </a:rPr>
              <a:t>yer aldığı </a:t>
            </a:r>
            <a:r>
              <a:rPr lang="tr-TR" dirty="0">
                <a:latin typeface="Arial" pitchFamily="34" charset="0"/>
              </a:rPr>
              <a:t>rapordur. Bu rapor ödeme talebiyle birlikte gönderilir ve nihai ödemenin yapılması için gereken başlıca belgelerdendir. </a:t>
            </a:r>
            <a:endParaRPr lang="tr-TR" dirty="0" smtClean="0">
              <a:latin typeface="Arial" pitchFamily="34" charset="0"/>
            </a:endParaRPr>
          </a:p>
          <a:p>
            <a:pPr algn="just"/>
            <a:endParaRPr lang="tr-TR" dirty="0">
              <a:latin typeface="Arial" pitchFamily="34" charset="0"/>
            </a:endParaRPr>
          </a:p>
          <a:p>
            <a:pPr algn="just"/>
            <a:r>
              <a:rPr lang="tr-TR" dirty="0" smtClean="0">
                <a:latin typeface="Arial" pitchFamily="34" charset="0"/>
              </a:rPr>
              <a:t>Nihai Rapor; Nihai Teknik Rapor ve Nihai Mali Rapordan oluşur.</a:t>
            </a:r>
          </a:p>
          <a:p>
            <a:pPr algn="just"/>
            <a:endParaRPr lang="tr-TR" dirty="0">
              <a:latin typeface="Arial" pitchFamily="34" charset="0"/>
            </a:endParaRPr>
          </a:p>
          <a:p>
            <a:pPr algn="just"/>
            <a:r>
              <a:rPr lang="tr-TR" b="1" dirty="0" smtClean="0">
                <a:solidFill>
                  <a:srgbClr val="002060"/>
                </a:solidFill>
                <a:latin typeface="Arial" pitchFamily="34" charset="0"/>
              </a:rPr>
              <a:t>Nihai Teknik Rapor:  </a:t>
            </a:r>
            <a:r>
              <a:rPr lang="tr-TR" dirty="0" smtClean="0">
                <a:latin typeface="Arial" pitchFamily="34" charset="0"/>
              </a:rPr>
              <a:t>Nihai Teknik Rapor 4 Bölümden oluşur.</a:t>
            </a:r>
          </a:p>
          <a:p>
            <a:pPr marL="342900" indent="-342900">
              <a:buFont typeface="+mj-lt"/>
              <a:buAutoNum type="arabicParenR"/>
            </a:pPr>
            <a:r>
              <a:rPr lang="tr-TR" dirty="0" smtClean="0">
                <a:latin typeface="Arial" pitchFamily="34" charset="0"/>
              </a:rPr>
              <a:t>Tanım </a:t>
            </a:r>
            <a:endParaRPr lang="tr-TR" dirty="0">
              <a:latin typeface="Arial" pitchFamily="34" charset="0"/>
            </a:endParaRPr>
          </a:p>
          <a:p>
            <a:pPr marL="342900" indent="-342900">
              <a:buFont typeface="+mj-lt"/>
              <a:buAutoNum type="arabicParenR"/>
            </a:pPr>
            <a:r>
              <a:rPr lang="tr-TR" dirty="0" smtClean="0">
                <a:latin typeface="Arial" pitchFamily="34" charset="0"/>
              </a:rPr>
              <a:t>Proje </a:t>
            </a:r>
            <a:r>
              <a:rPr lang="tr-TR" dirty="0">
                <a:latin typeface="Arial" pitchFamily="34" charset="0"/>
              </a:rPr>
              <a:t>Faaliyetlerinin Uygulanmasının Değerlendirilmesi </a:t>
            </a:r>
            <a:endParaRPr lang="tr-TR" dirty="0" smtClean="0">
              <a:latin typeface="Arial" pitchFamily="34" charset="0"/>
            </a:endParaRPr>
          </a:p>
          <a:p>
            <a:pPr marL="342900" indent="-342900">
              <a:buFont typeface="+mj-lt"/>
              <a:buAutoNum type="arabicParenR"/>
            </a:pPr>
            <a:r>
              <a:rPr lang="tr-TR" dirty="0" smtClean="0">
                <a:latin typeface="Arial" pitchFamily="34" charset="0"/>
              </a:rPr>
              <a:t>Ortaklar </a:t>
            </a:r>
            <a:r>
              <a:rPr lang="tr-TR" dirty="0">
                <a:latin typeface="Arial" pitchFamily="34" charset="0"/>
              </a:rPr>
              <a:t>ve Diğer İşbirliği </a:t>
            </a:r>
            <a:endParaRPr lang="tr-TR" dirty="0" smtClean="0">
              <a:latin typeface="Arial" pitchFamily="34" charset="0"/>
            </a:endParaRPr>
          </a:p>
          <a:p>
            <a:pPr marL="342900" indent="-342900">
              <a:buFont typeface="+mj-lt"/>
              <a:buAutoNum type="arabicParenR"/>
            </a:pPr>
            <a:r>
              <a:rPr lang="tr-TR" dirty="0" smtClean="0">
                <a:latin typeface="Arial" pitchFamily="34" charset="0"/>
              </a:rPr>
              <a:t>Görünürlük </a:t>
            </a:r>
          </a:p>
          <a:p>
            <a:endParaRPr lang="tr-TR" dirty="0">
              <a:latin typeface="Arial" pitchFamily="34" charset="0"/>
            </a:endParaRPr>
          </a:p>
          <a:p>
            <a:pPr algn="just"/>
            <a:r>
              <a:rPr lang="tr-TR" b="1" dirty="0" smtClean="0">
                <a:solidFill>
                  <a:srgbClr val="002060"/>
                </a:solidFill>
                <a:latin typeface="Arial" pitchFamily="34" charset="0"/>
              </a:rPr>
              <a:t>Nihai Mali Rapor: </a:t>
            </a:r>
            <a:r>
              <a:rPr lang="tr-TR" dirty="0">
                <a:latin typeface="Arial" pitchFamily="34" charset="0"/>
              </a:rPr>
              <a:t>Proje kapsamında yapılan tüm harcamaların yer aldığı </a:t>
            </a:r>
            <a:r>
              <a:rPr lang="tr-TR" dirty="0" smtClean="0">
                <a:latin typeface="Arial" pitchFamily="34" charset="0"/>
              </a:rPr>
              <a:t>rapordur. Rapor </a:t>
            </a:r>
            <a:r>
              <a:rPr lang="tr-TR" dirty="0">
                <a:latin typeface="Arial" pitchFamily="34" charset="0"/>
              </a:rPr>
              <a:t>içinde sunulacak olan mali tablolarda verilen mali bilgilerin doğruluğundan Hibe Faydalanıcısı tek başına </a:t>
            </a:r>
            <a:r>
              <a:rPr lang="tr-TR" dirty="0" smtClean="0">
                <a:latin typeface="Arial" pitchFamily="34" charset="0"/>
              </a:rPr>
              <a:t>sorumludur. </a:t>
            </a:r>
            <a:r>
              <a:rPr lang="tr-TR" dirty="0">
                <a:latin typeface="Arial" pitchFamily="34" charset="0"/>
              </a:rPr>
              <a:t>Nihai Mali </a:t>
            </a:r>
            <a:r>
              <a:rPr lang="tr-TR" dirty="0" smtClean="0">
                <a:latin typeface="Arial" pitchFamily="34" charset="0"/>
              </a:rPr>
              <a:t>Rapora, </a:t>
            </a:r>
            <a:r>
              <a:rPr lang="tr-TR" dirty="0">
                <a:latin typeface="Arial" pitchFamily="34" charset="0"/>
              </a:rPr>
              <a:t>proje kapsamında yapılan tüm beyanlara ait destekleyici dokümanlar eklenmelidir. </a:t>
            </a:r>
          </a:p>
        </p:txBody>
      </p:sp>
      <p:sp>
        <p:nvSpPr>
          <p:cNvPr id="6" name="5 Dikdörtgen"/>
          <p:cNvSpPr/>
          <p:nvPr/>
        </p:nvSpPr>
        <p:spPr>
          <a:xfrm>
            <a:off x="8388424" y="6165304"/>
            <a:ext cx="415498" cy="369332"/>
          </a:xfrm>
          <a:prstGeom prst="rect">
            <a:avLst/>
          </a:prstGeom>
        </p:spPr>
        <p:txBody>
          <a:bodyPr wrap="none">
            <a:spAutoFit/>
          </a:bodyPr>
          <a:lstStyle/>
          <a:p>
            <a:r>
              <a:rPr lang="tr-TR" altLang="tr-TR" b="1" dirty="0" smtClean="0">
                <a:solidFill>
                  <a:srgbClr val="002060"/>
                </a:solidFill>
                <a:latin typeface="Arial" pitchFamily="34" charset="0"/>
                <a:hlinkClick r:id="rId3" action="ppaction://hlinkfile"/>
              </a:rPr>
              <a:t>…</a:t>
            </a:r>
            <a:endParaRPr lang="tr-TR" altLang="tr-TR" b="1" dirty="0" smtClean="0">
              <a:solidFill>
                <a:srgbClr val="002060"/>
              </a:solidFill>
              <a:latin typeface="Arial" pitchFamily="34" charset="0"/>
            </a:endParaRPr>
          </a:p>
        </p:txBody>
      </p:sp>
    </p:spTree>
    <p:extLst>
      <p:ext uri="{BB962C8B-B14F-4D97-AF65-F5344CB8AC3E}">
        <p14:creationId xmlns:p14="http://schemas.microsoft.com/office/powerpoint/2010/main" val="39755516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nvGraphicFramePr>
        <p:xfrm>
          <a:off x="228600" y="381000"/>
          <a:ext cx="8758238" cy="457200"/>
        </p:xfrm>
        <a:graphic>
          <a:graphicData uri="http://schemas.openxmlformats.org/drawingml/2006/table">
            <a:tbl>
              <a:tblPr/>
              <a:tblGrid>
                <a:gridCol w="87582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8" y="44624"/>
            <a:ext cx="724792" cy="72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oup 193"/>
          <p:cNvGraphicFramePr>
            <a:graphicFrameLocks noGrp="1"/>
          </p:cNvGraphicFramePr>
          <p:nvPr>
            <p:extLst>
              <p:ext uri="{D42A27DB-BD31-4B8C-83A1-F6EECF244321}">
                <p14:modId xmlns:p14="http://schemas.microsoft.com/office/powerpoint/2010/main" val="2159417740"/>
              </p:ext>
            </p:extLst>
          </p:nvPr>
        </p:nvGraphicFramePr>
        <p:xfrm>
          <a:off x="1115616" y="205333"/>
          <a:ext cx="6264696" cy="487363"/>
        </p:xfrm>
        <a:graphic>
          <a:graphicData uri="http://schemas.openxmlformats.org/drawingml/2006/table">
            <a:tbl>
              <a:tblPr/>
              <a:tblGrid>
                <a:gridCol w="6264696"/>
              </a:tblGrid>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400" b="1" i="0" u="none" strike="noStrike" kern="1200" cap="none" normalizeH="0" baseline="0" dirty="0" smtClean="0">
                          <a:ln>
                            <a:noFill/>
                          </a:ln>
                          <a:solidFill>
                            <a:srgbClr val="FF0000"/>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RAPORLARDA ANLATIM ÖZELLİKLERİ</a:t>
                      </a:r>
                      <a:endParaRPr kumimoji="0" lang="tr-TR" sz="2400" b="1" i="0" u="none" strike="noStrike" kern="1200" cap="none" normalizeH="0" baseline="0" dirty="0" smtClean="0">
                        <a:ln>
                          <a:noFill/>
                        </a:ln>
                        <a:solidFill>
                          <a:srgbClr val="FF0000"/>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2" name="Dikdörtgen 1"/>
          <p:cNvSpPr/>
          <p:nvPr/>
        </p:nvSpPr>
        <p:spPr>
          <a:xfrm>
            <a:off x="323528" y="1126485"/>
            <a:ext cx="8496944" cy="5576911"/>
          </a:xfrm>
          <a:prstGeom prst="rect">
            <a:avLst/>
          </a:prstGeom>
        </p:spPr>
        <p:txBody>
          <a:bodyPr wrap="square">
            <a:spAutoFit/>
          </a:bodyPr>
          <a:lstStyle/>
          <a:p>
            <a:pPr marL="342900" indent="-342900" algn="just">
              <a:lnSpc>
                <a:spcPct val="90000"/>
              </a:lnSpc>
              <a:buAutoNum type="arabicPeriod"/>
            </a:pPr>
            <a:r>
              <a:rPr lang="tr-TR" altLang="tr-TR" b="1" dirty="0" smtClean="0">
                <a:latin typeface="Arial" pitchFamily="34" charset="0"/>
              </a:rPr>
              <a:t>Rapor </a:t>
            </a:r>
            <a:r>
              <a:rPr lang="tr-TR" altLang="tr-TR" b="1" dirty="0">
                <a:latin typeface="Arial" pitchFamily="34" charset="0"/>
              </a:rPr>
              <a:t>anlatımında aşağıdaki ilkeler gözetilmelidir</a:t>
            </a:r>
            <a:r>
              <a:rPr lang="tr-TR" altLang="tr-TR" b="1" dirty="0" smtClean="0">
                <a:latin typeface="Arial" pitchFamily="34" charset="0"/>
              </a:rPr>
              <a:t>.</a:t>
            </a:r>
          </a:p>
          <a:p>
            <a:pPr algn="just">
              <a:lnSpc>
                <a:spcPct val="90000"/>
              </a:lnSpc>
            </a:pPr>
            <a:endParaRPr lang="tr-TR" altLang="tr-TR" dirty="0">
              <a:latin typeface="Arial" pitchFamily="34" charset="0"/>
            </a:endParaRPr>
          </a:p>
          <a:p>
            <a:pPr marL="811213" indent="-457200" algn="just">
              <a:lnSpc>
                <a:spcPct val="90000"/>
              </a:lnSpc>
              <a:buFont typeface="+mj-lt"/>
              <a:buAutoNum type="alphaLcParenR"/>
            </a:pPr>
            <a:r>
              <a:rPr lang="tr-TR" altLang="tr-TR" dirty="0" smtClean="0">
                <a:latin typeface="Arial" pitchFamily="34" charset="0"/>
              </a:rPr>
              <a:t>Metinde </a:t>
            </a:r>
            <a:r>
              <a:rPr lang="tr-TR" altLang="tr-TR" dirty="0">
                <a:latin typeface="Arial" pitchFamily="34" charset="0"/>
              </a:rPr>
              <a:t>anlatım, üçüncü tekil şahıs üzerinden yapılmalıdır</a:t>
            </a:r>
            <a:r>
              <a:rPr lang="tr-TR" altLang="tr-TR" dirty="0" smtClean="0">
                <a:latin typeface="Arial" pitchFamily="34" charset="0"/>
              </a:rPr>
              <a:t>. Örneğin</a:t>
            </a:r>
            <a:r>
              <a:rPr lang="tr-TR" altLang="tr-TR" dirty="0">
                <a:latin typeface="Arial" pitchFamily="34" charset="0"/>
              </a:rPr>
              <a:t>,”…farklılıkları gözledik” yerine, “… farklılıklar gözlenmiştir” anlatımı yeğlenmelidir</a:t>
            </a:r>
            <a:r>
              <a:rPr lang="tr-TR" altLang="tr-TR" dirty="0" smtClean="0">
                <a:latin typeface="Arial" pitchFamily="34" charset="0"/>
              </a:rPr>
              <a:t>.</a:t>
            </a:r>
          </a:p>
          <a:p>
            <a:pPr marL="811213" indent="-457200" algn="just">
              <a:lnSpc>
                <a:spcPct val="90000"/>
              </a:lnSpc>
              <a:buFont typeface="+mj-lt"/>
              <a:buAutoNum type="alphaLcParenR"/>
            </a:pPr>
            <a:endParaRPr lang="tr-TR" altLang="tr-TR" dirty="0">
              <a:latin typeface="Arial" pitchFamily="34" charset="0"/>
            </a:endParaRPr>
          </a:p>
          <a:p>
            <a:pPr marL="811213" indent="-457200" algn="just">
              <a:lnSpc>
                <a:spcPct val="90000"/>
              </a:lnSpc>
              <a:buFont typeface="+mj-lt"/>
              <a:buAutoNum type="alphaLcParenR"/>
            </a:pPr>
            <a:r>
              <a:rPr lang="tr-TR" altLang="tr-TR" dirty="0" smtClean="0">
                <a:latin typeface="Arial" pitchFamily="34" charset="0"/>
              </a:rPr>
              <a:t>Uzun </a:t>
            </a:r>
            <a:r>
              <a:rPr lang="tr-TR" altLang="tr-TR" dirty="0">
                <a:latin typeface="Arial" pitchFamily="34" charset="0"/>
              </a:rPr>
              <a:t>tümce yapısından kaçınılmalıdır</a:t>
            </a:r>
            <a:r>
              <a:rPr lang="tr-TR" altLang="tr-TR" dirty="0" smtClean="0">
                <a:latin typeface="Arial" pitchFamily="34" charset="0"/>
              </a:rPr>
              <a:t>.</a:t>
            </a:r>
          </a:p>
          <a:p>
            <a:pPr marL="811213" indent="-457200" algn="just">
              <a:lnSpc>
                <a:spcPct val="90000"/>
              </a:lnSpc>
              <a:buFont typeface="+mj-lt"/>
              <a:buAutoNum type="alphaLcParenR"/>
            </a:pPr>
            <a:endParaRPr lang="tr-TR" altLang="tr-TR" dirty="0">
              <a:latin typeface="Arial" pitchFamily="34" charset="0"/>
            </a:endParaRPr>
          </a:p>
          <a:p>
            <a:pPr marL="811213" indent="-457200" algn="just">
              <a:lnSpc>
                <a:spcPct val="90000"/>
              </a:lnSpc>
              <a:buFont typeface="+mj-lt"/>
              <a:buAutoNum type="alphaLcParenR"/>
            </a:pPr>
            <a:r>
              <a:rPr lang="tr-TR" altLang="tr-TR" dirty="0" smtClean="0">
                <a:latin typeface="Arial" pitchFamily="34" charset="0"/>
              </a:rPr>
              <a:t>Tümce </a:t>
            </a:r>
            <a:r>
              <a:rPr lang="tr-TR" altLang="tr-TR" dirty="0">
                <a:latin typeface="Arial" pitchFamily="34" charset="0"/>
              </a:rPr>
              <a:t>kurgusunda açıklık, yalınlık</a:t>
            </a:r>
            <a:r>
              <a:rPr lang="tr-TR" altLang="tr-TR" dirty="0" smtClean="0">
                <a:latin typeface="Arial" pitchFamily="34" charset="0"/>
              </a:rPr>
              <a:t>, akıcılık, tamlık</a:t>
            </a:r>
            <a:r>
              <a:rPr lang="tr-TR" altLang="tr-TR" dirty="0">
                <a:latin typeface="Arial" pitchFamily="34" charset="0"/>
              </a:rPr>
              <a:t>, uzunluk </a:t>
            </a:r>
            <a:r>
              <a:rPr lang="tr-TR" altLang="tr-TR" dirty="0" smtClean="0">
                <a:latin typeface="Arial" pitchFamily="34" charset="0"/>
              </a:rPr>
              <a:t>yanında, </a:t>
            </a:r>
            <a:r>
              <a:rPr lang="tr-TR" altLang="tr-TR" dirty="0">
                <a:latin typeface="Arial" pitchFamily="34" charset="0"/>
              </a:rPr>
              <a:t>noktalama işaretlerinin yerinde kullanımına özen gösterilmelidir</a:t>
            </a:r>
            <a:r>
              <a:rPr lang="tr-TR" altLang="tr-TR" dirty="0" smtClean="0">
                <a:latin typeface="Arial" pitchFamily="34" charset="0"/>
              </a:rPr>
              <a:t>.</a:t>
            </a:r>
          </a:p>
          <a:p>
            <a:pPr marL="811213" indent="-457200" algn="just">
              <a:lnSpc>
                <a:spcPct val="90000"/>
              </a:lnSpc>
              <a:buFont typeface="+mj-lt"/>
              <a:buAutoNum type="alphaLcParenR"/>
            </a:pPr>
            <a:endParaRPr lang="tr-TR" altLang="tr-TR" dirty="0">
              <a:latin typeface="Arial" pitchFamily="34" charset="0"/>
            </a:endParaRPr>
          </a:p>
          <a:p>
            <a:pPr marL="811213" indent="-457200" algn="just">
              <a:lnSpc>
                <a:spcPct val="90000"/>
              </a:lnSpc>
              <a:buFont typeface="+mj-lt"/>
              <a:buAutoNum type="alphaLcParenR"/>
            </a:pPr>
            <a:r>
              <a:rPr lang="tr-TR" altLang="tr-TR" dirty="0" smtClean="0">
                <a:latin typeface="Arial" pitchFamily="34" charset="0"/>
              </a:rPr>
              <a:t>Metinde </a:t>
            </a:r>
            <a:r>
              <a:rPr lang="tr-TR" altLang="tr-TR" dirty="0">
                <a:latin typeface="Arial" pitchFamily="34" charset="0"/>
              </a:rPr>
              <a:t>yalın ve anlaşılır bir dil kullanılmalıdır. Genel kullanımı ile benimsenmiş Türkçe karşılıkları olan eski ve yabancı sözcüklerin kullanımından kaçınılmalıdır. </a:t>
            </a:r>
            <a:endParaRPr lang="tr-TR" altLang="tr-TR" dirty="0" smtClean="0">
              <a:latin typeface="Arial" pitchFamily="34" charset="0"/>
            </a:endParaRPr>
          </a:p>
          <a:p>
            <a:pPr marL="811213" indent="-457200" algn="just">
              <a:lnSpc>
                <a:spcPct val="90000"/>
              </a:lnSpc>
              <a:buFont typeface="+mj-lt"/>
              <a:buAutoNum type="alphaLcParenR"/>
            </a:pPr>
            <a:endParaRPr lang="tr-TR" altLang="tr-TR" dirty="0">
              <a:latin typeface="Arial" pitchFamily="34" charset="0"/>
            </a:endParaRPr>
          </a:p>
          <a:p>
            <a:pPr marL="811213" indent="-457200" algn="just">
              <a:lnSpc>
                <a:spcPct val="90000"/>
              </a:lnSpc>
              <a:buFont typeface="+mj-lt"/>
              <a:buAutoNum type="alphaLcParenR"/>
            </a:pPr>
            <a:r>
              <a:rPr lang="tr-TR" altLang="tr-TR" dirty="0" smtClean="0">
                <a:latin typeface="Arial" pitchFamily="34" charset="0"/>
              </a:rPr>
              <a:t>Birim </a:t>
            </a:r>
            <a:r>
              <a:rPr lang="tr-TR" altLang="tr-TR" dirty="0">
                <a:latin typeface="Arial" pitchFamily="34" charset="0"/>
              </a:rPr>
              <a:t>görevlerinin yazılması </a:t>
            </a:r>
            <a:r>
              <a:rPr lang="tr-TR" altLang="tr-TR" dirty="0" smtClean="0">
                <a:latin typeface="Arial" pitchFamily="34" charset="0"/>
              </a:rPr>
              <a:t>durumunda, her </a:t>
            </a:r>
            <a:r>
              <a:rPr lang="tr-TR" altLang="tr-TR" dirty="0">
                <a:latin typeface="Arial" pitchFamily="34" charset="0"/>
              </a:rPr>
              <a:t>görev, “…</a:t>
            </a:r>
            <a:r>
              <a:rPr lang="tr-TR" altLang="tr-TR" dirty="0" err="1">
                <a:latin typeface="Arial" pitchFamily="34" charset="0"/>
              </a:rPr>
              <a:t>mek</a:t>
            </a:r>
            <a:r>
              <a:rPr lang="tr-TR" altLang="tr-TR" dirty="0">
                <a:latin typeface="Arial" pitchFamily="34" charset="0"/>
              </a:rPr>
              <a:t>”, “</a:t>
            </a:r>
            <a:r>
              <a:rPr lang="tr-TR" altLang="tr-TR" dirty="0" err="1">
                <a:latin typeface="Arial" pitchFamily="34" charset="0"/>
              </a:rPr>
              <a:t>mak</a:t>
            </a:r>
            <a:r>
              <a:rPr lang="tr-TR" altLang="tr-TR" dirty="0">
                <a:latin typeface="Arial" pitchFamily="34" charset="0"/>
              </a:rPr>
              <a:t>” mastar ekiyle sonlandırılmalıdır</a:t>
            </a:r>
            <a:r>
              <a:rPr lang="tr-TR" altLang="tr-TR" dirty="0" smtClean="0">
                <a:latin typeface="Arial" pitchFamily="34" charset="0"/>
              </a:rPr>
              <a:t>. (</a:t>
            </a:r>
            <a:r>
              <a:rPr lang="tr-TR" altLang="tr-TR" dirty="0">
                <a:latin typeface="Arial" pitchFamily="34" charset="0"/>
              </a:rPr>
              <a:t>Örnek: izlemek, görüşmek, incelemek, yapmak gibi</a:t>
            </a:r>
            <a:r>
              <a:rPr lang="tr-TR" altLang="tr-TR" dirty="0" smtClean="0">
                <a:latin typeface="Arial" pitchFamily="34" charset="0"/>
              </a:rPr>
              <a:t>.)</a:t>
            </a:r>
          </a:p>
          <a:p>
            <a:pPr marL="811213" indent="-457200" algn="just">
              <a:lnSpc>
                <a:spcPct val="90000"/>
              </a:lnSpc>
              <a:buFont typeface="+mj-lt"/>
              <a:buAutoNum type="alphaLcParenR"/>
            </a:pPr>
            <a:endParaRPr lang="tr-TR" altLang="tr-TR" dirty="0">
              <a:latin typeface="Arial" pitchFamily="34" charset="0"/>
            </a:endParaRPr>
          </a:p>
          <a:p>
            <a:pPr marL="811213" indent="-457200" algn="just">
              <a:lnSpc>
                <a:spcPct val="90000"/>
              </a:lnSpc>
              <a:buFont typeface="+mj-lt"/>
              <a:buAutoNum type="alphaLcParenR"/>
            </a:pPr>
            <a:r>
              <a:rPr lang="tr-TR" altLang="tr-TR" dirty="0" smtClean="0">
                <a:latin typeface="Arial" pitchFamily="34" charset="0"/>
              </a:rPr>
              <a:t>Metinde </a:t>
            </a:r>
            <a:r>
              <a:rPr lang="tr-TR" altLang="tr-TR" dirty="0">
                <a:latin typeface="Arial" pitchFamily="34" charset="0"/>
              </a:rPr>
              <a:t>genel anlatım kurgusu</a:t>
            </a:r>
            <a:r>
              <a:rPr lang="tr-TR" altLang="tr-TR" dirty="0" smtClean="0">
                <a:latin typeface="Arial" pitchFamily="34" charset="0"/>
              </a:rPr>
              <a:t>, ”özne-tümleç-yüklem</a:t>
            </a:r>
            <a:r>
              <a:rPr lang="tr-TR" altLang="tr-TR" dirty="0">
                <a:latin typeface="Arial" pitchFamily="34" charset="0"/>
              </a:rPr>
              <a:t>” sistematiğine dayandırılmalıdır.</a:t>
            </a:r>
          </a:p>
          <a:p>
            <a:pPr marL="811213" indent="-457200" algn="just">
              <a:lnSpc>
                <a:spcPct val="90000"/>
              </a:lnSpc>
              <a:buFont typeface="+mj-lt"/>
              <a:buAutoNum type="alphaLcParenR"/>
            </a:pPr>
            <a:endParaRPr lang="tr-TR" altLang="tr-TR" dirty="0">
              <a:latin typeface="Arial" pitchFamily="34" charset="0"/>
            </a:endParaRPr>
          </a:p>
        </p:txBody>
      </p:sp>
    </p:spTree>
    <p:extLst>
      <p:ext uri="{BB962C8B-B14F-4D97-AF65-F5344CB8AC3E}">
        <p14:creationId xmlns:p14="http://schemas.microsoft.com/office/powerpoint/2010/main" val="3443497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nvGraphicFramePr>
        <p:xfrm>
          <a:off x="228600" y="381000"/>
          <a:ext cx="8758238" cy="457200"/>
        </p:xfrm>
        <a:graphic>
          <a:graphicData uri="http://schemas.openxmlformats.org/drawingml/2006/table">
            <a:tbl>
              <a:tblPr/>
              <a:tblGrid>
                <a:gridCol w="87582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8" y="44624"/>
            <a:ext cx="724792" cy="72000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23528" y="1126485"/>
            <a:ext cx="8496944" cy="3637919"/>
          </a:xfrm>
          <a:prstGeom prst="rect">
            <a:avLst/>
          </a:prstGeom>
        </p:spPr>
        <p:txBody>
          <a:bodyPr wrap="square">
            <a:spAutoFit/>
          </a:bodyPr>
          <a:lstStyle/>
          <a:p>
            <a:pPr marL="354013" indent="-354013" algn="just"/>
            <a:r>
              <a:rPr lang="tr-TR" altLang="tr-TR" b="1" dirty="0" smtClean="0">
                <a:latin typeface="Arial" pitchFamily="34" charset="0"/>
              </a:rPr>
              <a:t>2</a:t>
            </a:r>
            <a:r>
              <a:rPr lang="tr-TR" altLang="tr-TR" b="1" dirty="0">
                <a:latin typeface="Arial" pitchFamily="34" charset="0"/>
              </a:rPr>
              <a:t>. Raporun bütününde terim birliği ve anlatım özellikleri açısından benimsenen biçimsel özelliklerin raporun her yerinde aynı olmasına özen gösterilmelidir.</a:t>
            </a:r>
          </a:p>
          <a:p>
            <a:pPr algn="just">
              <a:lnSpc>
                <a:spcPct val="80000"/>
              </a:lnSpc>
            </a:pPr>
            <a:endParaRPr lang="tr-TR" altLang="tr-TR" b="1" dirty="0">
              <a:latin typeface="Arial" pitchFamily="34" charset="0"/>
            </a:endParaRPr>
          </a:p>
          <a:p>
            <a:pPr marL="720725" indent="-366713" algn="just">
              <a:lnSpc>
                <a:spcPct val="90000"/>
              </a:lnSpc>
              <a:buFont typeface="+mj-lt"/>
              <a:buAutoNum type="alphaLcParenR"/>
            </a:pPr>
            <a:r>
              <a:rPr lang="tr-TR" altLang="tr-TR" dirty="0" smtClean="0">
                <a:latin typeface="Arial" pitchFamily="34" charset="0"/>
              </a:rPr>
              <a:t>Yazı </a:t>
            </a:r>
            <a:r>
              <a:rPr lang="tr-TR" altLang="tr-TR" dirty="0">
                <a:latin typeface="Arial" pitchFamily="34" charset="0"/>
              </a:rPr>
              <a:t>alanı</a:t>
            </a:r>
            <a:r>
              <a:rPr lang="tr-TR" altLang="tr-TR" dirty="0" smtClean="0">
                <a:latin typeface="Arial" pitchFamily="34" charset="0"/>
              </a:rPr>
              <a:t>, satır </a:t>
            </a:r>
            <a:r>
              <a:rPr lang="tr-TR" altLang="tr-TR" dirty="0">
                <a:latin typeface="Arial" pitchFamily="34" charset="0"/>
              </a:rPr>
              <a:t>genişlikleri</a:t>
            </a:r>
            <a:r>
              <a:rPr lang="tr-TR" altLang="tr-TR" dirty="0" smtClean="0">
                <a:latin typeface="Arial" pitchFamily="34" charset="0"/>
              </a:rPr>
              <a:t>, yazı </a:t>
            </a:r>
            <a:r>
              <a:rPr lang="tr-TR" altLang="tr-TR" dirty="0">
                <a:latin typeface="Arial" pitchFamily="34" charset="0"/>
              </a:rPr>
              <a:t>tipi</a:t>
            </a:r>
            <a:r>
              <a:rPr lang="tr-TR" altLang="tr-TR" dirty="0" smtClean="0">
                <a:latin typeface="Arial" pitchFamily="34" charset="0"/>
              </a:rPr>
              <a:t>, kullanılan </a:t>
            </a:r>
            <a:r>
              <a:rPr lang="tr-TR" altLang="tr-TR" dirty="0">
                <a:latin typeface="Arial" pitchFamily="34" charset="0"/>
              </a:rPr>
              <a:t>sözcük yapısı, başlık düzeni gibi öğelerin raporun her yerinde aynı özellikte olması gerekir. </a:t>
            </a:r>
            <a:endParaRPr lang="tr-TR" altLang="tr-TR" dirty="0" smtClean="0">
              <a:latin typeface="Arial" pitchFamily="34" charset="0"/>
            </a:endParaRPr>
          </a:p>
          <a:p>
            <a:pPr marL="354012" algn="just">
              <a:lnSpc>
                <a:spcPct val="90000"/>
              </a:lnSpc>
            </a:pPr>
            <a:endParaRPr lang="tr-TR" altLang="tr-TR" dirty="0">
              <a:latin typeface="Arial" pitchFamily="34" charset="0"/>
            </a:endParaRPr>
          </a:p>
          <a:p>
            <a:pPr marL="720725" indent="-366713" algn="just">
              <a:lnSpc>
                <a:spcPct val="90000"/>
              </a:lnSpc>
              <a:buFont typeface="+mj-lt"/>
              <a:buAutoNum type="alphaLcParenR"/>
            </a:pPr>
            <a:r>
              <a:rPr lang="tr-TR" altLang="tr-TR" dirty="0" smtClean="0">
                <a:latin typeface="Arial" pitchFamily="34" charset="0"/>
              </a:rPr>
              <a:t>Anlatım </a:t>
            </a:r>
            <a:r>
              <a:rPr lang="tr-TR" altLang="tr-TR" dirty="0">
                <a:latin typeface="Arial" pitchFamily="34" charset="0"/>
              </a:rPr>
              <a:t>ve veri kullanımı bakımından bilimsel araştırma ve raporlama gereklerine bağlı kalınmalıdır</a:t>
            </a:r>
            <a:r>
              <a:rPr lang="tr-TR" altLang="tr-TR" dirty="0" smtClean="0">
                <a:latin typeface="Arial" pitchFamily="34" charset="0"/>
              </a:rPr>
              <a:t>.</a:t>
            </a:r>
          </a:p>
          <a:p>
            <a:pPr marL="720725" indent="-366713" algn="just">
              <a:lnSpc>
                <a:spcPct val="90000"/>
              </a:lnSpc>
              <a:buFont typeface="+mj-lt"/>
              <a:buAutoNum type="alphaLcParenR"/>
            </a:pPr>
            <a:endParaRPr lang="tr-TR" altLang="tr-TR" dirty="0">
              <a:latin typeface="Arial" pitchFamily="34" charset="0"/>
            </a:endParaRPr>
          </a:p>
          <a:p>
            <a:pPr marL="720725" indent="-366713" algn="just">
              <a:lnSpc>
                <a:spcPct val="90000"/>
              </a:lnSpc>
              <a:buFont typeface="+mj-lt"/>
              <a:buAutoNum type="alphaLcParenR"/>
            </a:pPr>
            <a:r>
              <a:rPr lang="tr-TR" altLang="tr-TR" dirty="0" smtClean="0">
                <a:latin typeface="Arial" pitchFamily="34" charset="0"/>
              </a:rPr>
              <a:t>Sıkça </a:t>
            </a:r>
            <a:r>
              <a:rPr lang="tr-TR" altLang="tr-TR" dirty="0">
                <a:latin typeface="Arial" pitchFamily="34" charset="0"/>
              </a:rPr>
              <a:t>geçen uzun birim adları, büyük harflerle kısaltılarak verilmelidir. Kısaltmalar, birim adının metinde ilk geçtiği yerde gösterilmelidir. Bunların sayısı çok olduğunda “Kısaltmalar Listesi” hazırlanıp içindekiler sayfasından sonra gelmek üzere eklenmelidir</a:t>
            </a:r>
            <a:r>
              <a:rPr lang="tr-TR" altLang="tr-TR" dirty="0" smtClean="0">
                <a:latin typeface="Arial" pitchFamily="34" charset="0"/>
              </a:rPr>
              <a:t>.</a:t>
            </a:r>
            <a:endParaRPr lang="tr-TR" altLang="tr-TR" dirty="0">
              <a:latin typeface="Arial" pitchFamily="34" charset="0"/>
            </a:endParaRPr>
          </a:p>
        </p:txBody>
      </p:sp>
    </p:spTree>
    <p:extLst>
      <p:ext uri="{BB962C8B-B14F-4D97-AF65-F5344CB8AC3E}">
        <p14:creationId xmlns:p14="http://schemas.microsoft.com/office/powerpoint/2010/main" val="15695072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nvGraphicFramePr>
        <p:xfrm>
          <a:off x="228600" y="381000"/>
          <a:ext cx="8758238" cy="457200"/>
        </p:xfrm>
        <a:graphic>
          <a:graphicData uri="http://schemas.openxmlformats.org/drawingml/2006/table">
            <a:tbl>
              <a:tblPr/>
              <a:tblGrid>
                <a:gridCol w="87582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8" y="44624"/>
            <a:ext cx="724792" cy="72000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23528" y="1126485"/>
            <a:ext cx="8496944" cy="4441216"/>
          </a:xfrm>
          <a:prstGeom prst="rect">
            <a:avLst/>
          </a:prstGeom>
        </p:spPr>
        <p:txBody>
          <a:bodyPr wrap="square">
            <a:spAutoFit/>
          </a:bodyPr>
          <a:lstStyle/>
          <a:p>
            <a:pPr algn="just">
              <a:lnSpc>
                <a:spcPct val="80000"/>
              </a:lnSpc>
            </a:pPr>
            <a:r>
              <a:rPr lang="tr-TR" altLang="tr-TR" b="1" dirty="0" smtClean="0">
                <a:latin typeface="Arial" pitchFamily="34" charset="0"/>
              </a:rPr>
              <a:t>3</a:t>
            </a:r>
            <a:r>
              <a:rPr lang="tr-TR" altLang="tr-TR" b="1" dirty="0">
                <a:latin typeface="Arial" pitchFamily="34" charset="0"/>
              </a:rPr>
              <a:t>. Metinde anlatımı etkili kılacak yöntemler kullanılmalıdır</a:t>
            </a:r>
            <a:r>
              <a:rPr lang="tr-TR" altLang="tr-TR" b="1" dirty="0" smtClean="0">
                <a:latin typeface="Arial" pitchFamily="34" charset="0"/>
              </a:rPr>
              <a:t>.</a:t>
            </a:r>
          </a:p>
          <a:p>
            <a:pPr algn="just">
              <a:lnSpc>
                <a:spcPct val="80000"/>
              </a:lnSpc>
            </a:pPr>
            <a:endParaRPr lang="tr-TR" altLang="tr-TR" b="1" dirty="0">
              <a:latin typeface="Arial" pitchFamily="34" charset="0"/>
            </a:endParaRPr>
          </a:p>
          <a:p>
            <a:pPr marL="536575" indent="-273050" algn="just">
              <a:lnSpc>
                <a:spcPct val="90000"/>
              </a:lnSpc>
              <a:buFont typeface="+mj-lt"/>
              <a:buAutoNum type="alphaLcParenR"/>
            </a:pPr>
            <a:r>
              <a:rPr lang="tr-TR" altLang="tr-TR" dirty="0" smtClean="0">
                <a:latin typeface="Arial" pitchFamily="34" charset="0"/>
              </a:rPr>
              <a:t>Anlatımı </a:t>
            </a:r>
            <a:r>
              <a:rPr lang="tr-TR" altLang="tr-TR" dirty="0">
                <a:latin typeface="Arial" pitchFamily="34" charset="0"/>
              </a:rPr>
              <a:t>güçlendirmek ve sözcük öbeklerini birbiriyle ilintilemek üzere; </a:t>
            </a:r>
            <a:r>
              <a:rPr lang="tr-TR" altLang="tr-TR" dirty="0" smtClean="0">
                <a:latin typeface="Arial" pitchFamily="34" charset="0"/>
              </a:rPr>
              <a:t>“bunun </a:t>
            </a:r>
            <a:r>
              <a:rPr lang="tr-TR" altLang="tr-TR" dirty="0">
                <a:latin typeface="Arial" pitchFamily="34" charset="0"/>
              </a:rPr>
              <a:t>yanında, ne ki, bir başka deyişle, ayrıca, kaldı ki, aynı zamanda, bu bağlamda, eş deyişle” türündeki bağlaçlardan yeri geldikçe yararlanılmalıdır</a:t>
            </a:r>
            <a:r>
              <a:rPr lang="tr-TR" altLang="tr-TR" dirty="0" smtClean="0">
                <a:latin typeface="Arial" pitchFamily="34" charset="0"/>
              </a:rPr>
              <a:t>.</a:t>
            </a:r>
          </a:p>
          <a:p>
            <a:pPr marL="536575" indent="-273050" algn="just">
              <a:lnSpc>
                <a:spcPct val="90000"/>
              </a:lnSpc>
              <a:buFont typeface="+mj-lt"/>
              <a:buAutoNum type="alphaLcParenR"/>
            </a:pPr>
            <a:endParaRPr lang="tr-TR" altLang="tr-TR" dirty="0">
              <a:latin typeface="Arial" pitchFamily="34" charset="0"/>
            </a:endParaRPr>
          </a:p>
          <a:p>
            <a:pPr marL="536575" indent="-273050" algn="just">
              <a:lnSpc>
                <a:spcPct val="90000"/>
              </a:lnSpc>
              <a:buFont typeface="+mj-lt"/>
              <a:buAutoNum type="alphaLcParenR"/>
            </a:pPr>
            <a:r>
              <a:rPr lang="tr-TR" altLang="tr-TR" dirty="0" smtClean="0">
                <a:latin typeface="Arial" pitchFamily="34" charset="0"/>
              </a:rPr>
              <a:t>Bağlaç </a:t>
            </a:r>
            <a:r>
              <a:rPr lang="tr-TR" altLang="tr-TR" dirty="0">
                <a:latin typeface="Arial" pitchFamily="34" charset="0"/>
              </a:rPr>
              <a:t>kullanımındaki ilkesel yaklaşım aynı bağlacın izleyen tümceler içinde </a:t>
            </a:r>
            <a:r>
              <a:rPr lang="tr-TR" altLang="tr-TR" dirty="0" smtClean="0">
                <a:latin typeface="Arial" pitchFamily="34" charset="0"/>
              </a:rPr>
              <a:t>art </a:t>
            </a:r>
            <a:r>
              <a:rPr lang="tr-TR" altLang="tr-TR" dirty="0">
                <a:latin typeface="Arial" pitchFamily="34" charset="0"/>
              </a:rPr>
              <a:t>arda yinelenmemesidir. Yineleme yavanlık yaratıcı olmaktadır</a:t>
            </a:r>
            <a:r>
              <a:rPr lang="tr-TR" altLang="tr-TR" dirty="0" smtClean="0">
                <a:latin typeface="Arial" pitchFamily="34" charset="0"/>
              </a:rPr>
              <a:t>.</a:t>
            </a:r>
          </a:p>
          <a:p>
            <a:pPr marL="263525" algn="just">
              <a:lnSpc>
                <a:spcPct val="90000"/>
              </a:lnSpc>
            </a:pPr>
            <a:endParaRPr lang="tr-TR" altLang="tr-TR" dirty="0" smtClean="0">
              <a:latin typeface="Arial" pitchFamily="34" charset="0"/>
            </a:endParaRPr>
          </a:p>
          <a:p>
            <a:pPr marL="536575" indent="-273050" algn="just">
              <a:lnSpc>
                <a:spcPct val="90000"/>
              </a:lnSpc>
              <a:buFont typeface="+mj-lt"/>
              <a:buAutoNum type="alphaLcParenR"/>
            </a:pPr>
            <a:r>
              <a:rPr lang="tr-TR" altLang="tr-TR" dirty="0" smtClean="0">
                <a:latin typeface="Arial" pitchFamily="34" charset="0"/>
              </a:rPr>
              <a:t>Metin </a:t>
            </a:r>
            <a:r>
              <a:rPr lang="tr-TR" altLang="tr-TR" dirty="0">
                <a:latin typeface="Arial" pitchFamily="34" charset="0"/>
              </a:rPr>
              <a:t>ile çizelge verileri arasında </a:t>
            </a:r>
            <a:r>
              <a:rPr lang="tr-TR" altLang="tr-TR" dirty="0" err="1">
                <a:latin typeface="Arial" pitchFamily="34" charset="0"/>
              </a:rPr>
              <a:t>anlatımsal</a:t>
            </a:r>
            <a:r>
              <a:rPr lang="tr-TR" altLang="tr-TR" dirty="0">
                <a:latin typeface="Arial" pitchFamily="34" charset="0"/>
              </a:rPr>
              <a:t> bağlantı kurulmalıdır</a:t>
            </a:r>
            <a:r>
              <a:rPr lang="tr-TR" altLang="tr-TR" dirty="0" smtClean="0">
                <a:latin typeface="Arial" pitchFamily="34" charset="0"/>
              </a:rPr>
              <a:t>.</a:t>
            </a:r>
          </a:p>
          <a:p>
            <a:pPr marL="263525" algn="just">
              <a:lnSpc>
                <a:spcPct val="90000"/>
              </a:lnSpc>
            </a:pPr>
            <a:endParaRPr lang="tr-TR" altLang="tr-TR" dirty="0">
              <a:latin typeface="Arial" pitchFamily="34" charset="0"/>
            </a:endParaRPr>
          </a:p>
          <a:p>
            <a:pPr marL="446088" indent="-446088" algn="just"/>
            <a:r>
              <a:rPr lang="tr-TR" altLang="tr-TR" b="1" dirty="0">
                <a:latin typeface="Arial" pitchFamily="34" charset="0"/>
              </a:rPr>
              <a:t>4. Uygulanmayacak ya da uygulanması olanaklı olmayan önerilerde bulunulmamalıdır</a:t>
            </a:r>
            <a:r>
              <a:rPr lang="tr-TR" altLang="tr-TR" b="1" dirty="0" smtClean="0">
                <a:latin typeface="Arial" pitchFamily="34" charset="0"/>
              </a:rPr>
              <a:t>.</a:t>
            </a:r>
          </a:p>
          <a:p>
            <a:pPr algn="just"/>
            <a:endParaRPr lang="tr-TR" altLang="tr-TR" b="1" dirty="0">
              <a:latin typeface="Arial" pitchFamily="34" charset="0"/>
            </a:endParaRPr>
          </a:p>
          <a:p>
            <a:pPr marL="263525" indent="-263525" algn="just"/>
            <a:r>
              <a:rPr lang="tr-TR" altLang="tr-TR" b="1" dirty="0">
                <a:latin typeface="Arial" pitchFamily="34" charset="0"/>
              </a:rPr>
              <a:t>5</a:t>
            </a:r>
            <a:r>
              <a:rPr lang="tr-TR" altLang="tr-TR" b="1" dirty="0" smtClean="0">
                <a:latin typeface="Arial" pitchFamily="34" charset="0"/>
              </a:rPr>
              <a:t>. Yapılan </a:t>
            </a:r>
            <a:r>
              <a:rPr lang="tr-TR" altLang="tr-TR" b="1" dirty="0">
                <a:latin typeface="Arial" pitchFamily="34" charset="0"/>
              </a:rPr>
              <a:t>çalışmalar ve uygulamalar tenkit </a:t>
            </a:r>
            <a:r>
              <a:rPr lang="tr-TR" altLang="tr-TR" b="1" dirty="0" smtClean="0">
                <a:latin typeface="Arial" pitchFamily="34" charset="0"/>
              </a:rPr>
              <a:t>edilmemeli, </a:t>
            </a:r>
            <a:r>
              <a:rPr lang="tr-TR" altLang="tr-TR" b="1" dirty="0">
                <a:latin typeface="Arial" pitchFamily="34" charset="0"/>
              </a:rPr>
              <a:t>yalnızca tespit edilen </a:t>
            </a:r>
            <a:r>
              <a:rPr lang="tr-TR" altLang="tr-TR" b="1" dirty="0" smtClean="0">
                <a:latin typeface="Arial" pitchFamily="34" charset="0"/>
              </a:rPr>
              <a:t>sorunlar ve </a:t>
            </a:r>
            <a:r>
              <a:rPr lang="tr-TR" altLang="tr-TR" b="1" dirty="0">
                <a:latin typeface="Arial" pitchFamily="34" charset="0"/>
              </a:rPr>
              <a:t>bunların neden ve sonuçları nesnel bir biçimde ortaya konulmalıdır. </a:t>
            </a:r>
            <a:endParaRPr lang="tr-TR" altLang="tr-TR" dirty="0">
              <a:latin typeface="Arial" pitchFamily="34" charset="0"/>
            </a:endParaRPr>
          </a:p>
        </p:txBody>
      </p:sp>
    </p:spTree>
    <p:extLst>
      <p:ext uri="{BB962C8B-B14F-4D97-AF65-F5344CB8AC3E}">
        <p14:creationId xmlns:p14="http://schemas.microsoft.com/office/powerpoint/2010/main" val="16627247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nvGraphicFramePr>
        <p:xfrm>
          <a:off x="228600" y="381000"/>
          <a:ext cx="8758238" cy="457200"/>
        </p:xfrm>
        <a:graphic>
          <a:graphicData uri="http://schemas.openxmlformats.org/drawingml/2006/table">
            <a:tbl>
              <a:tblPr/>
              <a:tblGrid>
                <a:gridCol w="87582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8" y="44624"/>
            <a:ext cx="724792" cy="72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oup 193"/>
          <p:cNvGraphicFramePr>
            <a:graphicFrameLocks noGrp="1"/>
          </p:cNvGraphicFramePr>
          <p:nvPr>
            <p:extLst>
              <p:ext uri="{D42A27DB-BD31-4B8C-83A1-F6EECF244321}">
                <p14:modId xmlns:p14="http://schemas.microsoft.com/office/powerpoint/2010/main" val="3770425697"/>
              </p:ext>
            </p:extLst>
          </p:nvPr>
        </p:nvGraphicFramePr>
        <p:xfrm>
          <a:off x="990600" y="205333"/>
          <a:ext cx="3509392" cy="487363"/>
        </p:xfrm>
        <a:graphic>
          <a:graphicData uri="http://schemas.openxmlformats.org/drawingml/2006/table">
            <a:tbl>
              <a:tblPr/>
              <a:tblGrid>
                <a:gridCol w="3509392"/>
              </a:tblGrid>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kern="1200" cap="none" normalizeH="0" baseline="0" dirty="0" smtClean="0">
                          <a:ln>
                            <a:noFill/>
                          </a:ln>
                          <a:solidFill>
                            <a:srgbClr val="0000FF"/>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ANLATIM ÖZELLİKLERİ</a:t>
                      </a:r>
                      <a:endParaRPr kumimoji="0" lang="tr-TR" sz="2000" b="1" i="0" u="none" strike="noStrike" kern="1200" cap="none" normalizeH="0" baseline="0" dirty="0" smtClean="0">
                        <a:ln>
                          <a:noFill/>
                        </a:ln>
                        <a:solidFill>
                          <a:srgbClr val="0000FF"/>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2" name="Dikdörtgen 1"/>
          <p:cNvSpPr/>
          <p:nvPr/>
        </p:nvSpPr>
        <p:spPr>
          <a:xfrm>
            <a:off x="323528" y="1126485"/>
            <a:ext cx="8496944" cy="3416320"/>
          </a:xfrm>
          <a:prstGeom prst="rect">
            <a:avLst/>
          </a:prstGeom>
        </p:spPr>
        <p:txBody>
          <a:bodyPr wrap="square">
            <a:spAutoFit/>
          </a:bodyPr>
          <a:lstStyle/>
          <a:p>
            <a:pPr marL="354013" indent="-354013" algn="just"/>
            <a:r>
              <a:rPr lang="tr-TR" altLang="tr-TR" b="1" dirty="0">
                <a:latin typeface="Arial" pitchFamily="34" charset="0"/>
              </a:rPr>
              <a:t>6. Saptanan sorunların çözüm önerilerine de yer verilmelidir. Çözümü bulunmayan sorun dile getirilmemelidir</a:t>
            </a:r>
            <a:r>
              <a:rPr lang="tr-TR" altLang="tr-TR" b="1" dirty="0" smtClean="0">
                <a:latin typeface="Arial" pitchFamily="34" charset="0"/>
              </a:rPr>
              <a:t>.</a:t>
            </a:r>
          </a:p>
          <a:p>
            <a:pPr algn="just"/>
            <a:endParaRPr lang="tr-TR" altLang="tr-TR" b="1" dirty="0">
              <a:latin typeface="Arial" pitchFamily="34" charset="0"/>
            </a:endParaRPr>
          </a:p>
          <a:p>
            <a:pPr marL="354013" indent="-354013" algn="just"/>
            <a:r>
              <a:rPr lang="tr-TR" altLang="tr-TR" b="1" dirty="0">
                <a:latin typeface="Arial" pitchFamily="34" charset="0"/>
              </a:rPr>
              <a:t>7. </a:t>
            </a:r>
            <a:r>
              <a:rPr lang="tr-TR" altLang="tr-TR" b="1" dirty="0" smtClean="0">
                <a:latin typeface="Arial" pitchFamily="34" charset="0"/>
              </a:rPr>
              <a:t> Mecbur </a:t>
            </a:r>
            <a:r>
              <a:rPr lang="tr-TR" altLang="tr-TR" b="1" dirty="0">
                <a:latin typeface="Arial" pitchFamily="34" charset="0"/>
              </a:rPr>
              <a:t>olmadıkça yasal değişiklik getiren önerilerde bulunulmamalıdır. Yasal değişiklik önermek raporun uygulanmasını güçleştirir. Değişiklik önerisi, yönetimin olanakları içinde olmalıdır </a:t>
            </a:r>
            <a:r>
              <a:rPr lang="tr-TR" altLang="tr-TR" b="1" dirty="0" smtClean="0">
                <a:latin typeface="Arial" pitchFamily="34" charset="0"/>
              </a:rPr>
              <a:t>(tüzük</a:t>
            </a:r>
            <a:r>
              <a:rPr lang="tr-TR" altLang="tr-TR" b="1" dirty="0">
                <a:latin typeface="Arial" pitchFamily="34" charset="0"/>
              </a:rPr>
              <a:t>, yönetmelik</a:t>
            </a:r>
            <a:r>
              <a:rPr lang="tr-TR" altLang="tr-TR" b="1" dirty="0" smtClean="0">
                <a:latin typeface="Arial" pitchFamily="34" charset="0"/>
              </a:rPr>
              <a:t>, BKK</a:t>
            </a:r>
            <a:r>
              <a:rPr lang="tr-TR" altLang="tr-TR" b="1" dirty="0">
                <a:latin typeface="Arial" pitchFamily="34" charset="0"/>
              </a:rPr>
              <a:t>, genel kurul/ yönetim kurulu kararı veya makam onayı). </a:t>
            </a:r>
          </a:p>
          <a:p>
            <a:pPr algn="just"/>
            <a:endParaRPr lang="tr-TR" altLang="tr-TR" b="1" dirty="0">
              <a:latin typeface="Arial" pitchFamily="34" charset="0"/>
            </a:endParaRPr>
          </a:p>
          <a:p>
            <a:pPr marL="182563" indent="-182563" algn="just"/>
            <a:r>
              <a:rPr lang="tr-TR" altLang="tr-TR" b="1" dirty="0" smtClean="0">
                <a:latin typeface="Arial" pitchFamily="34" charset="0"/>
              </a:rPr>
              <a:t>8. </a:t>
            </a:r>
            <a:r>
              <a:rPr lang="tr-TR" altLang="tr-TR" b="1" dirty="0">
                <a:latin typeface="Arial" pitchFamily="34" charset="0"/>
              </a:rPr>
              <a:t>Rapor yöneticiye randevu alınarak, bizzat sunulmalıdır.</a:t>
            </a:r>
          </a:p>
          <a:p>
            <a:pPr marL="263525" algn="just"/>
            <a:r>
              <a:rPr lang="tr-TR" altLang="tr-TR" dirty="0">
                <a:latin typeface="Arial" pitchFamily="34" charset="0"/>
              </a:rPr>
              <a:t>Sunumda, rapor kısaca özetlenmeli, rapor uygulandığı taktirde birime ne gibi yararlar sağlayacağı açıklanmalıdır.</a:t>
            </a:r>
          </a:p>
          <a:p>
            <a:pPr algn="just"/>
            <a:endParaRPr lang="tr-TR" altLang="tr-TR" dirty="0">
              <a:latin typeface="Arial" pitchFamily="34" charset="0"/>
            </a:endParaRPr>
          </a:p>
        </p:txBody>
      </p:sp>
    </p:spTree>
    <p:extLst>
      <p:ext uri="{BB962C8B-B14F-4D97-AF65-F5344CB8AC3E}">
        <p14:creationId xmlns:p14="http://schemas.microsoft.com/office/powerpoint/2010/main" val="41015432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nvGraphicFramePr>
        <p:xfrm>
          <a:off x="228600" y="381000"/>
          <a:ext cx="8758238" cy="457200"/>
        </p:xfrm>
        <a:graphic>
          <a:graphicData uri="http://schemas.openxmlformats.org/drawingml/2006/table">
            <a:tbl>
              <a:tblPr/>
              <a:tblGrid>
                <a:gridCol w="87582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8" y="44624"/>
            <a:ext cx="724792" cy="720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03931" y="1772816"/>
            <a:ext cx="8229600" cy="30243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tr-TR" sz="40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indent="0" algn="ctr">
              <a:buFont typeface="Arial" pitchFamily="34" charset="0"/>
              <a:buNone/>
            </a:pPr>
            <a:r>
              <a:rPr lang="en-US" sz="40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TEŞEKKÜR EDERİ</a:t>
            </a:r>
            <a:r>
              <a:rPr lang="tr-TR" sz="40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M</a:t>
            </a:r>
          </a:p>
          <a:p>
            <a:pPr marL="0" indent="0" algn="ctr">
              <a:buFont typeface="Arial" pitchFamily="34" charset="0"/>
              <a:buNone/>
            </a:pPr>
            <a:endParaRPr lang="tr-TR" sz="40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indent="0" algn="ctr">
              <a:buFont typeface="Arial" pitchFamily="34" charset="0"/>
              <a:buNone/>
            </a:pPr>
            <a:endParaRPr lang="en-US" sz="40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indent="0" algn="ctr">
              <a:buFont typeface="Arial" pitchFamily="34" charset="0"/>
              <a:buNone/>
            </a:pPr>
            <a:endParaRPr lang="tr-TR" sz="2400" i="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lgn="ctr">
              <a:buFont typeface="Arial" pitchFamily="34" charset="0"/>
              <a:buNone/>
            </a:pPr>
            <a:endParaRPr lang="tr-TR" sz="2400" i="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lgn="ctr">
              <a:buFont typeface="Arial" pitchFamily="34" charset="0"/>
              <a:buNone/>
            </a:pPr>
            <a:endParaRPr lang="en-US" sz="2400" i="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5383" y="3645024"/>
            <a:ext cx="1258665"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3567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extLst>
              <p:ext uri="{D42A27DB-BD31-4B8C-83A1-F6EECF244321}">
                <p14:modId xmlns:p14="http://schemas.microsoft.com/office/powerpoint/2010/main" val="3963339726"/>
              </p:ext>
            </p:extLst>
          </p:nvPr>
        </p:nvGraphicFramePr>
        <p:xfrm>
          <a:off x="228600" y="381000"/>
          <a:ext cx="8807896" cy="457200"/>
        </p:xfrm>
        <a:graphic>
          <a:graphicData uri="http://schemas.openxmlformats.org/drawingml/2006/table">
            <a:tbl>
              <a:tblPr/>
              <a:tblGrid>
                <a:gridCol w="8807896"/>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704" y="44624"/>
            <a:ext cx="724792" cy="72000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23528" y="1319857"/>
            <a:ext cx="8496944" cy="3693319"/>
          </a:xfrm>
          <a:prstGeom prst="rect">
            <a:avLst/>
          </a:prstGeom>
        </p:spPr>
        <p:txBody>
          <a:bodyPr wrap="square">
            <a:spAutoFit/>
          </a:bodyPr>
          <a:lstStyle/>
          <a:p>
            <a:pPr algn="just"/>
            <a:r>
              <a:rPr lang="tr-TR" b="1" dirty="0" smtClean="0">
                <a:latin typeface="Arial" pitchFamily="34" charset="0"/>
              </a:rPr>
              <a:t>Rapor </a:t>
            </a:r>
            <a:r>
              <a:rPr lang="tr-TR" b="1" dirty="0">
                <a:latin typeface="Arial" pitchFamily="34" charset="0"/>
              </a:rPr>
              <a:t>hazırlarken öncelikle, raporda kısa, net ve anlaşılır </a:t>
            </a:r>
            <a:r>
              <a:rPr lang="tr-TR" b="1" dirty="0" smtClean="0">
                <a:latin typeface="Arial" pitchFamily="34" charset="0"/>
              </a:rPr>
              <a:t>cümleler kurulmalıdır</a:t>
            </a:r>
            <a:r>
              <a:rPr lang="tr-TR" b="1" dirty="0">
                <a:latin typeface="Arial" pitchFamily="34" charset="0"/>
              </a:rPr>
              <a:t>. </a:t>
            </a:r>
            <a:endParaRPr lang="tr-TR" b="1" dirty="0" smtClean="0">
              <a:latin typeface="Arial" pitchFamily="34" charset="0"/>
            </a:endParaRPr>
          </a:p>
          <a:p>
            <a:pPr algn="just"/>
            <a:endParaRPr lang="tr-TR" b="1" dirty="0" smtClean="0">
              <a:latin typeface="Arial" pitchFamily="34" charset="0"/>
            </a:endParaRPr>
          </a:p>
          <a:p>
            <a:pPr algn="just"/>
            <a:r>
              <a:rPr lang="tr-TR" b="1" dirty="0" smtClean="0">
                <a:latin typeface="Arial" pitchFamily="34" charset="0"/>
              </a:rPr>
              <a:t>Eğer </a:t>
            </a:r>
            <a:r>
              <a:rPr lang="tr-TR" b="1" dirty="0">
                <a:latin typeface="Arial" pitchFamily="34" charset="0"/>
              </a:rPr>
              <a:t>rapor teknik bir konuda değilse, </a:t>
            </a:r>
            <a:r>
              <a:rPr lang="tr-TR" b="1" dirty="0" smtClean="0">
                <a:latin typeface="Arial" pitchFamily="34" charset="0"/>
              </a:rPr>
              <a:t>yabancı kelimelerden </a:t>
            </a:r>
            <a:r>
              <a:rPr lang="tr-TR" b="1" dirty="0">
                <a:latin typeface="Arial" pitchFamily="34" charset="0"/>
              </a:rPr>
              <a:t>ve teknik tanımlardan kaçınılmalıdır</a:t>
            </a:r>
            <a:r>
              <a:rPr lang="tr-TR" b="1" dirty="0" smtClean="0">
                <a:latin typeface="Arial" pitchFamily="34" charset="0"/>
              </a:rPr>
              <a:t>. </a:t>
            </a:r>
          </a:p>
          <a:p>
            <a:pPr algn="just"/>
            <a:r>
              <a:rPr lang="tr-TR" b="1" dirty="0" smtClean="0">
                <a:latin typeface="Arial" pitchFamily="34" charset="0"/>
              </a:rPr>
              <a:t> </a:t>
            </a:r>
          </a:p>
          <a:p>
            <a:pPr algn="just"/>
            <a:r>
              <a:rPr lang="tr-TR" b="1" dirty="0" smtClean="0">
                <a:latin typeface="Arial" pitchFamily="34" charset="0"/>
              </a:rPr>
              <a:t>Akıcı </a:t>
            </a:r>
            <a:r>
              <a:rPr lang="tr-TR" b="1" dirty="0">
                <a:latin typeface="Arial" pitchFamily="34" charset="0"/>
              </a:rPr>
              <a:t>bir dil kullanmak, raporun tamamını </a:t>
            </a:r>
            <a:r>
              <a:rPr lang="tr-TR" b="1" dirty="0" smtClean="0">
                <a:latin typeface="Arial" pitchFamily="34" charset="0"/>
              </a:rPr>
              <a:t>okumaya  niyetli </a:t>
            </a:r>
            <a:r>
              <a:rPr lang="tr-TR" b="1" dirty="0">
                <a:latin typeface="Arial" pitchFamily="34" charset="0"/>
              </a:rPr>
              <a:t>kişinin işini kolaylaştıracağı gibi raporun </a:t>
            </a:r>
            <a:r>
              <a:rPr lang="tr-TR" b="1" dirty="0" smtClean="0">
                <a:latin typeface="Arial" pitchFamily="34" charset="0"/>
              </a:rPr>
              <a:t>amacına ulaşmasını </a:t>
            </a:r>
            <a:r>
              <a:rPr lang="tr-TR" b="1" dirty="0">
                <a:latin typeface="Arial" pitchFamily="34" charset="0"/>
              </a:rPr>
              <a:t>da sağlayacaktır.</a:t>
            </a:r>
          </a:p>
          <a:p>
            <a:endParaRPr lang="tr-TR" dirty="0" smtClean="0"/>
          </a:p>
          <a:p>
            <a:endParaRPr lang="tr-TR" dirty="0"/>
          </a:p>
          <a:p>
            <a:pPr algn="just"/>
            <a:r>
              <a:rPr lang="tr-TR" b="1" dirty="0">
                <a:latin typeface="Arial" pitchFamily="34" charset="0"/>
              </a:rPr>
              <a:t>Raporun konusu zayıfsa,  yalnızca geçmişe dair veri içeriyor ve çözüm </a:t>
            </a:r>
            <a:r>
              <a:rPr lang="tr-TR" b="1" dirty="0" smtClean="0">
                <a:latin typeface="Arial" pitchFamily="34" charset="0"/>
              </a:rPr>
              <a:t>önerileri  açısından </a:t>
            </a:r>
            <a:r>
              <a:rPr lang="tr-TR" b="1" dirty="0">
                <a:latin typeface="Arial" pitchFamily="34" charset="0"/>
              </a:rPr>
              <a:t>yetersiz kalıyorsa, anlam bütünlüğü kurulamadıysa veya ilgili kişiyi yönlendirmekten uzaksa başarılı bir rapordan söz edemeyiz</a:t>
            </a:r>
            <a:r>
              <a:rPr lang="tr-TR" b="1" dirty="0" smtClean="0">
                <a:latin typeface="Arial" pitchFamily="34" charset="0"/>
              </a:rPr>
              <a:t>.</a:t>
            </a:r>
            <a:endParaRPr lang="tr-TR" altLang="tr-TR" b="1" dirty="0">
              <a:latin typeface="Arial" pitchFamily="34" charset="0"/>
            </a:endParaRPr>
          </a:p>
        </p:txBody>
      </p:sp>
    </p:spTree>
    <p:extLst>
      <p:ext uri="{BB962C8B-B14F-4D97-AF65-F5344CB8AC3E}">
        <p14:creationId xmlns:p14="http://schemas.microsoft.com/office/powerpoint/2010/main" val="1194849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nvGraphicFramePr>
        <p:xfrm>
          <a:off x="228600" y="381000"/>
          <a:ext cx="8758238" cy="457200"/>
        </p:xfrm>
        <a:graphic>
          <a:graphicData uri="http://schemas.openxmlformats.org/drawingml/2006/table">
            <a:tbl>
              <a:tblPr/>
              <a:tblGrid>
                <a:gridCol w="87582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8" y="44624"/>
            <a:ext cx="724792" cy="72000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95536" y="1186816"/>
            <a:ext cx="8424936" cy="4468916"/>
          </a:xfrm>
          <a:prstGeom prst="rect">
            <a:avLst/>
          </a:prstGeom>
        </p:spPr>
        <p:txBody>
          <a:bodyPr wrap="square">
            <a:spAutoFit/>
          </a:bodyPr>
          <a:lstStyle/>
          <a:p>
            <a:pPr algn="ctr">
              <a:lnSpc>
                <a:spcPct val="90000"/>
              </a:lnSpc>
            </a:pPr>
            <a:r>
              <a:rPr lang="tr-TR" altLang="tr-TR" sz="2400" b="1" dirty="0" smtClean="0">
                <a:solidFill>
                  <a:srgbClr val="002060"/>
                </a:solidFill>
                <a:latin typeface="Arial" pitchFamily="34" charset="0"/>
              </a:rPr>
              <a:t>İNCELEME , ARAŞTIRMA YAPMA VE RAPOR YAZMA YÖNTEMLERİ  (Ar,1994:156)</a:t>
            </a:r>
          </a:p>
          <a:p>
            <a:pPr algn="ctr">
              <a:lnSpc>
                <a:spcPct val="90000"/>
              </a:lnSpc>
            </a:pPr>
            <a:endParaRPr lang="tr-TR" altLang="tr-TR" sz="1000" b="1" dirty="0" smtClean="0">
              <a:solidFill>
                <a:srgbClr val="002060"/>
              </a:solidFill>
              <a:latin typeface="Arial" pitchFamily="34" charset="0"/>
            </a:endParaRPr>
          </a:p>
          <a:p>
            <a:pPr algn="just">
              <a:lnSpc>
                <a:spcPct val="90000"/>
              </a:lnSpc>
            </a:pPr>
            <a:endParaRPr lang="tr-TR" altLang="tr-TR" b="1" dirty="0" smtClean="0">
              <a:solidFill>
                <a:srgbClr val="FF0000"/>
              </a:solidFill>
              <a:latin typeface="Arial" pitchFamily="34" charset="0"/>
            </a:endParaRPr>
          </a:p>
          <a:p>
            <a:pPr marL="342900" indent="-342900">
              <a:lnSpc>
                <a:spcPct val="150000"/>
              </a:lnSpc>
              <a:buFont typeface="+mj-lt"/>
              <a:buAutoNum type="arabicParenR"/>
            </a:pPr>
            <a:r>
              <a:rPr lang="tr-TR" altLang="tr-TR" b="1" dirty="0" smtClean="0">
                <a:latin typeface="Arial" pitchFamily="34" charset="0"/>
              </a:rPr>
              <a:t>Veriler toplanır. </a:t>
            </a:r>
          </a:p>
          <a:p>
            <a:pPr indent="354013">
              <a:lnSpc>
                <a:spcPct val="150000"/>
              </a:lnSpc>
            </a:pPr>
            <a:r>
              <a:rPr lang="tr-TR" altLang="tr-TR" dirty="0" smtClean="0">
                <a:latin typeface="Arial" pitchFamily="34" charset="0"/>
              </a:rPr>
              <a:t>Verilerin </a:t>
            </a:r>
            <a:r>
              <a:rPr lang="tr-TR" altLang="tr-TR" dirty="0">
                <a:latin typeface="Arial" pitchFamily="34" charset="0"/>
              </a:rPr>
              <a:t>toplamasında şu yöntemler uygulanır:</a:t>
            </a:r>
          </a:p>
          <a:p>
            <a:pPr marL="720725" indent="-366713">
              <a:lnSpc>
                <a:spcPct val="150000"/>
              </a:lnSpc>
              <a:buFont typeface="+mj-lt"/>
              <a:buAutoNum type="alphaLcParenR"/>
            </a:pPr>
            <a:r>
              <a:rPr lang="tr-TR" altLang="tr-TR" dirty="0" smtClean="0">
                <a:latin typeface="Arial" pitchFamily="34" charset="0"/>
              </a:rPr>
              <a:t>Yetkililerle </a:t>
            </a:r>
            <a:r>
              <a:rPr lang="tr-TR" altLang="tr-TR" dirty="0">
                <a:latin typeface="Arial" pitchFamily="34" charset="0"/>
              </a:rPr>
              <a:t>ve ilgililerle görüşme </a:t>
            </a:r>
            <a:r>
              <a:rPr lang="tr-TR" altLang="tr-TR" dirty="0" smtClean="0">
                <a:latin typeface="Arial" pitchFamily="34" charset="0"/>
              </a:rPr>
              <a:t>(mülakat</a:t>
            </a:r>
            <a:r>
              <a:rPr lang="tr-TR" altLang="tr-TR" dirty="0">
                <a:latin typeface="Arial" pitchFamily="34" charset="0"/>
              </a:rPr>
              <a:t>) yapılır,</a:t>
            </a:r>
          </a:p>
          <a:p>
            <a:pPr marL="720725" indent="-366713">
              <a:lnSpc>
                <a:spcPct val="150000"/>
              </a:lnSpc>
              <a:buFont typeface="+mj-lt"/>
              <a:buAutoNum type="alphaLcParenR"/>
            </a:pPr>
            <a:r>
              <a:rPr lang="tr-TR" altLang="tr-TR" dirty="0" smtClean="0">
                <a:latin typeface="Arial" pitchFamily="34" charset="0"/>
              </a:rPr>
              <a:t>Yerinde </a:t>
            </a:r>
            <a:r>
              <a:rPr lang="tr-TR" altLang="tr-TR" dirty="0">
                <a:latin typeface="Arial" pitchFamily="34" charset="0"/>
              </a:rPr>
              <a:t>gözlem yapılır,</a:t>
            </a:r>
          </a:p>
          <a:p>
            <a:pPr marL="720725" indent="-366713">
              <a:lnSpc>
                <a:spcPct val="150000"/>
              </a:lnSpc>
              <a:buFont typeface="+mj-lt"/>
              <a:buAutoNum type="alphaLcParenR"/>
            </a:pPr>
            <a:r>
              <a:rPr lang="tr-TR" altLang="tr-TR" dirty="0" smtClean="0">
                <a:latin typeface="Arial" pitchFamily="34" charset="0"/>
              </a:rPr>
              <a:t>Konuyla </a:t>
            </a:r>
            <a:r>
              <a:rPr lang="tr-TR" altLang="tr-TR" dirty="0">
                <a:latin typeface="Arial" pitchFamily="34" charset="0"/>
              </a:rPr>
              <a:t>ilgili mevzuat incelenir,</a:t>
            </a:r>
          </a:p>
          <a:p>
            <a:pPr marL="720725" indent="-366713">
              <a:lnSpc>
                <a:spcPct val="150000"/>
              </a:lnSpc>
              <a:buFont typeface="+mj-lt"/>
              <a:buAutoNum type="alphaLcParenR"/>
            </a:pPr>
            <a:r>
              <a:rPr lang="tr-TR" altLang="tr-TR" dirty="0" smtClean="0">
                <a:latin typeface="Arial" pitchFamily="34" charset="0"/>
              </a:rPr>
              <a:t>Konuyla </a:t>
            </a:r>
            <a:r>
              <a:rPr lang="tr-TR" altLang="tr-TR" dirty="0">
                <a:latin typeface="Arial" pitchFamily="34" charset="0"/>
              </a:rPr>
              <a:t>ilgili yazılı </a:t>
            </a:r>
            <a:r>
              <a:rPr lang="tr-TR" altLang="tr-TR" dirty="0" smtClean="0">
                <a:latin typeface="Arial" pitchFamily="34" charset="0"/>
              </a:rPr>
              <a:t>kaynaklar (Bilimsel </a:t>
            </a:r>
            <a:r>
              <a:rPr lang="tr-TR" altLang="tr-TR" dirty="0">
                <a:latin typeface="Arial" pitchFamily="34" charset="0"/>
              </a:rPr>
              <a:t>yayınlar ve raporlar) incelenir.</a:t>
            </a:r>
          </a:p>
          <a:p>
            <a:pPr marL="720725" indent="-366713">
              <a:lnSpc>
                <a:spcPct val="150000"/>
              </a:lnSpc>
              <a:buFont typeface="+mj-lt"/>
              <a:buAutoNum type="alphaLcParenR"/>
            </a:pPr>
            <a:r>
              <a:rPr lang="tr-TR" altLang="tr-TR" dirty="0" smtClean="0">
                <a:latin typeface="Arial" pitchFamily="34" charset="0"/>
              </a:rPr>
              <a:t>Soru </a:t>
            </a:r>
            <a:r>
              <a:rPr lang="tr-TR" altLang="tr-TR" dirty="0">
                <a:latin typeface="Arial" pitchFamily="34" charset="0"/>
              </a:rPr>
              <a:t>kağıdı yöntemi uygulanır</a:t>
            </a:r>
            <a:r>
              <a:rPr lang="tr-TR" altLang="tr-TR" dirty="0" smtClean="0">
                <a:latin typeface="Arial" pitchFamily="34" charset="0"/>
              </a:rPr>
              <a:t>. (İlgili </a:t>
            </a:r>
            <a:r>
              <a:rPr lang="tr-TR" altLang="tr-TR" dirty="0">
                <a:latin typeface="Arial" pitchFamily="34" charset="0"/>
              </a:rPr>
              <a:t>personelin ve gerekirse müşterilerin/ vatandaşların yazılı olarak görüş ve önerileri </a:t>
            </a:r>
            <a:r>
              <a:rPr lang="tr-TR" altLang="tr-TR" dirty="0" smtClean="0">
                <a:latin typeface="Arial" pitchFamily="34" charset="0"/>
              </a:rPr>
              <a:t>alınır)</a:t>
            </a:r>
            <a:endParaRPr lang="tr-TR" altLang="tr-TR" sz="2000" dirty="0">
              <a:solidFill>
                <a:srgbClr val="FF0000"/>
              </a:solidFill>
              <a:latin typeface="Arial" pitchFamily="34" charset="0"/>
            </a:endParaRPr>
          </a:p>
        </p:txBody>
      </p:sp>
    </p:spTree>
    <p:extLst>
      <p:ext uri="{BB962C8B-B14F-4D97-AF65-F5344CB8AC3E}">
        <p14:creationId xmlns:p14="http://schemas.microsoft.com/office/powerpoint/2010/main" val="2251589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nvGraphicFramePr>
        <p:xfrm>
          <a:off x="228600" y="381000"/>
          <a:ext cx="8758238" cy="457200"/>
        </p:xfrm>
        <a:graphic>
          <a:graphicData uri="http://schemas.openxmlformats.org/drawingml/2006/table">
            <a:tbl>
              <a:tblPr/>
              <a:tblGrid>
                <a:gridCol w="87582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8" y="44624"/>
            <a:ext cx="724792"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 5"/>
          <p:cNvGrpSpPr/>
          <p:nvPr/>
        </p:nvGrpSpPr>
        <p:grpSpPr>
          <a:xfrm>
            <a:off x="577912" y="980728"/>
            <a:ext cx="8280920" cy="4247317"/>
            <a:chOff x="577912" y="980728"/>
            <a:chExt cx="8280920" cy="4247317"/>
          </a:xfrm>
        </p:grpSpPr>
        <p:sp>
          <p:nvSpPr>
            <p:cNvPr id="2" name="Dikdörtgen 1"/>
            <p:cNvSpPr/>
            <p:nvPr/>
          </p:nvSpPr>
          <p:spPr>
            <a:xfrm>
              <a:off x="577912" y="980728"/>
              <a:ext cx="8280920" cy="4247317"/>
            </a:xfrm>
            <a:prstGeom prst="rect">
              <a:avLst/>
            </a:prstGeom>
          </p:spPr>
          <p:txBody>
            <a:bodyPr wrap="square">
              <a:spAutoFit/>
            </a:bodyPr>
            <a:lstStyle/>
            <a:p>
              <a:pPr marL="342900" indent="-342900">
                <a:lnSpc>
                  <a:spcPct val="150000"/>
                </a:lnSpc>
                <a:buFont typeface="+mj-lt"/>
                <a:buAutoNum type="arabicParenR"/>
              </a:pPr>
              <a:r>
                <a:rPr lang="tr-TR" altLang="tr-TR" b="1" dirty="0" smtClean="0">
                  <a:solidFill>
                    <a:schemeClr val="bg1">
                      <a:lumMod val="95000"/>
                    </a:schemeClr>
                  </a:solidFill>
                  <a:latin typeface="Arial" pitchFamily="34" charset="0"/>
                </a:rPr>
                <a:t>..</a:t>
              </a:r>
            </a:p>
            <a:p>
              <a:pPr marL="446088" indent="-446088" algn="just">
                <a:lnSpc>
                  <a:spcPct val="150000"/>
                </a:lnSpc>
                <a:buFont typeface="+mj-lt"/>
                <a:buAutoNum type="arabicParenR"/>
              </a:pPr>
              <a:r>
                <a:rPr lang="tr-TR" altLang="tr-TR" b="1" dirty="0" smtClean="0">
                  <a:latin typeface="Arial" pitchFamily="34" charset="0"/>
                </a:rPr>
                <a:t>Toplanan </a:t>
              </a:r>
              <a:r>
                <a:rPr lang="tr-TR" altLang="tr-TR" b="1" dirty="0">
                  <a:latin typeface="Arial" pitchFamily="34" charset="0"/>
                </a:rPr>
                <a:t>veriler </a:t>
              </a:r>
              <a:r>
                <a:rPr lang="tr-TR" altLang="tr-TR" b="1" dirty="0" smtClean="0">
                  <a:latin typeface="Arial" pitchFamily="34" charset="0"/>
                </a:rPr>
                <a:t>analiz </a:t>
              </a:r>
              <a:r>
                <a:rPr lang="tr-TR" altLang="tr-TR" b="1" dirty="0">
                  <a:latin typeface="Arial" pitchFamily="34" charset="0"/>
                </a:rPr>
                <a:t>edilir. Sorunlar saptanır; nedenleri ve sonuçları </a:t>
              </a:r>
              <a:r>
                <a:rPr lang="tr-TR" altLang="tr-TR" b="1" dirty="0" smtClean="0">
                  <a:latin typeface="Arial" pitchFamily="34" charset="0"/>
                </a:rPr>
                <a:t>değerlendirilir ve </a:t>
              </a:r>
              <a:r>
                <a:rPr lang="tr-TR" altLang="tr-TR" b="1" dirty="0">
                  <a:latin typeface="Arial" pitchFamily="34" charset="0"/>
                </a:rPr>
                <a:t>çözüm önerileri </a:t>
              </a:r>
              <a:r>
                <a:rPr lang="tr-TR" altLang="tr-TR" b="1" dirty="0" smtClean="0">
                  <a:latin typeface="Arial" pitchFamily="34" charset="0"/>
                </a:rPr>
                <a:t>geliştirilir.</a:t>
              </a:r>
            </a:p>
            <a:p>
              <a:pPr marL="446088" indent="-446088" algn="just">
                <a:lnSpc>
                  <a:spcPct val="150000"/>
                </a:lnSpc>
                <a:buFont typeface="+mj-lt"/>
                <a:buAutoNum type="arabicParenR"/>
              </a:pPr>
              <a:r>
                <a:rPr lang="tr-TR" altLang="tr-TR" b="1" dirty="0">
                  <a:latin typeface="Arial" pitchFamily="34" charset="0"/>
                </a:rPr>
                <a:t>Rapor planı hazırlanır ve taslak rapor yazılır.</a:t>
              </a:r>
            </a:p>
            <a:p>
              <a:pPr marL="446088" indent="-446088" algn="just">
                <a:lnSpc>
                  <a:spcPct val="150000"/>
                </a:lnSpc>
                <a:buFont typeface="+mj-lt"/>
                <a:buAutoNum type="arabicParenR"/>
              </a:pPr>
              <a:r>
                <a:rPr lang="tr-TR" altLang="tr-TR" b="1" dirty="0" smtClean="0">
                  <a:latin typeface="Arial" pitchFamily="34" charset="0"/>
                </a:rPr>
                <a:t>Geliştirilen </a:t>
              </a:r>
              <a:r>
                <a:rPr lang="tr-TR" altLang="tr-TR" b="1" dirty="0">
                  <a:latin typeface="Arial" pitchFamily="34" charset="0"/>
                </a:rPr>
                <a:t>öneriler </a:t>
              </a:r>
              <a:r>
                <a:rPr lang="tr-TR" altLang="tr-TR" b="1" dirty="0" smtClean="0">
                  <a:latin typeface="Arial" pitchFamily="34" charset="0"/>
                </a:rPr>
                <a:t>yetkililerle </a:t>
              </a:r>
              <a:r>
                <a:rPr lang="tr-TR" altLang="tr-TR" b="1" dirty="0">
                  <a:latin typeface="Arial" pitchFamily="34" charset="0"/>
                </a:rPr>
                <a:t>ve ilgililerle tartışılır.</a:t>
              </a:r>
            </a:p>
            <a:p>
              <a:pPr marL="446088" indent="-446088" algn="just">
                <a:lnSpc>
                  <a:spcPct val="150000"/>
                </a:lnSpc>
                <a:buFont typeface="+mj-lt"/>
                <a:buAutoNum type="arabicParenR"/>
              </a:pPr>
              <a:r>
                <a:rPr lang="tr-TR" altLang="tr-TR" b="1" dirty="0" smtClean="0">
                  <a:latin typeface="Arial" pitchFamily="34" charset="0"/>
                </a:rPr>
                <a:t>Rapora </a:t>
              </a:r>
              <a:r>
                <a:rPr lang="tr-TR" altLang="tr-TR" b="1" dirty="0">
                  <a:latin typeface="Arial" pitchFamily="34" charset="0"/>
                </a:rPr>
                <a:t>son şekli verilir.</a:t>
              </a:r>
            </a:p>
            <a:p>
              <a:pPr marL="446088" indent="-446088" algn="just">
                <a:lnSpc>
                  <a:spcPct val="150000"/>
                </a:lnSpc>
                <a:buFont typeface="+mj-lt"/>
                <a:buAutoNum type="arabicParenR"/>
              </a:pPr>
              <a:r>
                <a:rPr lang="tr-TR" altLang="tr-TR" b="1" dirty="0" smtClean="0">
                  <a:latin typeface="Arial" pitchFamily="34" charset="0"/>
                </a:rPr>
                <a:t>Yazılan </a:t>
              </a:r>
              <a:r>
                <a:rPr lang="tr-TR" altLang="tr-TR" b="1" dirty="0">
                  <a:latin typeface="Arial" pitchFamily="34" charset="0"/>
                </a:rPr>
                <a:t>rapor kontrol edilir, gerekli düzeltmeler yapılır.</a:t>
              </a:r>
            </a:p>
            <a:p>
              <a:pPr marL="446088" indent="-446088" algn="just">
                <a:lnSpc>
                  <a:spcPct val="150000"/>
                </a:lnSpc>
                <a:buFont typeface="+mj-lt"/>
                <a:buAutoNum type="arabicParenR"/>
              </a:pPr>
              <a:r>
                <a:rPr lang="tr-TR" altLang="tr-TR" b="1" dirty="0" smtClean="0">
                  <a:latin typeface="Arial" pitchFamily="34" charset="0"/>
                </a:rPr>
                <a:t>Raporun </a:t>
              </a:r>
              <a:r>
                <a:rPr lang="tr-TR" altLang="tr-TR" b="1" dirty="0">
                  <a:latin typeface="Arial" pitchFamily="34" charset="0"/>
                </a:rPr>
                <a:t>kapağı yaptırılır </a:t>
              </a:r>
              <a:r>
                <a:rPr lang="tr-TR" altLang="tr-TR" dirty="0">
                  <a:latin typeface="Arial" pitchFamily="34" charset="0"/>
                </a:rPr>
                <a:t>(spiral kapak taktırılır veya rapor </a:t>
              </a:r>
              <a:r>
                <a:rPr lang="tr-TR" altLang="tr-TR" dirty="0" err="1">
                  <a:latin typeface="Arial" pitchFamily="34" charset="0"/>
                </a:rPr>
                <a:t>ciltletilir</a:t>
              </a:r>
              <a:r>
                <a:rPr lang="tr-TR" altLang="tr-TR" dirty="0">
                  <a:latin typeface="Arial" pitchFamily="34" charset="0"/>
                </a:rPr>
                <a:t>).</a:t>
              </a:r>
            </a:p>
            <a:p>
              <a:pPr marL="446088" indent="-446088" algn="just">
                <a:lnSpc>
                  <a:spcPct val="150000"/>
                </a:lnSpc>
                <a:buFont typeface="+mj-lt"/>
                <a:buAutoNum type="arabicParenR"/>
              </a:pPr>
              <a:r>
                <a:rPr lang="tr-TR" altLang="tr-TR" b="1" dirty="0" smtClean="0">
                  <a:latin typeface="Arial" pitchFamily="34" charset="0"/>
                </a:rPr>
                <a:t>Rapor </a:t>
              </a:r>
              <a:r>
                <a:rPr lang="tr-TR" altLang="tr-TR" dirty="0">
                  <a:latin typeface="Arial" pitchFamily="34" charset="0"/>
                </a:rPr>
                <a:t>(süresi içinde, bir üst yazıyla ve randevu alınarak), </a:t>
              </a:r>
              <a:r>
                <a:rPr lang="tr-TR" altLang="tr-TR" b="1" dirty="0">
                  <a:latin typeface="Arial" pitchFamily="34" charset="0"/>
                </a:rPr>
                <a:t>hazırlayan tarafından  yöneticiye sunulur.</a:t>
              </a:r>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28060"/>
            <a:stretch/>
          </p:blipFill>
          <p:spPr bwMode="auto">
            <a:xfrm>
              <a:off x="577913" y="1116931"/>
              <a:ext cx="542228" cy="367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714009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extLst>
              <p:ext uri="{D42A27DB-BD31-4B8C-83A1-F6EECF244321}">
                <p14:modId xmlns:p14="http://schemas.microsoft.com/office/powerpoint/2010/main" val="2675455601"/>
              </p:ext>
            </p:extLst>
          </p:nvPr>
        </p:nvGraphicFramePr>
        <p:xfrm>
          <a:off x="228600" y="381000"/>
          <a:ext cx="8807896" cy="457200"/>
        </p:xfrm>
        <a:graphic>
          <a:graphicData uri="http://schemas.openxmlformats.org/drawingml/2006/table">
            <a:tbl>
              <a:tblPr/>
              <a:tblGrid>
                <a:gridCol w="8807896"/>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704" y="44624"/>
            <a:ext cx="724792" cy="72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yagram 2"/>
          <p:cNvGraphicFramePr/>
          <p:nvPr>
            <p:extLst>
              <p:ext uri="{D42A27DB-BD31-4B8C-83A1-F6EECF244321}">
                <p14:modId xmlns:p14="http://schemas.microsoft.com/office/powerpoint/2010/main" val="2365102145"/>
              </p:ext>
            </p:extLst>
          </p:nvPr>
        </p:nvGraphicFramePr>
        <p:xfrm>
          <a:off x="395536" y="1124744"/>
          <a:ext cx="8424936"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9717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nvGraphicFramePr>
        <p:xfrm>
          <a:off x="228600" y="381000"/>
          <a:ext cx="8758238" cy="457200"/>
        </p:xfrm>
        <a:graphic>
          <a:graphicData uri="http://schemas.openxmlformats.org/drawingml/2006/table">
            <a:tbl>
              <a:tblPr/>
              <a:tblGrid>
                <a:gridCol w="87582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8" y="44624"/>
            <a:ext cx="724792" cy="72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oup 193"/>
          <p:cNvGraphicFramePr>
            <a:graphicFrameLocks noGrp="1"/>
          </p:cNvGraphicFramePr>
          <p:nvPr>
            <p:extLst>
              <p:ext uri="{D42A27DB-BD31-4B8C-83A1-F6EECF244321}">
                <p14:modId xmlns:p14="http://schemas.microsoft.com/office/powerpoint/2010/main" val="3617972782"/>
              </p:ext>
            </p:extLst>
          </p:nvPr>
        </p:nvGraphicFramePr>
        <p:xfrm>
          <a:off x="990600" y="205333"/>
          <a:ext cx="5237584" cy="487363"/>
        </p:xfrm>
        <a:graphic>
          <a:graphicData uri="http://schemas.openxmlformats.org/drawingml/2006/table">
            <a:tbl>
              <a:tblPr/>
              <a:tblGrid>
                <a:gridCol w="5237584"/>
              </a:tblGrid>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400" b="1" i="0" u="none" strike="noStrike" kern="1200" cap="none" normalizeH="0" baseline="0" dirty="0" smtClean="0">
                          <a:ln>
                            <a:noFill/>
                          </a:ln>
                          <a:solidFill>
                            <a:srgbClr val="FF0000"/>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RAPORLARIN YAPISI</a:t>
                      </a:r>
                      <a:endParaRPr kumimoji="0" lang="tr-TR" sz="2400" b="1" i="0" u="none" strike="noStrike" cap="none" normalizeH="0" baseline="0" dirty="0" smtClean="0">
                        <a:ln>
                          <a:noFill/>
                        </a:ln>
                        <a:solidFill>
                          <a:srgbClr val="FF0000"/>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2" name="Dikdörtgen 1"/>
          <p:cNvSpPr/>
          <p:nvPr/>
        </p:nvSpPr>
        <p:spPr>
          <a:xfrm>
            <a:off x="246808" y="1098024"/>
            <a:ext cx="8645672" cy="4001095"/>
          </a:xfrm>
          <a:prstGeom prst="rect">
            <a:avLst/>
          </a:prstGeom>
        </p:spPr>
        <p:txBody>
          <a:bodyPr wrap="square">
            <a:spAutoFit/>
          </a:bodyPr>
          <a:lstStyle/>
          <a:p>
            <a:r>
              <a:rPr lang="tr-TR" altLang="tr-TR" sz="2400" b="1" dirty="0" smtClean="0">
                <a:solidFill>
                  <a:srgbClr val="0000CC"/>
                </a:solidFill>
                <a:latin typeface="Arial" pitchFamily="34" charset="0"/>
              </a:rPr>
              <a:t>KAPAK VE İÇ KAPAK</a:t>
            </a:r>
          </a:p>
          <a:p>
            <a:endParaRPr lang="tr-TR" altLang="tr-TR" sz="2000" b="1" dirty="0">
              <a:latin typeface="Arial" pitchFamily="34" charset="0"/>
            </a:endParaRPr>
          </a:p>
          <a:p>
            <a:pPr algn="just"/>
            <a:r>
              <a:rPr lang="tr-TR" dirty="0">
                <a:latin typeface="Arial" pitchFamily="34" charset="0"/>
              </a:rPr>
              <a:t>Raporun kapak sayfası, raporun ne olduğunu bir bakışta anlatacak ambalajıdır. Bu yüzden hem görselliği, hem de temel bilgileri içermesi </a:t>
            </a:r>
            <a:r>
              <a:rPr lang="tr-TR" dirty="0" smtClean="0">
                <a:latin typeface="Arial" pitchFamily="34" charset="0"/>
              </a:rPr>
              <a:t>önemlidir</a:t>
            </a:r>
            <a:r>
              <a:rPr lang="tr-TR" dirty="0">
                <a:latin typeface="Arial" pitchFamily="34" charset="0"/>
              </a:rPr>
              <a:t>.</a:t>
            </a:r>
          </a:p>
          <a:p>
            <a:pPr algn="just"/>
            <a:endParaRPr lang="tr-TR" altLang="tr-TR" dirty="0" smtClean="0">
              <a:latin typeface="Arial" pitchFamily="34" charset="0"/>
            </a:endParaRPr>
          </a:p>
          <a:p>
            <a:pPr algn="just"/>
            <a:r>
              <a:rPr lang="tr-TR" altLang="tr-TR" dirty="0" smtClean="0">
                <a:latin typeface="Arial" pitchFamily="34" charset="0"/>
              </a:rPr>
              <a:t>Kapağın </a:t>
            </a:r>
            <a:r>
              <a:rPr lang="tr-TR" altLang="tr-TR" dirty="0">
                <a:latin typeface="Arial" pitchFamily="34" charset="0"/>
              </a:rPr>
              <a:t>üst kısmına kurumun ve birimin adı; ortaya raporun adı ve en alta da raporun yazıldığı yer ve yıl yazılır</a:t>
            </a:r>
            <a:r>
              <a:rPr lang="tr-TR" altLang="tr-TR" dirty="0" smtClean="0">
                <a:latin typeface="Arial" pitchFamily="34" charset="0"/>
              </a:rPr>
              <a:t>.</a:t>
            </a:r>
          </a:p>
          <a:p>
            <a:pPr marL="354013"/>
            <a:endParaRPr lang="tr-TR" altLang="tr-TR" sz="1600" b="1" dirty="0" smtClean="0">
              <a:latin typeface="Arial" pitchFamily="34" charset="0"/>
            </a:endParaRPr>
          </a:p>
          <a:p>
            <a:pPr marL="354013"/>
            <a:endParaRPr lang="tr-TR" altLang="tr-TR" sz="1600" b="1" dirty="0">
              <a:latin typeface="Arial" pitchFamily="34" charset="0"/>
            </a:endParaRPr>
          </a:p>
          <a:p>
            <a:r>
              <a:rPr lang="tr-TR" altLang="tr-TR" sz="2400" b="1" dirty="0" smtClean="0">
                <a:solidFill>
                  <a:srgbClr val="0000CC"/>
                </a:solidFill>
                <a:latin typeface="Arial" pitchFamily="34" charset="0"/>
              </a:rPr>
              <a:t>İÇİNDEKİLER</a:t>
            </a:r>
          </a:p>
          <a:p>
            <a:endParaRPr lang="tr-TR" altLang="tr-TR" sz="1000" b="1" dirty="0">
              <a:latin typeface="Arial" pitchFamily="34" charset="0"/>
            </a:endParaRPr>
          </a:p>
          <a:p>
            <a:pPr algn="just"/>
            <a:r>
              <a:rPr lang="tr-TR" dirty="0" smtClean="0">
                <a:latin typeface="Arial" pitchFamily="34" charset="0"/>
              </a:rPr>
              <a:t>Raporun içeriğini </a:t>
            </a:r>
            <a:r>
              <a:rPr lang="tr-TR" dirty="0">
                <a:latin typeface="Arial" pitchFamily="34" charset="0"/>
              </a:rPr>
              <a:t>ve ilgili konu başlıklarını sayfa numaralarıyla belirten bölümdür.  Raporun kullanma kılavuzu gibidir. </a:t>
            </a:r>
            <a:r>
              <a:rPr lang="sv-SE" dirty="0">
                <a:latin typeface="Arial" pitchFamily="34" charset="0"/>
              </a:rPr>
              <a:t>İçindekiler bölümünde konular ana ve</a:t>
            </a:r>
            <a:r>
              <a:rPr lang="tr-TR" dirty="0">
                <a:latin typeface="Arial" pitchFamily="34" charset="0"/>
              </a:rPr>
              <a:t> ara başlıklarıyla birlikte detaylı olarak yazılır</a:t>
            </a:r>
            <a:r>
              <a:rPr lang="tr-TR" dirty="0" smtClean="0">
                <a:latin typeface="Arial" pitchFamily="34" charset="0"/>
              </a:rPr>
              <a:t>.  </a:t>
            </a:r>
          </a:p>
        </p:txBody>
      </p:sp>
      <p:sp>
        <p:nvSpPr>
          <p:cNvPr id="7" name="6 Dikdörtgen"/>
          <p:cNvSpPr/>
          <p:nvPr/>
        </p:nvSpPr>
        <p:spPr>
          <a:xfrm>
            <a:off x="8460432" y="6237312"/>
            <a:ext cx="479618" cy="369332"/>
          </a:xfrm>
          <a:prstGeom prst="rect">
            <a:avLst/>
          </a:prstGeom>
        </p:spPr>
        <p:txBody>
          <a:bodyPr wrap="none">
            <a:spAutoFit/>
          </a:bodyPr>
          <a:lstStyle/>
          <a:p>
            <a:r>
              <a:rPr lang="tr-TR" altLang="tr-TR" b="1" dirty="0" smtClean="0">
                <a:solidFill>
                  <a:srgbClr val="002060"/>
                </a:solidFill>
                <a:latin typeface="Arial" pitchFamily="34" charset="0"/>
                <a:hlinkClick r:id="rId3" action="ppaction://hlinkfile"/>
              </a:rPr>
              <a:t>….</a:t>
            </a:r>
            <a:endParaRPr lang="tr-TR" altLang="tr-TR" b="1" dirty="0" smtClean="0">
              <a:solidFill>
                <a:srgbClr val="002060"/>
              </a:solidFill>
              <a:latin typeface="Arial" pitchFamily="34" charset="0"/>
            </a:endParaRPr>
          </a:p>
        </p:txBody>
      </p:sp>
    </p:spTree>
    <p:extLst>
      <p:ext uri="{BB962C8B-B14F-4D97-AF65-F5344CB8AC3E}">
        <p14:creationId xmlns:p14="http://schemas.microsoft.com/office/powerpoint/2010/main" val="4157041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8"/>
          <p:cNvGraphicFramePr>
            <a:graphicFrameLocks/>
          </p:cNvGraphicFramePr>
          <p:nvPr/>
        </p:nvGraphicFramePr>
        <p:xfrm>
          <a:off x="228600" y="381000"/>
          <a:ext cx="8758238" cy="457200"/>
        </p:xfrm>
        <a:graphic>
          <a:graphicData uri="http://schemas.openxmlformats.org/drawingml/2006/table">
            <a:tbl>
              <a:tblPr/>
              <a:tblGrid>
                <a:gridCol w="8758238"/>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accent2"/>
                        </a:solidFill>
                        <a:effectLst/>
                        <a:latin typeface="Arial Black" pitchFamily="34" charset="0"/>
                      </a:endParaRPr>
                    </a:p>
                  </a:txBody>
                  <a:tcPr anchor="ctr" horzOverflow="overflow">
                    <a:lnL>
                      <a:noFill/>
                    </a:lnL>
                    <a:lnR>
                      <a:noFill/>
                    </a:lnR>
                    <a:lnT>
                      <a:noFill/>
                    </a:lnT>
                    <a:lnB w="12700" cap="flat" cmpd="sng" algn="ctr">
                      <a:solidFill>
                        <a:srgbClr val="000099"/>
                      </a:solidFill>
                      <a:prstDash val="solid"/>
                      <a:round/>
                      <a:headEnd type="none" w="sm" len="sm"/>
                      <a:tailEnd type="none" w="sm" len="sm"/>
                    </a:lnB>
                    <a:lnTlToBr>
                      <a:noFill/>
                    </a:lnTlToBr>
                    <a:lnBlToTr>
                      <a:noFill/>
                    </a:lnBlToTr>
                    <a:noFill/>
                  </a:tcPr>
                </a:tc>
              </a:tr>
            </a:tbl>
          </a:graphicData>
        </a:graphic>
      </p:graphicFrame>
      <p:pic>
        <p:nvPicPr>
          <p:cNvPr id="8" name="Picture 3" descr="C:\Users\sony\Desktop\turkiye_cumhuriyeti_icisleri_bakanligi-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8" y="44624"/>
            <a:ext cx="724792" cy="72000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95536" y="1268760"/>
            <a:ext cx="8136904" cy="2696123"/>
          </a:xfrm>
          <a:prstGeom prst="rect">
            <a:avLst/>
          </a:prstGeom>
        </p:spPr>
        <p:txBody>
          <a:bodyPr wrap="square">
            <a:spAutoFit/>
          </a:bodyPr>
          <a:lstStyle/>
          <a:p>
            <a:pPr algn="just">
              <a:lnSpc>
                <a:spcPct val="90000"/>
              </a:lnSpc>
            </a:pPr>
            <a:r>
              <a:rPr lang="tr-TR" altLang="tr-TR" sz="2400" b="1" dirty="0" smtClean="0">
                <a:solidFill>
                  <a:srgbClr val="0000CC"/>
                </a:solidFill>
                <a:latin typeface="Arial" pitchFamily="34" charset="0"/>
              </a:rPr>
              <a:t>GİRİŞ </a:t>
            </a:r>
          </a:p>
          <a:p>
            <a:pPr algn="just">
              <a:lnSpc>
                <a:spcPct val="90000"/>
              </a:lnSpc>
            </a:pPr>
            <a:endParaRPr lang="tr-TR" altLang="tr-TR" sz="2400" b="1" dirty="0">
              <a:latin typeface="Arial" pitchFamily="34" charset="0"/>
            </a:endParaRPr>
          </a:p>
          <a:p>
            <a:pPr algn="just"/>
            <a:r>
              <a:rPr lang="tr-TR" altLang="tr-TR" dirty="0" smtClean="0">
                <a:latin typeface="Arial" pitchFamily="34" charset="0"/>
              </a:rPr>
              <a:t>Giriş kısa bir sunuş ve tanıtma yazısı olabileceği gibi uzunca bir açıklama biçiminde de olabilir. Birkaç sayfadan fazla olan raporlara bir "Giriş" kısmı konması uygun, hatta gereklidir.</a:t>
            </a:r>
          </a:p>
          <a:p>
            <a:pPr algn="just"/>
            <a:endParaRPr lang="tr-TR" altLang="tr-TR" dirty="0">
              <a:latin typeface="Arial" pitchFamily="34" charset="0"/>
            </a:endParaRPr>
          </a:p>
          <a:p>
            <a:pPr algn="just"/>
            <a:r>
              <a:rPr lang="tr-TR" altLang="tr-TR" dirty="0" smtClean="0">
                <a:latin typeface="Arial" pitchFamily="34" charset="0"/>
              </a:rPr>
              <a:t>Giriş, raporun sunuş bölümü olup, net ve anlaşılır yazılması çok önemlidir. Bu bölümde inceleme ve araştırmanın hukuki veya idari dayanağı, amacı, kapsamı, yöntemi, tarihi ve süresi belirtilir.  </a:t>
            </a:r>
            <a:endParaRPr lang="tr-TR" altLang="tr-TR" b="1" dirty="0">
              <a:latin typeface="Arial" pitchFamily="34" charset="0"/>
            </a:endParaRPr>
          </a:p>
        </p:txBody>
      </p:sp>
    </p:spTree>
    <p:extLst>
      <p:ext uri="{BB962C8B-B14F-4D97-AF65-F5344CB8AC3E}">
        <p14:creationId xmlns:p14="http://schemas.microsoft.com/office/powerpoint/2010/main" val="176292900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ava Akım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1267</TotalTime>
  <Words>2540</Words>
  <Application>Microsoft Office PowerPoint</Application>
  <PresentationFormat>Ekran Gösterisi (4:3)</PresentationFormat>
  <Paragraphs>385</Paragraphs>
  <Slides>36</Slides>
  <Notes>0</Notes>
  <HiddenSlides>0</HiddenSlides>
  <MMClips>0</MMClips>
  <ScaleCrop>false</ScaleCrop>
  <HeadingPairs>
    <vt:vector size="4" baseType="variant">
      <vt:variant>
        <vt:lpstr>Tema</vt:lpstr>
      </vt:variant>
      <vt:variant>
        <vt:i4>2</vt:i4>
      </vt:variant>
      <vt:variant>
        <vt:lpstr>Slayt Başlıkları</vt:lpstr>
      </vt:variant>
      <vt:variant>
        <vt:i4>36</vt:i4>
      </vt:variant>
    </vt:vector>
  </HeadingPairs>
  <TitlesOfParts>
    <vt:vector size="38" baseType="lpstr">
      <vt:lpstr>Hava Akımı</vt:lpstr>
      <vt:lpstr>Mylar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sony</dc:creator>
  <cp:lastModifiedBy>RezervasyonPC</cp:lastModifiedBy>
  <cp:revision>148</cp:revision>
  <cp:lastPrinted>2014-11-27T08:15:42Z</cp:lastPrinted>
  <dcterms:created xsi:type="dcterms:W3CDTF">2014-11-03T05:54:08Z</dcterms:created>
  <dcterms:modified xsi:type="dcterms:W3CDTF">2014-12-01T07:12:05Z</dcterms:modified>
</cp:coreProperties>
</file>