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1" r:id="rId2"/>
    <p:sldId id="331" r:id="rId3"/>
    <p:sldId id="340" r:id="rId4"/>
    <p:sldId id="332" r:id="rId5"/>
    <p:sldId id="333" r:id="rId6"/>
    <p:sldId id="334" r:id="rId7"/>
    <p:sldId id="335" r:id="rId8"/>
    <p:sldId id="336" r:id="rId9"/>
    <p:sldId id="337" r:id="rId10"/>
    <p:sldId id="338" r:id="rId11"/>
    <p:sldId id="341" r:id="rId12"/>
    <p:sldId id="339"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Lst>
  <p:sldSz cx="9144000" cy="6858000" type="screen4x3"/>
  <p:notesSz cx="679132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kan Gören" initials="H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3238" autoAdjust="0"/>
  </p:normalViewPr>
  <p:slideViewPr>
    <p:cSldViewPr>
      <p:cViewPr>
        <p:scale>
          <a:sx n="77" d="100"/>
          <a:sy n="77" d="100"/>
        </p:scale>
        <p:origin x="-11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80" d="100"/>
        <a:sy n="180" d="100"/>
      </p:scale>
      <p:origin x="0" y="-39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lvl1pPr>
          </a:lstStyle>
          <a:p>
            <a:fld id="{7A923141-CDE5-43A6-A6DF-EE20AE32DECA}" type="datetimeFigureOut">
              <a:rPr lang="tr-TR" smtClean="0"/>
              <a:pPr/>
              <a:t>01.11.2016</a:t>
            </a:fld>
            <a:endParaRPr lang="tr-TR" dirty="0"/>
          </a:p>
        </p:txBody>
      </p:sp>
      <p:sp>
        <p:nvSpPr>
          <p:cNvPr id="4" name="Slayt Görüntüsü Yer Tutucusu 3"/>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133" y="4689515"/>
            <a:ext cx="543306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lvl1pPr>
          </a:lstStyle>
          <a:p>
            <a:fld id="{681A0CB1-9E41-405B-9538-EB622811A568}" type="slidenum">
              <a:rPr lang="tr-TR" smtClean="0"/>
              <a:pPr/>
              <a:t>‹#›</a:t>
            </a:fld>
            <a:endParaRPr lang="tr-TR" dirty="0"/>
          </a:p>
        </p:txBody>
      </p:sp>
    </p:spTree>
    <p:extLst>
      <p:ext uri="{BB962C8B-B14F-4D97-AF65-F5344CB8AC3E}">
        <p14:creationId xmlns:p14="http://schemas.microsoft.com/office/powerpoint/2010/main" val="93782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5792808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245802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73405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5278335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51918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02579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1513125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165313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236065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90837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4BDF3C-DF22-4616-97B8-5159D2F08E71}" type="datetimeFigureOut">
              <a:rPr lang="tr-TR" smtClean="0"/>
              <a:pPr/>
              <a:t>01.11.2016</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83431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BDF3C-DF22-4616-97B8-5159D2F08E71}" type="datetimeFigureOut">
              <a:rPr lang="tr-TR" smtClean="0"/>
              <a:pPr/>
              <a:t>01.11.2016</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FC8BB-0F98-435D-AA59-805A5E4E3894}" type="slidenum">
              <a:rPr lang="tr-TR" smtClean="0"/>
              <a:pPr/>
              <a:t>‹#›</a:t>
            </a:fld>
            <a:endParaRPr lang="tr-TR" dirty="0"/>
          </a:p>
        </p:txBody>
      </p:sp>
    </p:spTree>
    <p:extLst>
      <p:ext uri="{BB962C8B-B14F-4D97-AF65-F5344CB8AC3E}">
        <p14:creationId xmlns:p14="http://schemas.microsoft.com/office/powerpoint/2010/main" val="3493201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1615" y="2204864"/>
            <a:ext cx="8640960" cy="1584176"/>
          </a:xfrm>
        </p:spPr>
        <p:txBody>
          <a:bodyPr>
            <a:noAutofit/>
          </a:bodyPr>
          <a:lstStyle/>
          <a:p>
            <a:r>
              <a:rPr lang="tr-TR" sz="3200" b="1" dirty="0" smtClean="0"/>
              <a:t>ÇAĞDAŞ YÖNETİM TEKNİKLERİ ve BİLİMSEL ARAŞTIRMA YÖNTEMLERİ</a:t>
            </a:r>
            <a:endParaRPr lang="tr-TR" sz="3200" dirty="0"/>
          </a:p>
        </p:txBody>
      </p:sp>
      <p:sp>
        <p:nvSpPr>
          <p:cNvPr id="4" name="13 Dikdörtgen"/>
          <p:cNvSpPr/>
          <p:nvPr/>
        </p:nvSpPr>
        <p:spPr>
          <a:xfrm>
            <a:off x="3191310" y="4005064"/>
            <a:ext cx="2865592" cy="1169551"/>
          </a:xfrm>
          <a:prstGeom prst="rect">
            <a:avLst/>
          </a:prstGeom>
        </p:spPr>
        <p:txBody>
          <a:bodyPr wrap="none">
            <a:spAutoFit/>
          </a:bodyPr>
          <a:lstStyle/>
          <a:p>
            <a:pPr algn="ctr"/>
            <a:r>
              <a:rPr lang="tr-TR" sz="1400" b="1" dirty="0" smtClean="0">
                <a:ea typeface="Tahoma" pitchFamily="34" charset="0"/>
                <a:cs typeface="Tahoma" pitchFamily="34" charset="0"/>
              </a:rPr>
              <a:t>Yrd. Doç. Dr.  Mehmet ÖZMEN</a:t>
            </a:r>
          </a:p>
          <a:p>
            <a:pPr algn="ctr"/>
            <a:r>
              <a:rPr lang="tr-TR" sz="1400" dirty="0" smtClean="0">
                <a:ea typeface="Tahoma" pitchFamily="34" charset="0"/>
                <a:cs typeface="Tahoma" pitchFamily="34" charset="0"/>
              </a:rPr>
              <a:t>T.C. Mehmet Akif Ersoy Üniversitesi</a:t>
            </a:r>
          </a:p>
          <a:p>
            <a:pPr algn="ctr"/>
            <a:r>
              <a:rPr lang="tr-TR" sz="1400" dirty="0" smtClean="0">
                <a:ea typeface="Tahoma" pitchFamily="34" charset="0"/>
                <a:cs typeface="Tahoma" pitchFamily="34" charset="0"/>
              </a:rPr>
              <a:t>Bucak ZTYO</a:t>
            </a:r>
          </a:p>
          <a:p>
            <a:pPr algn="ctr"/>
            <a:r>
              <a:rPr lang="tr-TR" sz="1400" dirty="0" smtClean="0">
                <a:ea typeface="Tahoma" pitchFamily="34" charset="0"/>
                <a:cs typeface="Tahoma" pitchFamily="34" charset="0"/>
              </a:rPr>
              <a:t>YBS Bölümü</a:t>
            </a:r>
          </a:p>
          <a:p>
            <a:pPr algn="ctr"/>
            <a:r>
              <a:rPr lang="tr-TR" sz="1400" b="1" dirty="0" err="1" smtClean="0">
                <a:solidFill>
                  <a:srgbClr val="0070C0"/>
                </a:solidFill>
                <a:ea typeface="Tahoma" pitchFamily="34" charset="0"/>
                <a:cs typeface="Tahoma" pitchFamily="34" charset="0"/>
              </a:rPr>
              <a:t>mehmetozmen</a:t>
            </a:r>
            <a:r>
              <a:rPr lang="en-GB" sz="1400" b="1" dirty="0" smtClean="0">
                <a:solidFill>
                  <a:srgbClr val="0070C0"/>
                </a:solidFill>
                <a:ea typeface="Tahoma" pitchFamily="34" charset="0"/>
                <a:cs typeface="Tahoma" pitchFamily="34" charset="0"/>
              </a:rPr>
              <a:t>@</a:t>
            </a:r>
            <a:r>
              <a:rPr lang="tr-TR" sz="1400" b="1" dirty="0" err="1" smtClean="0">
                <a:solidFill>
                  <a:srgbClr val="0070C0"/>
                </a:solidFill>
                <a:ea typeface="Tahoma" pitchFamily="34" charset="0"/>
                <a:cs typeface="Tahoma" pitchFamily="34" charset="0"/>
              </a:rPr>
              <a:t>mehmetakif</a:t>
            </a:r>
            <a:r>
              <a:rPr lang="en-GB" sz="1400" b="1" dirty="0" smtClean="0">
                <a:solidFill>
                  <a:srgbClr val="0070C0"/>
                </a:solidFill>
                <a:ea typeface="Tahoma" pitchFamily="34" charset="0"/>
                <a:cs typeface="Tahoma" pitchFamily="34" charset="0"/>
              </a:rPr>
              <a:t>.edu.tr</a:t>
            </a:r>
            <a:endParaRPr lang="tr-TR" sz="1400" b="1" dirty="0">
              <a:solidFill>
                <a:srgbClr val="0070C0"/>
              </a:solidFill>
              <a:ea typeface="Tahoma" pitchFamily="34" charset="0"/>
              <a:cs typeface="Tahoma" pitchFamily="34" charset="0"/>
            </a:endParaRPr>
          </a:p>
        </p:txBody>
      </p:sp>
      <p:sp>
        <p:nvSpPr>
          <p:cNvPr id="9" name="6 Metin Yer Tutucusu"/>
          <p:cNvSpPr>
            <a:spLocks noGrp="1"/>
          </p:cNvSpPr>
          <p:nvPr>
            <p:ph type="subTitle" idx="1"/>
          </p:nvPr>
        </p:nvSpPr>
        <p:spPr>
          <a:xfrm>
            <a:off x="611560" y="548680"/>
            <a:ext cx="7924800" cy="1152128"/>
          </a:xfrm>
        </p:spPr>
        <p:txBody>
          <a:bodyPr>
            <a:noAutofit/>
          </a:bodyPr>
          <a:lstStyle/>
          <a:p>
            <a:pPr>
              <a:spcBef>
                <a:spcPts val="0"/>
              </a:spcBef>
            </a:pPr>
            <a:r>
              <a:rPr lang="tr-TR" sz="1400" b="1" dirty="0">
                <a:solidFill>
                  <a:schemeClr val="tx1"/>
                </a:solidFill>
              </a:rPr>
              <a:t>T.C.</a:t>
            </a:r>
          </a:p>
          <a:p>
            <a:pPr>
              <a:spcBef>
                <a:spcPts val="0"/>
              </a:spcBef>
            </a:pPr>
            <a:r>
              <a:rPr lang="tr-TR" sz="1400" b="1" dirty="0">
                <a:solidFill>
                  <a:schemeClr val="tx1"/>
                </a:solidFill>
              </a:rPr>
              <a:t>İÇİŞLERİ BAKANLIĞI </a:t>
            </a:r>
          </a:p>
          <a:p>
            <a:pPr>
              <a:spcBef>
                <a:spcPts val="0"/>
              </a:spcBef>
            </a:pPr>
            <a:r>
              <a:rPr lang="tr-TR" sz="1400" b="1" dirty="0">
                <a:solidFill>
                  <a:schemeClr val="tx1"/>
                </a:solidFill>
              </a:rPr>
              <a:t>Strateji Geliştirme Başkanlığı</a:t>
            </a:r>
          </a:p>
          <a:p>
            <a:r>
              <a:rPr lang="tr-TR" sz="1400" b="1" dirty="0">
                <a:solidFill>
                  <a:schemeClr val="tx1"/>
                </a:solidFill>
              </a:rPr>
              <a:t>2016 YILI ADAY İL PLANLAMA UZMAN YARDIMCILARI UZMANLIK EĞİTİMİ </a:t>
            </a:r>
            <a:r>
              <a:rPr lang="tr-TR" sz="1400" b="1" dirty="0" smtClean="0">
                <a:solidFill>
                  <a:schemeClr val="tx1"/>
                </a:solidFill>
              </a:rPr>
              <a:t>- ANTALYA</a:t>
            </a:r>
            <a:endParaRPr lang="tr-TR" sz="1400" dirty="0">
              <a:solidFill>
                <a:schemeClr val="tx1"/>
              </a:solidFill>
            </a:endParaRPr>
          </a:p>
        </p:txBody>
      </p:sp>
    </p:spTree>
    <p:extLst>
      <p:ext uri="{BB962C8B-B14F-4D97-AF65-F5344CB8AC3E}">
        <p14:creationId xmlns:p14="http://schemas.microsoft.com/office/powerpoint/2010/main" val="1893422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Çatışma Yönetimi</a:t>
            </a:r>
            <a:endParaRPr lang="tr-TR" sz="3600" dirty="0"/>
          </a:p>
        </p:txBody>
      </p:sp>
      <p:sp>
        <p:nvSpPr>
          <p:cNvPr id="3" name="İçerik Yer Tutucusu 2"/>
          <p:cNvSpPr>
            <a:spLocks noGrp="1"/>
          </p:cNvSpPr>
          <p:nvPr>
            <p:ph idx="1"/>
          </p:nvPr>
        </p:nvSpPr>
        <p:spPr/>
        <p:txBody>
          <a:bodyPr>
            <a:normAutofit fontScale="55000" lnSpcReduction="20000"/>
          </a:bodyPr>
          <a:lstStyle/>
          <a:p>
            <a:pPr marL="0" indent="0" algn="just">
              <a:buClr>
                <a:schemeClr val="tx1"/>
              </a:buClr>
              <a:buNone/>
              <a:defRPr/>
            </a:pPr>
            <a:r>
              <a:rPr lang="tr-TR" altLang="tr-TR" dirty="0"/>
              <a:t>Kişiler arası farklılıklar, algılama farklılıkları, değer yargılarının farklılığı gibi nedenler organizasyonlarda çeşitli çatışmalara yol </a:t>
            </a:r>
            <a:r>
              <a:rPr lang="tr-TR" altLang="tr-TR" dirty="0" smtClean="0"/>
              <a:t>açmaktadır</a:t>
            </a:r>
          </a:p>
          <a:p>
            <a:pPr marL="0" indent="0" algn="just">
              <a:buClr>
                <a:schemeClr val="tx1"/>
              </a:buClr>
              <a:buNone/>
              <a:defRPr/>
            </a:pPr>
            <a:r>
              <a:rPr lang="tr-TR" altLang="tr-TR" dirty="0" smtClean="0"/>
              <a:t>Klasik yönetim anlayışında olumsuz bir süreç olarak kabul edilirken, günümüzde kaçınılmaz olduğu kabul edilmekte ve yoğunlaşan çatışmaların zarar vereceğini, bu yüzden çözülmesi gerektiği savunulmaktadır. Ayrıca fonksiyonel çatışma teşvik edilmektedir.</a:t>
            </a:r>
          </a:p>
          <a:p>
            <a:pPr marL="0" indent="0">
              <a:buClr>
                <a:schemeClr val="tx1"/>
              </a:buClr>
              <a:buNone/>
              <a:defRPr/>
            </a:pPr>
            <a:r>
              <a:rPr lang="tr-TR" altLang="tr-TR" dirty="0" smtClean="0"/>
              <a:t>	Çatışmayı </a:t>
            </a:r>
            <a:r>
              <a:rPr lang="tr-TR" altLang="tr-TR" dirty="0"/>
              <a:t>Çözümleme </a:t>
            </a:r>
            <a:r>
              <a:rPr lang="tr-TR" altLang="tr-TR" dirty="0" smtClean="0"/>
              <a:t>Yolları:</a:t>
            </a:r>
          </a:p>
          <a:p>
            <a:pPr>
              <a:buClr>
                <a:schemeClr val="tx1"/>
              </a:buClr>
              <a:defRPr/>
            </a:pPr>
            <a:r>
              <a:rPr lang="tr-TR" dirty="0" smtClean="0"/>
              <a:t>Görmezden gelme</a:t>
            </a:r>
          </a:p>
          <a:p>
            <a:pPr>
              <a:defRPr/>
            </a:pPr>
            <a:r>
              <a:rPr lang="tr-TR" dirty="0" smtClean="0"/>
              <a:t>Daha </a:t>
            </a:r>
            <a:r>
              <a:rPr lang="tr-TR" dirty="0"/>
              <a:t>önemli, etkili ve kapsamlı amaçlar </a:t>
            </a:r>
            <a:r>
              <a:rPr lang="tr-TR" dirty="0" smtClean="0"/>
              <a:t>belirleyeme</a:t>
            </a:r>
          </a:p>
          <a:p>
            <a:pPr>
              <a:defRPr/>
            </a:pPr>
            <a:r>
              <a:rPr lang="tr-TR" dirty="0" smtClean="0"/>
              <a:t>Yumuşatma</a:t>
            </a:r>
          </a:p>
          <a:p>
            <a:pPr>
              <a:defRPr/>
            </a:pPr>
            <a:r>
              <a:rPr lang="tr-TR" dirty="0"/>
              <a:t>Kura </a:t>
            </a:r>
            <a:r>
              <a:rPr lang="tr-TR" dirty="0" smtClean="0"/>
              <a:t>çekme </a:t>
            </a:r>
          </a:p>
          <a:p>
            <a:pPr>
              <a:defRPr/>
            </a:pPr>
            <a:r>
              <a:rPr lang="tr-TR" dirty="0" smtClean="0"/>
              <a:t>Sorun </a:t>
            </a:r>
            <a:r>
              <a:rPr lang="tr-TR" dirty="0"/>
              <a:t>çözme</a:t>
            </a:r>
          </a:p>
          <a:p>
            <a:pPr>
              <a:defRPr/>
            </a:pPr>
            <a:r>
              <a:rPr lang="tr-TR" dirty="0" smtClean="0"/>
              <a:t>Hakem tayin etme</a:t>
            </a:r>
          </a:p>
          <a:p>
            <a:pPr>
              <a:defRPr/>
            </a:pPr>
            <a:r>
              <a:rPr lang="tr-TR" dirty="0"/>
              <a:t>Ödün </a:t>
            </a:r>
            <a:r>
              <a:rPr lang="tr-TR" dirty="0" smtClean="0"/>
              <a:t>vererek orta yol bulma</a:t>
            </a:r>
          </a:p>
          <a:p>
            <a:pPr>
              <a:defRPr/>
            </a:pPr>
            <a:r>
              <a:rPr lang="tr-TR" dirty="0"/>
              <a:t>Görev ve iş </a:t>
            </a:r>
            <a:r>
              <a:rPr lang="tr-TR" dirty="0" smtClean="0"/>
              <a:t>verme, görev yeri değiştirme</a:t>
            </a:r>
          </a:p>
          <a:p>
            <a:pPr>
              <a:defRPr/>
            </a:pPr>
            <a:r>
              <a:rPr lang="tr-TR" dirty="0" smtClean="0"/>
              <a:t>Oylama</a:t>
            </a:r>
          </a:p>
          <a:p>
            <a:pPr>
              <a:defRPr/>
            </a:pPr>
            <a:r>
              <a:rPr lang="tr-TR" dirty="0" smtClean="0"/>
              <a:t>Otorite kullanma</a:t>
            </a:r>
            <a:endParaRPr lang="tr-TR" dirty="0"/>
          </a:p>
          <a:p>
            <a:pPr>
              <a:defRPr/>
            </a:pPr>
            <a:endParaRPr lang="tr-TR" b="1" dirty="0" smtClean="0"/>
          </a:p>
          <a:p>
            <a:pPr>
              <a:defRPr/>
            </a:pPr>
            <a:endParaRPr lang="tr-TR" dirty="0"/>
          </a:p>
          <a:p>
            <a:pPr>
              <a:defRPr/>
            </a:pPr>
            <a:endParaRPr lang="tr-TR" b="1" dirty="0"/>
          </a:p>
          <a:p>
            <a:pPr>
              <a:defRPr/>
            </a:pPr>
            <a:endParaRPr lang="tr-TR" altLang="tr-TR" dirty="0"/>
          </a:p>
          <a:p>
            <a:endParaRPr lang="tr-TR" dirty="0"/>
          </a:p>
        </p:txBody>
      </p:sp>
    </p:spTree>
    <p:extLst>
      <p:ext uri="{BB962C8B-B14F-4D97-AF65-F5344CB8AC3E}">
        <p14:creationId xmlns:p14="http://schemas.microsoft.com/office/powerpoint/2010/main" val="2711372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1143000"/>
          </a:xfrm>
        </p:spPr>
        <p:txBody>
          <a:bodyPr>
            <a:normAutofit/>
          </a:bodyPr>
          <a:lstStyle/>
          <a:p>
            <a:r>
              <a:rPr lang="tr-TR" sz="2400" dirty="0" smtClean="0"/>
              <a:t>Kamunun Yönetildiği ve Kamunun Yönettiği Yönetim Anlayışı</a:t>
            </a:r>
            <a:endParaRPr lang="tr-TR" sz="2400" dirty="0"/>
          </a:p>
        </p:txBody>
      </p:sp>
      <p:sp>
        <p:nvSpPr>
          <p:cNvPr id="3" name="İçerik Yer Tutucusu 2"/>
          <p:cNvSpPr>
            <a:spLocks noGrp="1"/>
          </p:cNvSpPr>
          <p:nvPr>
            <p:ph idx="1"/>
          </p:nvPr>
        </p:nvSpPr>
        <p:spPr>
          <a:xfrm>
            <a:off x="467544" y="1556792"/>
            <a:ext cx="8229600" cy="5112568"/>
          </a:xfrm>
        </p:spPr>
        <p:txBody>
          <a:bodyPr>
            <a:normAutofit fontScale="47500" lnSpcReduction="20000"/>
          </a:bodyPr>
          <a:lstStyle/>
          <a:p>
            <a:r>
              <a:rPr lang="tr-TR" sz="4500" dirty="0" err="1" smtClean="0"/>
              <a:t>Weberyen</a:t>
            </a:r>
            <a:r>
              <a:rPr lang="tr-TR" sz="4500" dirty="0" smtClean="0"/>
              <a:t>			Post-modern</a:t>
            </a:r>
          </a:p>
          <a:p>
            <a:r>
              <a:rPr lang="tr-TR" sz="4500" dirty="0" smtClean="0"/>
              <a:t>Yöneten			Yönlendiren</a:t>
            </a:r>
          </a:p>
          <a:p>
            <a:r>
              <a:rPr lang="tr-TR" sz="4500" dirty="0" smtClean="0"/>
              <a:t>Hiyerarşik			Yatay </a:t>
            </a:r>
          </a:p>
          <a:p>
            <a:r>
              <a:rPr lang="tr-TR" sz="4500" dirty="0" smtClean="0"/>
              <a:t>Merkeziyetçilik		</a:t>
            </a:r>
            <a:r>
              <a:rPr lang="tr-TR" sz="4500" dirty="0" smtClean="0"/>
              <a:t>Yerinden </a:t>
            </a:r>
            <a:r>
              <a:rPr lang="tr-TR" sz="4500" dirty="0" smtClean="0"/>
              <a:t>Yönetim</a:t>
            </a:r>
          </a:p>
          <a:p>
            <a:r>
              <a:rPr lang="tr-TR" sz="4500" dirty="0" smtClean="0"/>
              <a:t>Yukarıdan aşağıya		Katılımcı, birlikte</a:t>
            </a:r>
          </a:p>
          <a:p>
            <a:r>
              <a:rPr lang="tr-TR" sz="4500" dirty="0" smtClean="0"/>
              <a:t>Katı				Esnek</a:t>
            </a:r>
          </a:p>
          <a:p>
            <a:r>
              <a:rPr lang="tr-TR" sz="4500" dirty="0" smtClean="0"/>
              <a:t>Statik			</a:t>
            </a:r>
            <a:r>
              <a:rPr lang="tr-TR" sz="4500" dirty="0" smtClean="0"/>
              <a:t>Dinamik</a:t>
            </a:r>
            <a:endParaRPr lang="tr-TR" sz="4500" dirty="0" smtClean="0"/>
          </a:p>
          <a:p>
            <a:r>
              <a:rPr lang="tr-TR" sz="4500" dirty="0" smtClean="0"/>
              <a:t>Gizli, kapalı			Şeffaf, açık</a:t>
            </a:r>
          </a:p>
          <a:p>
            <a:r>
              <a:rPr lang="tr-TR" sz="4500" dirty="0" smtClean="0"/>
              <a:t>Sorgulanamayan		Sorgulanan</a:t>
            </a:r>
          </a:p>
          <a:p>
            <a:r>
              <a:rPr lang="tr-TR" sz="4500" dirty="0" smtClean="0"/>
              <a:t>Kırtasiyeci</a:t>
            </a:r>
            <a:r>
              <a:rPr lang="tr-TR" sz="4500" dirty="0" smtClean="0"/>
              <a:t>			Elektronik</a:t>
            </a:r>
          </a:p>
          <a:p>
            <a:r>
              <a:rPr lang="tr-TR" sz="4500" dirty="0" smtClean="0"/>
              <a:t>Hantal			Etkin</a:t>
            </a:r>
          </a:p>
          <a:p>
            <a:r>
              <a:rPr lang="tr-TR" sz="4500" dirty="0" smtClean="0"/>
              <a:t>Sonuç </a:t>
            </a:r>
            <a:r>
              <a:rPr lang="tr-TR" sz="4500" dirty="0" smtClean="0"/>
              <a:t>odaklı			Süreç ve sonuç odaklı</a:t>
            </a:r>
          </a:p>
          <a:p>
            <a:r>
              <a:rPr lang="tr-TR" sz="4500" dirty="0" smtClean="0"/>
              <a:t>Geciken, erteleyen		Hızlı, zamanlı</a:t>
            </a:r>
          </a:p>
          <a:p>
            <a:r>
              <a:rPr lang="tr-TR" sz="4500" dirty="0" smtClean="0"/>
              <a:t>Seyirci			Önleyici</a:t>
            </a:r>
          </a:p>
          <a:p>
            <a:r>
              <a:rPr lang="tr-TR" sz="4500" dirty="0" smtClean="0"/>
              <a:t>Bürokrasi odaklı		</a:t>
            </a:r>
            <a:r>
              <a:rPr lang="tr-TR" sz="4500" dirty="0" smtClean="0"/>
              <a:t>Vatandaş </a:t>
            </a:r>
            <a:r>
              <a:rPr lang="tr-TR" sz="4500" dirty="0" smtClean="0"/>
              <a:t>odaklı</a:t>
            </a:r>
            <a:r>
              <a:rPr lang="tr-TR" dirty="0" smtClean="0"/>
              <a:t>	</a:t>
            </a:r>
            <a:endParaRPr lang="tr-TR" dirty="0"/>
          </a:p>
        </p:txBody>
      </p:sp>
    </p:spTree>
    <p:extLst>
      <p:ext uri="{BB962C8B-B14F-4D97-AF65-F5344CB8AC3E}">
        <p14:creationId xmlns:p14="http://schemas.microsoft.com/office/powerpoint/2010/main" val="3177669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Bilimsel Araştırma Yöntemleri</a:t>
            </a:r>
            <a:endParaRPr lang="tr-TR" sz="3600" dirty="0"/>
          </a:p>
        </p:txBody>
      </p:sp>
      <p:sp>
        <p:nvSpPr>
          <p:cNvPr id="3" name="İçerik Yer Tutucusu 2"/>
          <p:cNvSpPr>
            <a:spLocks noGrp="1"/>
          </p:cNvSpPr>
          <p:nvPr>
            <p:ph idx="1"/>
          </p:nvPr>
        </p:nvSpPr>
        <p:spPr/>
        <p:txBody>
          <a:bodyPr>
            <a:normAutofit fontScale="850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Bilgi nedir?</a:t>
            </a:r>
          </a:p>
          <a:p>
            <a:endParaRPr lang="tr-TR" kern="0" dirty="0">
              <a:latin typeface="Book Antiqua" pitchFamily="18" charset="0"/>
            </a:endParaRPr>
          </a:p>
          <a:p>
            <a:r>
              <a:rPr lang="tr-TR" kern="0" dirty="0">
                <a:latin typeface="Book Antiqua" pitchFamily="18" charset="0"/>
              </a:rPr>
              <a:t>Bilgi, insanın zihinsel faaliyetleri sonucunda elde ettiği ürünlerdir.</a:t>
            </a:r>
          </a:p>
          <a:p>
            <a:endParaRPr lang="tr-TR" kern="0" dirty="0">
              <a:solidFill>
                <a:schemeClr val="accent2">
                  <a:lumMod val="75000"/>
                </a:schemeClr>
              </a:solidFill>
              <a:latin typeface="Book Antiqua" pitchFamily="18" charset="0"/>
            </a:endParaRPr>
          </a:p>
          <a:p>
            <a:pPr marL="0" indent="0">
              <a:buNone/>
            </a:pPr>
            <a:r>
              <a:rPr lang="tr-TR" b="1" kern="0" dirty="0" smtClean="0">
                <a:solidFill>
                  <a:srgbClr val="00B050"/>
                </a:solidFill>
                <a:latin typeface="Book Antiqua" pitchFamily="18" charset="0"/>
              </a:rPr>
              <a:t>Bilim </a:t>
            </a:r>
            <a:r>
              <a:rPr lang="tr-TR" b="1" kern="0" dirty="0">
                <a:solidFill>
                  <a:srgbClr val="00B050"/>
                </a:solidFill>
                <a:latin typeface="Book Antiqua" pitchFamily="18" charset="0"/>
              </a:rPr>
              <a:t>nedir?</a:t>
            </a:r>
          </a:p>
          <a:p>
            <a:endParaRPr lang="tr-TR" b="1" kern="0" dirty="0">
              <a:solidFill>
                <a:srgbClr val="00B050"/>
              </a:solidFill>
              <a:latin typeface="Book Antiqua" pitchFamily="18" charset="0"/>
            </a:endParaRPr>
          </a:p>
          <a:p>
            <a:r>
              <a:rPr lang="tr-TR" kern="0" dirty="0">
                <a:latin typeface="Book Antiqua" pitchFamily="18" charset="0"/>
              </a:rPr>
              <a:t>Bir takım toplumsal gereksinimleri karşılamak üzere, sistematik yollarla elde edilmiş ve geçerliliği kabul edilmiş sistemli bilgiler bütünüdür.</a:t>
            </a:r>
            <a:endParaRPr lang="tr-TR" b="1" kern="0" dirty="0">
              <a:solidFill>
                <a:srgbClr val="00B050"/>
              </a:solidFill>
              <a:latin typeface="Book Antiqua" pitchFamily="18" charset="0"/>
            </a:endParaRPr>
          </a:p>
          <a:p>
            <a:endParaRPr lang="tr-TR" dirty="0"/>
          </a:p>
        </p:txBody>
      </p:sp>
    </p:spTree>
    <p:extLst>
      <p:ext uri="{BB962C8B-B14F-4D97-AF65-F5344CB8AC3E}">
        <p14:creationId xmlns:p14="http://schemas.microsoft.com/office/powerpoint/2010/main" val="443609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Bilimsel araştırma nedir?</a:t>
            </a:r>
          </a:p>
          <a:p>
            <a:endParaRPr lang="tr-TR" kern="0" dirty="0">
              <a:latin typeface="Book Antiqua" pitchFamily="18" charset="0"/>
            </a:endParaRPr>
          </a:p>
          <a:p>
            <a:r>
              <a:rPr lang="tr-TR" kern="0" dirty="0">
                <a:latin typeface="Book Antiqua" pitchFamily="18" charset="0"/>
              </a:rPr>
              <a:t>Belirli bir </a:t>
            </a:r>
            <a:r>
              <a:rPr lang="tr-TR" kern="0" dirty="0">
                <a:solidFill>
                  <a:srgbClr val="FF0000"/>
                </a:solidFill>
                <a:latin typeface="Book Antiqua" pitchFamily="18" charset="0"/>
              </a:rPr>
              <a:t>soruya cevap bulmak </a:t>
            </a:r>
            <a:r>
              <a:rPr lang="tr-TR" kern="0" dirty="0">
                <a:latin typeface="Book Antiqua" pitchFamily="18" charset="0"/>
              </a:rPr>
              <a:t>ya da belirli bir </a:t>
            </a:r>
            <a:r>
              <a:rPr lang="tr-TR" kern="0" dirty="0">
                <a:solidFill>
                  <a:srgbClr val="FF0000"/>
                </a:solidFill>
                <a:latin typeface="Book Antiqua" pitchFamily="18" charset="0"/>
              </a:rPr>
              <a:t>problemi çözmek </a:t>
            </a:r>
            <a:r>
              <a:rPr lang="tr-TR" kern="0" dirty="0">
                <a:latin typeface="Book Antiqua" pitchFamily="18" charset="0"/>
              </a:rPr>
              <a:t>için sistematik bir şekilde veri toplama ve analiz etme sürecidir.</a:t>
            </a:r>
          </a:p>
          <a:p>
            <a:endParaRPr lang="tr-TR" kern="0" dirty="0">
              <a:solidFill>
                <a:schemeClr val="accent2">
                  <a:lumMod val="75000"/>
                </a:schemeClr>
              </a:solidFill>
              <a:latin typeface="Book Antiqua" pitchFamily="18" charset="0"/>
            </a:endParaRPr>
          </a:p>
          <a:p>
            <a:endParaRPr lang="tr-TR" b="1" kern="0" dirty="0">
              <a:solidFill>
                <a:srgbClr val="00B050"/>
              </a:solidFill>
              <a:latin typeface="Book Antiqua" pitchFamily="18" charset="0"/>
            </a:endParaRPr>
          </a:p>
          <a:p>
            <a:pPr marL="0" indent="0">
              <a:buNone/>
            </a:pPr>
            <a:r>
              <a:rPr lang="tr-TR" b="1" kern="0" dirty="0">
                <a:solidFill>
                  <a:srgbClr val="00B050"/>
                </a:solidFill>
                <a:latin typeface="Book Antiqua" pitchFamily="18" charset="0"/>
              </a:rPr>
              <a:t>Bilimsel araştırma sorusu/problemi nedir?</a:t>
            </a:r>
          </a:p>
          <a:p>
            <a:endParaRPr lang="tr-TR" b="1" kern="0" dirty="0">
              <a:solidFill>
                <a:srgbClr val="00B050"/>
              </a:solidFill>
              <a:latin typeface="Book Antiqua" pitchFamily="18" charset="0"/>
            </a:endParaRPr>
          </a:p>
          <a:p>
            <a:r>
              <a:rPr lang="tr-TR" kern="0" dirty="0">
                <a:latin typeface="Book Antiqua" pitchFamily="18" charset="0"/>
              </a:rPr>
              <a:t>Araştırmamızın temel sorunu, yanıt aradığımız meselenin ta kendisidir.</a:t>
            </a:r>
            <a:endParaRPr lang="tr-TR" b="1" kern="0" dirty="0">
              <a:solidFill>
                <a:srgbClr val="00B050"/>
              </a:solidFill>
              <a:latin typeface="Book Antiqua" pitchFamily="18" charset="0"/>
            </a:endParaRPr>
          </a:p>
          <a:p>
            <a:endParaRPr lang="tr-TR" dirty="0"/>
          </a:p>
        </p:txBody>
      </p:sp>
    </p:spTree>
    <p:extLst>
      <p:ext uri="{BB962C8B-B14F-4D97-AF65-F5344CB8AC3E}">
        <p14:creationId xmlns:p14="http://schemas.microsoft.com/office/powerpoint/2010/main" val="2950979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dirty="0">
                <a:solidFill>
                  <a:srgbClr val="00B050"/>
                </a:solidFill>
              </a:rPr>
              <a:t>Bilimselliğin Ölçütleri</a:t>
            </a:r>
          </a:p>
          <a:p>
            <a:r>
              <a:rPr lang="tr-TR" dirty="0" err="1" smtClean="0"/>
              <a:t>Gözlenebilirlik</a:t>
            </a:r>
            <a:endParaRPr lang="tr-TR" dirty="0"/>
          </a:p>
          <a:p>
            <a:r>
              <a:rPr lang="tr-TR" dirty="0" err="1"/>
              <a:t>Ölçülebilirlik</a:t>
            </a:r>
            <a:endParaRPr lang="tr-TR" dirty="0"/>
          </a:p>
          <a:p>
            <a:r>
              <a:rPr lang="tr-TR" dirty="0" err="1"/>
              <a:t>İletilebilirlik</a:t>
            </a:r>
            <a:endParaRPr lang="tr-TR" dirty="0"/>
          </a:p>
          <a:p>
            <a:r>
              <a:rPr lang="tr-TR" dirty="0" err="1"/>
              <a:t>Tekrarlanabilirlik</a:t>
            </a:r>
            <a:endParaRPr lang="tr-TR" dirty="0"/>
          </a:p>
          <a:p>
            <a:r>
              <a:rPr lang="tr-TR" dirty="0" smtClean="0"/>
              <a:t>Sağlanabilirlik</a:t>
            </a:r>
          </a:p>
          <a:p>
            <a:pPr marL="0" indent="0">
              <a:buNone/>
            </a:pPr>
            <a:endParaRPr lang="tr-TR" dirty="0">
              <a:solidFill>
                <a:srgbClr val="00B050"/>
              </a:solidFill>
            </a:endParaRPr>
          </a:p>
          <a:p>
            <a:pPr marL="0" indent="0">
              <a:buNone/>
            </a:pPr>
            <a:r>
              <a:rPr lang="tr-TR" dirty="0" smtClean="0">
                <a:solidFill>
                  <a:srgbClr val="00B050"/>
                </a:solidFill>
              </a:rPr>
              <a:t>Bilimin </a:t>
            </a:r>
            <a:r>
              <a:rPr lang="tr-TR" dirty="0">
                <a:solidFill>
                  <a:srgbClr val="00B050"/>
                </a:solidFill>
              </a:rPr>
              <a:t>İşlevleri</a:t>
            </a:r>
          </a:p>
          <a:p>
            <a:r>
              <a:rPr lang="tr-TR" dirty="0" smtClean="0"/>
              <a:t>Anlama</a:t>
            </a:r>
            <a:endParaRPr lang="tr-TR" dirty="0"/>
          </a:p>
          <a:p>
            <a:r>
              <a:rPr lang="tr-TR" dirty="0"/>
              <a:t>Açıklama</a:t>
            </a:r>
          </a:p>
          <a:p>
            <a:r>
              <a:rPr lang="tr-TR" dirty="0"/>
              <a:t>Yordama</a:t>
            </a:r>
          </a:p>
          <a:p>
            <a:r>
              <a:rPr lang="tr-TR" dirty="0"/>
              <a:t>Kontrol</a:t>
            </a:r>
          </a:p>
          <a:p>
            <a:endParaRPr lang="tr-TR" dirty="0"/>
          </a:p>
        </p:txBody>
      </p:sp>
    </p:spTree>
    <p:extLst>
      <p:ext uri="{BB962C8B-B14F-4D97-AF65-F5344CB8AC3E}">
        <p14:creationId xmlns:p14="http://schemas.microsoft.com/office/powerpoint/2010/main" val="3579954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Araştırmanın problemi nasıl olmalıdır?</a:t>
            </a:r>
          </a:p>
          <a:p>
            <a:pPr>
              <a:lnSpc>
                <a:spcPct val="90000"/>
              </a:lnSpc>
              <a:buClr>
                <a:schemeClr val="bg2"/>
              </a:buClr>
              <a:buSzPct val="65000"/>
              <a:buNone/>
              <a:defRPr/>
            </a:pPr>
            <a:endParaRPr lang="tr-TR" kern="0" dirty="0">
              <a:latin typeface="Book Antiqua" pitchFamily="18" charset="0"/>
            </a:endParaRPr>
          </a:p>
          <a:p>
            <a:r>
              <a:rPr lang="tr-TR" kern="0" dirty="0">
                <a:latin typeface="Book Antiqua" pitchFamily="18" charset="0"/>
              </a:rPr>
              <a:t> Çözülebilir</a:t>
            </a:r>
          </a:p>
          <a:p>
            <a:r>
              <a:rPr lang="tr-TR" kern="0" dirty="0">
                <a:latin typeface="Book Antiqua" pitchFamily="18" charset="0"/>
              </a:rPr>
              <a:t> Önemli</a:t>
            </a:r>
          </a:p>
          <a:p>
            <a:r>
              <a:rPr lang="tr-TR" kern="0" dirty="0">
                <a:latin typeface="Book Antiqua" pitchFamily="18" charset="0"/>
              </a:rPr>
              <a:t> Yeni</a:t>
            </a:r>
          </a:p>
          <a:p>
            <a:r>
              <a:rPr lang="tr-TR" kern="0" dirty="0">
                <a:latin typeface="Book Antiqua" pitchFamily="18" charset="0"/>
              </a:rPr>
              <a:t> Etik kurallara uygun olarak araştırılabilir olmalıdır.</a:t>
            </a:r>
          </a:p>
          <a:p>
            <a:endParaRPr lang="tr-TR" kern="0" dirty="0">
              <a:latin typeface="Book Antiqua" pitchFamily="18" charset="0"/>
            </a:endParaRPr>
          </a:p>
          <a:p>
            <a:endParaRPr lang="tr-TR" b="1" kern="0" dirty="0">
              <a:solidFill>
                <a:srgbClr val="00B050"/>
              </a:solidFill>
              <a:latin typeface="Book Antiqua" pitchFamily="18" charset="0"/>
            </a:endParaRPr>
          </a:p>
          <a:p>
            <a:r>
              <a:rPr lang="tr-TR" b="1" kern="0" dirty="0">
                <a:solidFill>
                  <a:srgbClr val="00B050"/>
                </a:solidFill>
                <a:latin typeface="Book Antiqua" pitchFamily="18" charset="0"/>
              </a:rPr>
              <a:t>Bu probleme odaklanan araştırmacı nasıl olmalıdır?</a:t>
            </a:r>
          </a:p>
          <a:p>
            <a:r>
              <a:rPr lang="tr-TR" kern="0" dirty="0">
                <a:latin typeface="Book Antiqua" pitchFamily="18" charset="0"/>
              </a:rPr>
              <a:t> Alanda yeterli (teorik çerçeveyi </a:t>
            </a:r>
            <a:r>
              <a:rPr lang="tr-TR" kern="0" dirty="0" smtClean="0">
                <a:latin typeface="Book Antiqua" pitchFamily="18" charset="0"/>
              </a:rPr>
              <a:t>bilen)</a:t>
            </a:r>
            <a:endParaRPr lang="tr-TR" kern="0" dirty="0">
              <a:latin typeface="Book Antiqua" pitchFamily="18" charset="0"/>
            </a:endParaRPr>
          </a:p>
          <a:p>
            <a:r>
              <a:rPr lang="tr-TR" kern="0" dirty="0">
                <a:latin typeface="Book Antiqua" pitchFamily="18" charset="0"/>
              </a:rPr>
              <a:t> Araştırmada gerek duyulan yöntem ve tekniklerde yeterli</a:t>
            </a:r>
          </a:p>
          <a:p>
            <a:r>
              <a:rPr lang="tr-TR" kern="0" dirty="0">
                <a:latin typeface="Book Antiqua" pitchFamily="18" charset="0"/>
              </a:rPr>
              <a:t> Veri toplama gücü ve iznine sahip</a:t>
            </a:r>
          </a:p>
          <a:p>
            <a:r>
              <a:rPr lang="tr-TR" kern="0" dirty="0">
                <a:latin typeface="Book Antiqua" pitchFamily="18" charset="0"/>
              </a:rPr>
              <a:t> Gerekli zaman </a:t>
            </a:r>
            <a:r>
              <a:rPr lang="tr-TR" kern="0" dirty="0" smtClean="0">
                <a:latin typeface="Book Antiqua" pitchFamily="18" charset="0"/>
              </a:rPr>
              <a:t>imkanlarına </a:t>
            </a:r>
            <a:r>
              <a:rPr lang="tr-TR" kern="0" dirty="0">
                <a:latin typeface="Book Antiqua" pitchFamily="18" charset="0"/>
              </a:rPr>
              <a:t>sahip</a:t>
            </a:r>
          </a:p>
          <a:p>
            <a:endParaRPr lang="tr-TR" dirty="0"/>
          </a:p>
        </p:txBody>
      </p:sp>
    </p:spTree>
    <p:extLst>
      <p:ext uri="{BB962C8B-B14F-4D97-AF65-F5344CB8AC3E}">
        <p14:creationId xmlns:p14="http://schemas.microsoft.com/office/powerpoint/2010/main" val="1325648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Bilimsel araştırmaların sınıflandırılması</a:t>
            </a:r>
          </a:p>
          <a:p>
            <a:pPr>
              <a:lnSpc>
                <a:spcPct val="90000"/>
              </a:lnSpc>
              <a:buClr>
                <a:schemeClr val="bg2"/>
              </a:buClr>
              <a:buSzPct val="65000"/>
              <a:buNone/>
              <a:defRPr/>
            </a:pPr>
            <a:endParaRPr lang="tr-TR" kern="0" dirty="0">
              <a:latin typeface="Book Antiqua" pitchFamily="18" charset="0"/>
            </a:endParaRPr>
          </a:p>
          <a:p>
            <a:r>
              <a:rPr lang="tr-TR" kern="0" dirty="0">
                <a:latin typeface="Book Antiqua" pitchFamily="18" charset="0"/>
              </a:rPr>
              <a:t>Bu konuda bir çok sınıflandırma </a:t>
            </a:r>
            <a:r>
              <a:rPr lang="tr-TR" kern="0" dirty="0" smtClean="0">
                <a:latin typeface="Book Antiqua" pitchFamily="18" charset="0"/>
              </a:rPr>
              <a:t>biçimi olmakla birlikte genel olarak şunlardır:</a:t>
            </a:r>
            <a:endParaRPr lang="tr-TR" kern="0" dirty="0">
              <a:latin typeface="Book Antiqua" pitchFamily="18" charset="0"/>
            </a:endParaRPr>
          </a:p>
          <a:p>
            <a:endParaRPr lang="tr-TR" i="1" kern="0" dirty="0">
              <a:solidFill>
                <a:srgbClr val="FF0000"/>
              </a:solidFill>
              <a:latin typeface="Book Antiqua" pitchFamily="18" charset="0"/>
            </a:endParaRPr>
          </a:p>
          <a:p>
            <a:r>
              <a:rPr lang="tr-TR" i="1" kern="0" dirty="0">
                <a:solidFill>
                  <a:srgbClr val="FF0000"/>
                </a:solidFill>
                <a:latin typeface="Book Antiqua" pitchFamily="18" charset="0"/>
              </a:rPr>
              <a:t>Literatür taraması: </a:t>
            </a:r>
            <a:r>
              <a:rPr lang="tr-TR" kern="0" dirty="0">
                <a:latin typeface="Book Antiqua" pitchFamily="18" charset="0"/>
              </a:rPr>
              <a:t>İçerisinde istatistiksel analiz bulunmaz. Belirli bir konuda ortaya çıkarılan bilgilerin derlenmesi  ve değerlendirilmesinden oluşur.</a:t>
            </a:r>
          </a:p>
          <a:p>
            <a:endParaRPr lang="tr-TR" kern="0" dirty="0">
              <a:latin typeface="Book Antiqua" pitchFamily="18" charset="0"/>
            </a:endParaRPr>
          </a:p>
          <a:p>
            <a:r>
              <a:rPr lang="tr-TR" i="1" kern="0" dirty="0">
                <a:solidFill>
                  <a:srgbClr val="FF0000"/>
                </a:solidFill>
                <a:latin typeface="Book Antiqua" pitchFamily="18" charset="0"/>
              </a:rPr>
              <a:t>Ampirik (uygulamalı) araştırma:</a:t>
            </a:r>
            <a:r>
              <a:rPr lang="tr-TR" kern="0" dirty="0">
                <a:latin typeface="Book Antiqua" pitchFamily="18" charset="0"/>
              </a:rPr>
              <a:t> Hipotezler içerir, sahadan elde edilecek verilerin istatistiksel analizlerinden sonuçlar çıkarılır. Elde edilen sonuçlar literatür bilgisi eşliğinde yorumlanır</a:t>
            </a:r>
            <a:endParaRPr lang="tr-TR" kern="0" dirty="0">
              <a:solidFill>
                <a:schemeClr val="accent2">
                  <a:lumMod val="75000"/>
                </a:schemeClr>
              </a:solidFill>
              <a:latin typeface="Book Antiqua" pitchFamily="18" charset="0"/>
            </a:endParaRPr>
          </a:p>
          <a:p>
            <a:endParaRPr lang="tr-TR" dirty="0"/>
          </a:p>
        </p:txBody>
      </p:sp>
    </p:spTree>
    <p:extLst>
      <p:ext uri="{BB962C8B-B14F-4D97-AF65-F5344CB8AC3E}">
        <p14:creationId xmlns:p14="http://schemas.microsoft.com/office/powerpoint/2010/main" val="2605600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i="1" kern="0" dirty="0">
                <a:solidFill>
                  <a:srgbClr val="FF0000"/>
                </a:solidFill>
                <a:latin typeface="Book Antiqua" pitchFamily="18" charset="0"/>
              </a:rPr>
              <a:t>Nicel araştırma: </a:t>
            </a:r>
            <a:r>
              <a:rPr lang="tr-TR" kern="0" dirty="0">
                <a:latin typeface="Book Antiqua" pitchFamily="18" charset="0"/>
              </a:rPr>
              <a:t>Nicel analiz yöntemlerinden hareket eder, genellikle ölçek kullanır. Adından da anlaşılacağı üzere daha çok niceliğe, sayılara odaklıdır. Genellikle belirli bir parçadan bütüne dair çıkarımlar yapmaya çalışır (tüme-varım)</a:t>
            </a:r>
          </a:p>
          <a:p>
            <a:endParaRPr lang="tr-TR" kern="0" dirty="0">
              <a:latin typeface="Book Antiqua" pitchFamily="18" charset="0"/>
            </a:endParaRPr>
          </a:p>
          <a:p>
            <a:r>
              <a:rPr lang="tr-TR" i="1" kern="0" dirty="0">
                <a:solidFill>
                  <a:srgbClr val="FF0000"/>
                </a:solidFill>
                <a:latin typeface="Book Antiqua" pitchFamily="18" charset="0"/>
              </a:rPr>
              <a:t>Nitel araştırma:</a:t>
            </a:r>
            <a:r>
              <a:rPr lang="tr-TR" kern="0" dirty="0">
                <a:latin typeface="Book Antiqua" pitchFamily="18" charset="0"/>
              </a:rPr>
              <a:t> Sayısal analizlerden ziyade meselenin niteliğine odaklanır. Araştırmacının yetenekleri ve sübjektifliği araştırmayı etkiler. Daha az sayıda birey üzerinde daha çok gözlem, mülakat gibi derinlemesine tekniklerle çalışır. Genellemeler yerine özel olaylara odaklanmış durumdadır.</a:t>
            </a:r>
          </a:p>
          <a:p>
            <a:endParaRPr lang="tr-TR" dirty="0"/>
          </a:p>
        </p:txBody>
      </p:sp>
    </p:spTree>
    <p:extLst>
      <p:ext uri="{BB962C8B-B14F-4D97-AF65-F5344CB8AC3E}">
        <p14:creationId xmlns:p14="http://schemas.microsoft.com/office/powerpoint/2010/main" val="3947111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Evren ve örneklem nedir?</a:t>
            </a:r>
          </a:p>
          <a:p>
            <a:pPr>
              <a:lnSpc>
                <a:spcPct val="90000"/>
              </a:lnSpc>
              <a:buClr>
                <a:schemeClr val="bg2"/>
              </a:buClr>
              <a:buSzPct val="65000"/>
              <a:buNone/>
              <a:defRPr/>
            </a:pPr>
            <a:endParaRPr lang="tr-TR" kern="0" dirty="0">
              <a:latin typeface="Book Antiqua" pitchFamily="18" charset="0"/>
            </a:endParaRPr>
          </a:p>
          <a:p>
            <a:r>
              <a:rPr lang="tr-TR" i="1" kern="0" dirty="0">
                <a:solidFill>
                  <a:srgbClr val="FF0000"/>
                </a:solidFill>
                <a:latin typeface="Book Antiqua" pitchFamily="18" charset="0"/>
              </a:rPr>
              <a:t>Evren (</a:t>
            </a:r>
            <a:r>
              <a:rPr lang="tr-TR" i="1" kern="0" dirty="0" err="1" smtClean="0">
                <a:solidFill>
                  <a:srgbClr val="FF0000"/>
                </a:solidFill>
                <a:latin typeface="Book Antiqua" pitchFamily="18" charset="0"/>
              </a:rPr>
              <a:t>Anakütle</a:t>
            </a:r>
            <a:r>
              <a:rPr lang="tr-TR" i="1" kern="0" dirty="0" smtClean="0">
                <a:solidFill>
                  <a:srgbClr val="FF0000"/>
                </a:solidFill>
                <a:latin typeface="Book Antiqua" pitchFamily="18" charset="0"/>
              </a:rPr>
              <a:t>):</a:t>
            </a:r>
            <a:r>
              <a:rPr lang="tr-TR" kern="0" dirty="0" smtClean="0">
                <a:latin typeface="Book Antiqua" pitchFamily="18" charset="0"/>
              </a:rPr>
              <a:t> </a:t>
            </a:r>
            <a:r>
              <a:rPr lang="tr-TR" kern="0" dirty="0">
                <a:latin typeface="Book Antiqua" pitchFamily="18" charset="0"/>
              </a:rPr>
              <a:t>Araştırmanın amacı doğrultusunda araştırmanın ilgi alanına giren bireylerin tümü. Araştırmadan elde edilen sonuç bu bireylerin tümüne, yani evrene </a:t>
            </a:r>
            <a:r>
              <a:rPr lang="tr-TR" kern="0" dirty="0" err="1">
                <a:latin typeface="Book Antiqua" pitchFamily="18" charset="0"/>
              </a:rPr>
              <a:t>genellenir</a:t>
            </a:r>
            <a:r>
              <a:rPr lang="tr-TR" kern="0" dirty="0">
                <a:latin typeface="Book Antiqua" pitchFamily="18" charset="0"/>
              </a:rPr>
              <a:t>.</a:t>
            </a:r>
          </a:p>
          <a:p>
            <a:endParaRPr lang="tr-TR" kern="0" dirty="0">
              <a:solidFill>
                <a:schemeClr val="accent2">
                  <a:lumMod val="75000"/>
                </a:schemeClr>
              </a:solidFill>
              <a:latin typeface="Book Antiqua" pitchFamily="18" charset="0"/>
            </a:endParaRPr>
          </a:p>
          <a:p>
            <a:r>
              <a:rPr lang="tr-TR" kern="0" dirty="0">
                <a:solidFill>
                  <a:schemeClr val="accent2">
                    <a:lumMod val="75000"/>
                  </a:schemeClr>
                </a:solidFill>
                <a:latin typeface="Book Antiqua" pitchFamily="18" charset="0"/>
              </a:rPr>
              <a:t>Ör: “</a:t>
            </a:r>
            <a:r>
              <a:rPr lang="tr-TR" kern="0" dirty="0" smtClean="0">
                <a:solidFill>
                  <a:schemeClr val="accent2">
                    <a:lumMod val="75000"/>
                  </a:schemeClr>
                </a:solidFill>
                <a:latin typeface="Book Antiqua" pitchFamily="18" charset="0"/>
              </a:rPr>
              <a:t>Türkiye’deki yöneticilerin liderlik özellikleri nedir?” sorusunu araştırıyoruz</a:t>
            </a:r>
            <a:r>
              <a:rPr lang="tr-TR" kern="0" dirty="0">
                <a:solidFill>
                  <a:schemeClr val="accent2">
                    <a:lumMod val="75000"/>
                  </a:schemeClr>
                </a:solidFill>
                <a:latin typeface="Book Antiqua" pitchFamily="18" charset="0"/>
              </a:rPr>
              <a:t>. </a:t>
            </a:r>
            <a:r>
              <a:rPr lang="tr-TR" kern="0" dirty="0" smtClean="0">
                <a:solidFill>
                  <a:schemeClr val="accent2">
                    <a:lumMod val="75000"/>
                  </a:schemeClr>
                </a:solidFill>
                <a:latin typeface="Book Antiqua" pitchFamily="18" charset="0"/>
              </a:rPr>
              <a:t>Bu </a:t>
            </a:r>
            <a:r>
              <a:rPr lang="tr-TR" kern="0" dirty="0">
                <a:solidFill>
                  <a:schemeClr val="accent2">
                    <a:lumMod val="75000"/>
                  </a:schemeClr>
                </a:solidFill>
                <a:latin typeface="Book Antiqua" pitchFamily="18" charset="0"/>
              </a:rPr>
              <a:t>durumda </a:t>
            </a:r>
            <a:r>
              <a:rPr lang="tr-TR" kern="0" dirty="0" smtClean="0">
                <a:solidFill>
                  <a:schemeClr val="accent2">
                    <a:lumMod val="75000"/>
                  </a:schemeClr>
                </a:solidFill>
                <a:latin typeface="Book Antiqua" pitchFamily="18" charset="0"/>
              </a:rPr>
              <a:t>Türkiye’deki  bütün yöneticiler </a:t>
            </a:r>
            <a:r>
              <a:rPr lang="tr-TR" kern="0" dirty="0">
                <a:solidFill>
                  <a:schemeClr val="accent2">
                    <a:lumMod val="75000"/>
                  </a:schemeClr>
                </a:solidFill>
                <a:latin typeface="Book Antiqua" pitchFamily="18" charset="0"/>
              </a:rPr>
              <a:t>bu araştırmanın evrenini oluşturur.</a:t>
            </a:r>
          </a:p>
          <a:p>
            <a:endParaRPr lang="tr-TR" kern="0" dirty="0">
              <a:solidFill>
                <a:schemeClr val="accent2">
                  <a:lumMod val="75000"/>
                </a:schemeClr>
              </a:solidFill>
              <a:latin typeface="Book Antiqua" pitchFamily="18" charset="0"/>
            </a:endParaRPr>
          </a:p>
          <a:p>
            <a:r>
              <a:rPr lang="tr-TR" kern="0" dirty="0">
                <a:solidFill>
                  <a:srgbClr val="FF0000"/>
                </a:solidFill>
                <a:latin typeface="Book Antiqua" pitchFamily="18" charset="0"/>
              </a:rPr>
              <a:t>Hedef (ideal) evren: </a:t>
            </a:r>
            <a:r>
              <a:rPr lang="tr-TR" kern="0" dirty="0">
                <a:latin typeface="Book Antiqua" pitchFamily="18" charset="0"/>
              </a:rPr>
              <a:t>Araştırmacının ulaşmak istediği ancak ulaşılması çok güç olan evrendir (Tüm Türkiye’deki </a:t>
            </a:r>
            <a:r>
              <a:rPr lang="tr-TR" kern="0" dirty="0" smtClean="0">
                <a:latin typeface="Book Antiqua" pitchFamily="18" charset="0"/>
              </a:rPr>
              <a:t>yöneticiler)</a:t>
            </a:r>
            <a:endParaRPr lang="tr-TR" kern="0" dirty="0">
              <a:latin typeface="Book Antiqua" pitchFamily="18" charset="0"/>
            </a:endParaRPr>
          </a:p>
          <a:p>
            <a:endParaRPr lang="tr-TR" kern="0" dirty="0">
              <a:latin typeface="Book Antiqua" pitchFamily="18" charset="0"/>
            </a:endParaRPr>
          </a:p>
          <a:p>
            <a:r>
              <a:rPr lang="tr-TR" kern="0" dirty="0">
                <a:solidFill>
                  <a:srgbClr val="FF0000"/>
                </a:solidFill>
                <a:latin typeface="Book Antiqua" pitchFamily="18" charset="0"/>
              </a:rPr>
              <a:t>Ulaşılabilir (reel) evren: </a:t>
            </a:r>
            <a:r>
              <a:rPr lang="tr-TR" kern="0" dirty="0">
                <a:latin typeface="Book Antiqua" pitchFamily="18" charset="0"/>
              </a:rPr>
              <a:t>İdeal evren amacından ortaya çıkan ancak araştırmacının ulaşabileceği gerçek evrendir (Yedi coğrafi bölgeden belirli kurallara göre seçilmiş </a:t>
            </a:r>
            <a:r>
              <a:rPr lang="tr-TR" kern="0" dirty="0" smtClean="0">
                <a:latin typeface="Book Antiqua" pitchFamily="18" charset="0"/>
              </a:rPr>
              <a:t>bazı yöneticiler)</a:t>
            </a:r>
            <a:endParaRPr lang="tr-TR" kern="0" dirty="0">
              <a:latin typeface="Book Antiqua" pitchFamily="18" charset="0"/>
            </a:endParaRPr>
          </a:p>
          <a:p>
            <a:endParaRPr lang="tr-TR" dirty="0"/>
          </a:p>
        </p:txBody>
      </p:sp>
    </p:spTree>
    <p:extLst>
      <p:ext uri="{BB962C8B-B14F-4D97-AF65-F5344CB8AC3E}">
        <p14:creationId xmlns:p14="http://schemas.microsoft.com/office/powerpoint/2010/main" val="2111781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kern="0" dirty="0">
                <a:latin typeface="Book Antiqua" pitchFamily="18" charset="0"/>
              </a:rPr>
              <a:t>Az önceki araştırma sorusunun cevabını verebilmek için iki yol vardır:</a:t>
            </a:r>
          </a:p>
          <a:p>
            <a:endParaRPr lang="tr-TR" kern="0" dirty="0">
              <a:latin typeface="Book Antiqua" pitchFamily="18" charset="0"/>
            </a:endParaRPr>
          </a:p>
          <a:p>
            <a:r>
              <a:rPr lang="tr-TR" kern="0" dirty="0">
                <a:latin typeface="Book Antiqua" pitchFamily="18" charset="0"/>
              </a:rPr>
              <a:t>Birincisi Türkiye’deki tüm </a:t>
            </a:r>
            <a:r>
              <a:rPr lang="tr-TR" kern="0" dirty="0" smtClean="0">
                <a:latin typeface="Book Antiqua" pitchFamily="18" charset="0"/>
              </a:rPr>
              <a:t>yöneticiler </a:t>
            </a:r>
            <a:r>
              <a:rPr lang="tr-TR" kern="0" dirty="0">
                <a:latin typeface="Book Antiqua" pitchFamily="18" charset="0"/>
              </a:rPr>
              <a:t>üzerinde araştırma yapmak.</a:t>
            </a:r>
          </a:p>
          <a:p>
            <a:pPr marL="0" indent="0">
              <a:buNone/>
            </a:pPr>
            <a:r>
              <a:rPr lang="tr-TR" kern="0" dirty="0">
                <a:latin typeface="Book Antiqua" pitchFamily="18" charset="0"/>
              </a:rPr>
              <a:t>Ancak bu ekonomik ve zamansal anlamda çok maliyetli belki de imkansız bir durumdur. Buna </a:t>
            </a:r>
            <a:r>
              <a:rPr lang="tr-TR" b="1" i="1" kern="0" dirty="0">
                <a:solidFill>
                  <a:srgbClr val="FF0000"/>
                </a:solidFill>
                <a:effectLst>
                  <a:outerShdw blurRad="38100" dist="38100" dir="2700000" algn="tl">
                    <a:srgbClr val="000000">
                      <a:alpha val="43137"/>
                    </a:srgbClr>
                  </a:outerShdw>
                </a:effectLst>
                <a:latin typeface="Book Antiqua" pitchFamily="18" charset="0"/>
              </a:rPr>
              <a:t>tam sayım </a:t>
            </a:r>
            <a:r>
              <a:rPr lang="tr-TR" kern="0" dirty="0">
                <a:latin typeface="Book Antiqua" pitchFamily="18" charset="0"/>
              </a:rPr>
              <a:t>denir. Nüfus sayımları tam sayıma örnektir…</a:t>
            </a:r>
          </a:p>
          <a:p>
            <a:endParaRPr lang="tr-TR" kern="0" dirty="0">
              <a:latin typeface="Book Antiqua" pitchFamily="18" charset="0"/>
            </a:endParaRPr>
          </a:p>
          <a:p>
            <a:r>
              <a:rPr lang="tr-TR" kern="0" dirty="0">
                <a:latin typeface="Book Antiqua" pitchFamily="18" charset="0"/>
              </a:rPr>
              <a:t>İşte tam bu esnada istatistik bilimi devreye girer ve bizi bu zorluktan kurtarır. İstatistik bilimi bize burada </a:t>
            </a:r>
            <a:r>
              <a:rPr lang="tr-TR" b="1" i="1" kern="0" dirty="0">
                <a:solidFill>
                  <a:srgbClr val="FF0000"/>
                </a:solidFill>
                <a:effectLst>
                  <a:outerShdw blurRad="38100" dist="38100" dir="2700000" algn="tl">
                    <a:srgbClr val="000000">
                      <a:alpha val="43137"/>
                    </a:srgbClr>
                  </a:outerShdw>
                </a:effectLst>
                <a:latin typeface="Book Antiqua" pitchFamily="18" charset="0"/>
              </a:rPr>
              <a:t>örneklem </a:t>
            </a:r>
            <a:r>
              <a:rPr lang="tr-TR" kern="0" dirty="0">
                <a:latin typeface="Book Antiqua" pitchFamily="18" charset="0"/>
              </a:rPr>
              <a:t>yolunu işaret eder.</a:t>
            </a:r>
          </a:p>
          <a:p>
            <a:endParaRPr lang="tr-TR" kern="0" dirty="0">
              <a:latin typeface="Book Antiqua" pitchFamily="18" charset="0"/>
            </a:endParaRPr>
          </a:p>
          <a:p>
            <a:r>
              <a:rPr lang="tr-TR" i="1" kern="0" dirty="0">
                <a:solidFill>
                  <a:srgbClr val="FF0000"/>
                </a:solidFill>
                <a:latin typeface="Book Antiqua" pitchFamily="18" charset="0"/>
              </a:rPr>
              <a:t>Örneklem </a:t>
            </a:r>
            <a:r>
              <a:rPr lang="tr-TR" i="1" kern="0" dirty="0" smtClean="0">
                <a:solidFill>
                  <a:srgbClr val="FF0000"/>
                </a:solidFill>
                <a:latin typeface="Book Antiqua" pitchFamily="18" charset="0"/>
              </a:rPr>
              <a:t>: </a:t>
            </a:r>
            <a:r>
              <a:rPr lang="tr-TR" kern="0" dirty="0">
                <a:latin typeface="Book Antiqua" pitchFamily="18" charset="0"/>
              </a:rPr>
              <a:t>Araştırmayı yürüttüğümüz bireyleri oluşturan evrenin içerisinden o evreni en doğru şekilde temsil edecek bireylerin seçilmesidir.</a:t>
            </a:r>
          </a:p>
          <a:p>
            <a:endParaRPr lang="tr-TR" dirty="0"/>
          </a:p>
        </p:txBody>
      </p:sp>
    </p:spTree>
    <p:extLst>
      <p:ext uri="{BB962C8B-B14F-4D97-AF65-F5344CB8AC3E}">
        <p14:creationId xmlns:p14="http://schemas.microsoft.com/office/powerpoint/2010/main" val="4280192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012974"/>
          </a:xfrm>
        </p:spPr>
        <p:txBody>
          <a:bodyPr>
            <a:normAutofit/>
          </a:bodyPr>
          <a:lstStyle/>
          <a:p>
            <a:r>
              <a:rPr lang="tr-TR" sz="3400" b="1" dirty="0" smtClean="0"/>
              <a:t>Sunum İçeriği</a:t>
            </a:r>
            <a:endParaRPr lang="tr-TR" sz="3400" b="1" dirty="0"/>
          </a:p>
        </p:txBody>
      </p:sp>
      <p:sp>
        <p:nvSpPr>
          <p:cNvPr id="3" name="2 İçerik Yer Tutucusu"/>
          <p:cNvSpPr>
            <a:spLocks noGrp="1"/>
          </p:cNvSpPr>
          <p:nvPr>
            <p:ph idx="1"/>
          </p:nvPr>
        </p:nvSpPr>
        <p:spPr>
          <a:xfrm>
            <a:off x="251520" y="1772816"/>
            <a:ext cx="8435280" cy="4525963"/>
          </a:xfrm>
        </p:spPr>
        <p:txBody>
          <a:bodyPr>
            <a:normAutofit fontScale="92500" lnSpcReduction="20000"/>
          </a:bodyPr>
          <a:lstStyle/>
          <a:p>
            <a:endParaRPr lang="tr-TR" dirty="0" smtClean="0"/>
          </a:p>
          <a:p>
            <a:r>
              <a:rPr lang="tr-TR" dirty="0" smtClean="0"/>
              <a:t>Klasik Yönetim Yaklaşımından Çağdaş Yönetim Yaklaşımlarına Paradigma Değişimi</a:t>
            </a:r>
          </a:p>
          <a:p>
            <a:r>
              <a:rPr lang="tr-TR" dirty="0" smtClean="0"/>
              <a:t>Temel Yetenek Yaklaşımı (</a:t>
            </a:r>
            <a:r>
              <a:rPr lang="tr-TR" dirty="0" err="1" smtClean="0"/>
              <a:t>Core</a:t>
            </a:r>
            <a:r>
              <a:rPr lang="tr-TR" dirty="0" smtClean="0"/>
              <a:t> </a:t>
            </a:r>
            <a:r>
              <a:rPr lang="tr-TR" dirty="0" err="1" smtClean="0"/>
              <a:t>Competens</a:t>
            </a:r>
            <a:r>
              <a:rPr lang="tr-TR" dirty="0" smtClean="0"/>
              <a:t>)</a:t>
            </a:r>
          </a:p>
          <a:p>
            <a:r>
              <a:rPr lang="tr-TR" dirty="0" smtClean="0"/>
              <a:t>Dış Kaynak Kullanımı(</a:t>
            </a:r>
            <a:r>
              <a:rPr lang="tr-TR" dirty="0" err="1" smtClean="0"/>
              <a:t>Outsourcing</a:t>
            </a:r>
            <a:r>
              <a:rPr lang="tr-TR" dirty="0" smtClean="0"/>
              <a:t>)</a:t>
            </a:r>
          </a:p>
          <a:p>
            <a:r>
              <a:rPr lang="tr-TR" dirty="0" smtClean="0"/>
              <a:t>Kıyaslama (Benchmarking)</a:t>
            </a:r>
          </a:p>
          <a:p>
            <a:r>
              <a:rPr lang="tr-TR" dirty="0" smtClean="0"/>
              <a:t>Personel Güçlendirme(Empowerment)</a:t>
            </a:r>
          </a:p>
          <a:p>
            <a:r>
              <a:rPr lang="tr-TR" dirty="0" smtClean="0"/>
              <a:t>Öğrenen Organizasyonlar</a:t>
            </a:r>
          </a:p>
          <a:p>
            <a:r>
              <a:rPr lang="tr-TR" dirty="0" smtClean="0"/>
              <a:t>Çatışma Yönetimi</a:t>
            </a:r>
          </a:p>
          <a:p>
            <a:r>
              <a:rPr lang="tr-TR" dirty="0" smtClean="0"/>
              <a:t>Yeni Kamu Yönetimi Anlayışı (Kamunun Yönettiği)</a:t>
            </a:r>
          </a:p>
        </p:txBody>
      </p:sp>
    </p:spTree>
    <p:extLst>
      <p:ext uri="{BB962C8B-B14F-4D97-AF65-F5344CB8AC3E}">
        <p14:creationId xmlns:p14="http://schemas.microsoft.com/office/powerpoint/2010/main" val="916416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Örnekleme yöntemleri</a:t>
            </a:r>
          </a:p>
          <a:p>
            <a:pPr>
              <a:lnSpc>
                <a:spcPct val="90000"/>
              </a:lnSpc>
              <a:buClr>
                <a:schemeClr val="bg2"/>
              </a:buClr>
              <a:buSzPct val="65000"/>
              <a:buNone/>
              <a:defRPr/>
            </a:pPr>
            <a:endParaRPr lang="tr-TR" kern="0" dirty="0">
              <a:latin typeface="Book Antiqua" pitchFamily="18" charset="0"/>
            </a:endParaRPr>
          </a:p>
          <a:p>
            <a:r>
              <a:rPr lang="tr-TR" kern="0" dirty="0">
                <a:latin typeface="Book Antiqua" pitchFamily="18" charset="0"/>
              </a:rPr>
              <a:t>Evrenin tüm özelliklerini temsil edecek asgari sayıdaki bireyi oluşturan kümeyi yani örneklemi oluşturmak için bazı yöntemler vardır. Bunlara </a:t>
            </a:r>
            <a:r>
              <a:rPr lang="tr-TR" i="1" kern="0" dirty="0">
                <a:solidFill>
                  <a:srgbClr val="FF0000"/>
                </a:solidFill>
                <a:latin typeface="Book Antiqua" pitchFamily="18" charset="0"/>
              </a:rPr>
              <a:t>örnekleme yöntemleri </a:t>
            </a:r>
            <a:r>
              <a:rPr lang="tr-TR" kern="0" dirty="0">
                <a:latin typeface="Book Antiqua" pitchFamily="18" charset="0"/>
              </a:rPr>
              <a:t>denir</a:t>
            </a:r>
            <a:r>
              <a:rPr lang="tr-TR" kern="0" dirty="0" smtClean="0">
                <a:latin typeface="Book Antiqua" pitchFamily="18" charset="0"/>
              </a:rPr>
              <a:t>.</a:t>
            </a:r>
          </a:p>
          <a:p>
            <a:endParaRPr lang="tr-TR" kern="0" dirty="0">
              <a:latin typeface="Book Antiqua" pitchFamily="18" charset="0"/>
            </a:endParaRPr>
          </a:p>
          <a:p>
            <a:pPr marL="0" indent="0">
              <a:buNone/>
            </a:pPr>
            <a:r>
              <a:rPr lang="tr-TR" kern="0" dirty="0" smtClean="0">
                <a:solidFill>
                  <a:srgbClr val="00B050"/>
                </a:solidFill>
                <a:latin typeface="Book Antiqua" pitchFamily="18" charset="0"/>
              </a:rPr>
              <a:t>1. Tesadüfi Örnekleme</a:t>
            </a:r>
            <a:endParaRPr lang="tr-TR" kern="0" dirty="0">
              <a:solidFill>
                <a:srgbClr val="00B050"/>
              </a:solidFill>
              <a:latin typeface="Book Antiqua" pitchFamily="18" charset="0"/>
            </a:endParaRPr>
          </a:p>
          <a:p>
            <a:r>
              <a:rPr lang="tr-TR" i="1" kern="0" dirty="0">
                <a:solidFill>
                  <a:srgbClr val="FF0000"/>
                </a:solidFill>
                <a:latin typeface="Book Antiqua" pitchFamily="18" charset="0"/>
              </a:rPr>
              <a:t>Basit tesadüfi örnekleme:</a:t>
            </a:r>
            <a:r>
              <a:rPr lang="tr-TR" i="1" kern="0" dirty="0">
                <a:latin typeface="Book Antiqua" pitchFamily="18" charset="0"/>
              </a:rPr>
              <a:t> </a:t>
            </a:r>
            <a:r>
              <a:rPr lang="tr-TR" kern="0" dirty="0">
                <a:latin typeface="Book Antiqua" pitchFamily="18" charset="0"/>
              </a:rPr>
              <a:t>Evrendeki tüm bireyler </a:t>
            </a:r>
            <a:r>
              <a:rPr lang="tr-TR" kern="0" dirty="0" smtClean="0">
                <a:latin typeface="Book Antiqua" pitchFamily="18" charset="0"/>
              </a:rPr>
              <a:t>rast </a:t>
            </a:r>
            <a:r>
              <a:rPr lang="tr-TR" kern="0" dirty="0">
                <a:latin typeface="Book Antiqua" pitchFamily="18" charset="0"/>
              </a:rPr>
              <a:t>gele (kura </a:t>
            </a:r>
            <a:r>
              <a:rPr lang="tr-TR" kern="0" dirty="0" smtClean="0">
                <a:latin typeface="Book Antiqua" pitchFamily="18" charset="0"/>
              </a:rPr>
              <a:t>ile) </a:t>
            </a:r>
            <a:r>
              <a:rPr lang="tr-TR" kern="0" dirty="0">
                <a:latin typeface="Book Antiqua" pitchFamily="18" charset="0"/>
              </a:rPr>
              <a:t>seçilir.</a:t>
            </a:r>
          </a:p>
          <a:p>
            <a:r>
              <a:rPr lang="tr-TR" i="1" kern="0" dirty="0" smtClean="0">
                <a:solidFill>
                  <a:srgbClr val="FF0000"/>
                </a:solidFill>
                <a:latin typeface="Book Antiqua" pitchFamily="18" charset="0"/>
              </a:rPr>
              <a:t>Tabakalama </a:t>
            </a:r>
            <a:r>
              <a:rPr lang="tr-TR" i="1" kern="0" dirty="0">
                <a:solidFill>
                  <a:srgbClr val="FF0000"/>
                </a:solidFill>
                <a:latin typeface="Book Antiqua" pitchFamily="18" charset="0"/>
              </a:rPr>
              <a:t>örnekleme: </a:t>
            </a:r>
            <a:r>
              <a:rPr lang="tr-TR" kern="0" dirty="0">
                <a:latin typeface="Book Antiqua" pitchFamily="18" charset="0"/>
              </a:rPr>
              <a:t>Evrendeki bireyler </a:t>
            </a:r>
            <a:r>
              <a:rPr lang="tr-TR" kern="0" dirty="0" smtClean="0">
                <a:latin typeface="Book Antiqua" pitchFamily="18" charset="0"/>
              </a:rPr>
              <a:t>(</a:t>
            </a:r>
            <a:r>
              <a:rPr lang="tr-TR" kern="0" dirty="0">
                <a:latin typeface="Book Antiqua" pitchFamily="18" charset="0"/>
              </a:rPr>
              <a:t>farklı coğrafyalardan mesela) her bir tabakadan belirli bir orantı ile tesadüfi seçim yapılır</a:t>
            </a:r>
            <a:r>
              <a:rPr lang="tr-TR" kern="0" dirty="0" smtClean="0">
                <a:latin typeface="Book Antiqua" pitchFamily="18" charset="0"/>
              </a:rPr>
              <a:t>.</a:t>
            </a:r>
          </a:p>
          <a:p>
            <a:pPr marL="0" indent="0">
              <a:buNone/>
            </a:pPr>
            <a:endParaRPr lang="tr-TR" kern="0" dirty="0" smtClean="0">
              <a:latin typeface="Book Antiqua" pitchFamily="18" charset="0"/>
            </a:endParaRPr>
          </a:p>
          <a:p>
            <a:pPr marL="0" indent="0">
              <a:buNone/>
            </a:pPr>
            <a:r>
              <a:rPr lang="tr-TR" kern="0" dirty="0" smtClean="0">
                <a:solidFill>
                  <a:srgbClr val="00B050"/>
                </a:solidFill>
                <a:latin typeface="Book Antiqua" pitchFamily="18" charset="0"/>
              </a:rPr>
              <a:t>2. Tesadüfi Olmayan Örnekleme</a:t>
            </a:r>
          </a:p>
          <a:p>
            <a:r>
              <a:rPr lang="tr-TR" i="1" kern="0" dirty="0" smtClean="0">
                <a:solidFill>
                  <a:srgbClr val="FF0000"/>
                </a:solidFill>
                <a:latin typeface="Book Antiqua" pitchFamily="18" charset="0"/>
              </a:rPr>
              <a:t>Sistematik örnekleme: </a:t>
            </a:r>
            <a:r>
              <a:rPr lang="tr-TR" kern="0" dirty="0" smtClean="0">
                <a:latin typeface="Book Antiqua" pitchFamily="18" charset="0"/>
              </a:rPr>
              <a:t>Örneklemenin bir sistem üzerine seçilmesi(5,10,15…)</a:t>
            </a:r>
          </a:p>
          <a:p>
            <a:r>
              <a:rPr lang="tr-TR" i="1" kern="0" dirty="0" err="1" smtClean="0">
                <a:solidFill>
                  <a:srgbClr val="FF0000"/>
                </a:solidFill>
                <a:latin typeface="Book Antiqua" pitchFamily="18" charset="0"/>
              </a:rPr>
              <a:t>Amaçsal</a:t>
            </a:r>
            <a:r>
              <a:rPr lang="tr-TR" i="1" kern="0" dirty="0" smtClean="0">
                <a:solidFill>
                  <a:srgbClr val="FF0000"/>
                </a:solidFill>
                <a:latin typeface="Book Antiqua" pitchFamily="18" charset="0"/>
              </a:rPr>
              <a:t> örnekleme: </a:t>
            </a:r>
            <a:r>
              <a:rPr lang="tr-TR" kern="0" dirty="0" smtClean="0">
                <a:latin typeface="Book Antiqua" pitchFamily="18" charset="0"/>
              </a:rPr>
              <a:t>Çalışma amacına göre bilgi açısından zengin kişi/durumların seçilmesi</a:t>
            </a:r>
          </a:p>
          <a:p>
            <a:r>
              <a:rPr lang="tr-TR" i="1" kern="0" dirty="0" smtClean="0">
                <a:solidFill>
                  <a:srgbClr val="FF0000"/>
                </a:solidFill>
                <a:latin typeface="Book Antiqua" pitchFamily="18" charset="0"/>
              </a:rPr>
              <a:t>Uygun (kolayda) örnekleme: </a:t>
            </a:r>
            <a:r>
              <a:rPr lang="tr-TR" kern="0" dirty="0">
                <a:latin typeface="Book Antiqua" pitchFamily="18" charset="0"/>
              </a:rPr>
              <a:t>İ</a:t>
            </a:r>
            <a:r>
              <a:rPr lang="tr-TR" kern="0" dirty="0" smtClean="0">
                <a:latin typeface="Book Antiqua" pitchFamily="18" charset="0"/>
              </a:rPr>
              <a:t>htiyaç duyulan  büyüklükteki örnekleme ulaşıncaya kadar en </a:t>
            </a:r>
            <a:r>
              <a:rPr lang="tr-TR" kern="0" dirty="0" err="1" smtClean="0">
                <a:latin typeface="Book Antiqua" pitchFamily="18" charset="0"/>
              </a:rPr>
              <a:t>ulaşılabilirlerden</a:t>
            </a:r>
            <a:r>
              <a:rPr lang="tr-TR" kern="0" dirty="0" smtClean="0">
                <a:latin typeface="Book Antiqua" pitchFamily="18" charset="0"/>
              </a:rPr>
              <a:t> başlayarak  seçilmesi</a:t>
            </a:r>
          </a:p>
          <a:p>
            <a:endParaRPr lang="tr-TR" kern="0" dirty="0">
              <a:latin typeface="Book Antiqua" pitchFamily="18" charset="0"/>
            </a:endParaRPr>
          </a:p>
          <a:p>
            <a:endParaRPr lang="tr-TR" dirty="0"/>
          </a:p>
        </p:txBody>
      </p:sp>
    </p:spTree>
    <p:extLst>
      <p:ext uri="{BB962C8B-B14F-4D97-AF65-F5344CB8AC3E}">
        <p14:creationId xmlns:p14="http://schemas.microsoft.com/office/powerpoint/2010/main" val="2403123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a:lnSpc>
                <a:spcPct val="90000"/>
              </a:lnSpc>
              <a:buClr>
                <a:schemeClr val="bg2"/>
              </a:buClr>
              <a:buSzPct val="65000"/>
              <a:buNone/>
              <a:defRPr/>
            </a:pPr>
            <a:r>
              <a:rPr lang="tr-TR" sz="1900" b="1" kern="0" dirty="0">
                <a:solidFill>
                  <a:srgbClr val="00B050"/>
                </a:solidFill>
                <a:latin typeface="Book Antiqua" pitchFamily="18" charset="0"/>
              </a:rPr>
              <a:t>Örneklem büyüklüğünün belirlenmesi</a:t>
            </a:r>
          </a:p>
          <a:p>
            <a:r>
              <a:rPr lang="tr-TR" sz="1900" kern="0" dirty="0">
                <a:latin typeface="Book Antiqua" pitchFamily="18" charset="0"/>
              </a:rPr>
              <a:t>Örneklemi oluştururken iki temel soru vardır:</a:t>
            </a:r>
          </a:p>
          <a:p>
            <a:r>
              <a:rPr lang="tr-TR" sz="1900" kern="0" dirty="0">
                <a:solidFill>
                  <a:srgbClr val="FF0000"/>
                </a:solidFill>
                <a:latin typeface="Book Antiqua" pitchFamily="18" charset="0"/>
              </a:rPr>
              <a:t>Hangi bireyler nasıl seçilmeli (nitelik): </a:t>
            </a:r>
            <a:r>
              <a:rPr lang="tr-TR" sz="1900" kern="0" dirty="0">
                <a:latin typeface="Book Antiqua" pitchFamily="18" charset="0"/>
              </a:rPr>
              <a:t>Bu sorunun cevabını örnekleme yöntemlerinde bulacaksınız.</a:t>
            </a:r>
            <a:endParaRPr lang="tr-TR" sz="1900" kern="0" dirty="0">
              <a:solidFill>
                <a:schemeClr val="accent2">
                  <a:lumMod val="75000"/>
                </a:schemeClr>
              </a:solidFill>
              <a:latin typeface="Book Antiqua" pitchFamily="18" charset="0"/>
            </a:endParaRPr>
          </a:p>
          <a:p>
            <a:r>
              <a:rPr lang="tr-TR" sz="1900" kern="0" dirty="0">
                <a:solidFill>
                  <a:srgbClr val="FF0000"/>
                </a:solidFill>
                <a:latin typeface="Book Antiqua" pitchFamily="18" charset="0"/>
              </a:rPr>
              <a:t>En az kaç birey seçilmeli (nicelik): </a:t>
            </a:r>
            <a:r>
              <a:rPr lang="tr-TR" sz="1900" kern="0" dirty="0">
                <a:latin typeface="Book Antiqua" pitchFamily="18" charset="0"/>
              </a:rPr>
              <a:t>Bu sorunun cevabını ise matematiksel istatistik yöntemleri </a:t>
            </a:r>
            <a:r>
              <a:rPr lang="tr-TR" sz="1900" kern="0" dirty="0" smtClean="0">
                <a:latin typeface="Book Antiqua" pitchFamily="18" charset="0"/>
              </a:rPr>
              <a:t>veriyor.</a:t>
            </a:r>
            <a:endParaRPr lang="tr-TR" kern="0" dirty="0">
              <a:solidFill>
                <a:schemeClr val="accent2">
                  <a:lumMod val="75000"/>
                </a:schemeClr>
              </a:solidFill>
              <a:latin typeface="Book Antiqua" pitchFamily="18" charset="0"/>
            </a:endParaRPr>
          </a:p>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2483768" y="2780928"/>
            <a:ext cx="4726499" cy="3387195"/>
          </a:xfrm>
          <a:prstGeom prst="rect">
            <a:avLst/>
          </a:prstGeom>
          <a:noFill/>
          <a:ln w="9525">
            <a:noFill/>
            <a:miter lim="800000"/>
            <a:headEnd/>
            <a:tailEnd/>
          </a:ln>
        </p:spPr>
      </p:pic>
    </p:spTree>
    <p:extLst>
      <p:ext uri="{BB962C8B-B14F-4D97-AF65-F5344CB8AC3E}">
        <p14:creationId xmlns:p14="http://schemas.microsoft.com/office/powerpoint/2010/main" val="290298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Hipotez (</a:t>
            </a:r>
            <a:r>
              <a:rPr lang="tr-TR" b="1" kern="0" dirty="0" smtClean="0">
                <a:solidFill>
                  <a:srgbClr val="00B050"/>
                </a:solidFill>
                <a:latin typeface="Book Antiqua" pitchFamily="18" charset="0"/>
              </a:rPr>
              <a:t>varsayım) </a:t>
            </a:r>
            <a:r>
              <a:rPr lang="tr-TR" b="1" kern="0" dirty="0">
                <a:solidFill>
                  <a:srgbClr val="00B050"/>
                </a:solidFill>
                <a:latin typeface="Book Antiqua" pitchFamily="18" charset="0"/>
              </a:rPr>
              <a:t>nedir?</a:t>
            </a:r>
          </a:p>
          <a:p>
            <a:pPr>
              <a:lnSpc>
                <a:spcPct val="90000"/>
              </a:lnSpc>
              <a:buClr>
                <a:schemeClr val="bg2"/>
              </a:buClr>
              <a:buSzPct val="65000"/>
              <a:buNone/>
              <a:defRPr/>
            </a:pPr>
            <a:endParaRPr lang="tr-TR" kern="0" dirty="0">
              <a:latin typeface="Book Antiqua" pitchFamily="18" charset="0"/>
            </a:endParaRPr>
          </a:p>
          <a:p>
            <a:r>
              <a:rPr lang="tr-TR" b="1" i="1" kern="0" dirty="0">
                <a:solidFill>
                  <a:srgbClr val="FF0000"/>
                </a:solidFill>
                <a:effectLst>
                  <a:outerShdw blurRad="38100" dist="38100" dir="2700000" algn="tl">
                    <a:srgbClr val="000000">
                      <a:alpha val="43137"/>
                    </a:srgbClr>
                  </a:outerShdw>
                </a:effectLst>
                <a:latin typeface="Book Antiqua" pitchFamily="18" charset="0"/>
              </a:rPr>
              <a:t>Hipotez: Parametre hakkındaki genel inanıştır… </a:t>
            </a:r>
          </a:p>
          <a:p>
            <a:endParaRPr lang="tr-TR" kern="0" dirty="0">
              <a:solidFill>
                <a:schemeClr val="accent2">
                  <a:lumMod val="75000"/>
                </a:schemeClr>
              </a:solidFill>
              <a:latin typeface="Book Antiqua" pitchFamily="18" charset="0"/>
            </a:endParaRPr>
          </a:p>
          <a:p>
            <a:r>
              <a:rPr lang="tr-TR" kern="0" dirty="0">
                <a:latin typeface="Book Antiqua" pitchFamily="18" charset="0"/>
              </a:rPr>
              <a:t>Ör: Kadınlar erkeklerden daha fazla </a:t>
            </a:r>
            <a:r>
              <a:rPr lang="tr-TR" kern="0" dirty="0" smtClean="0">
                <a:latin typeface="Book Antiqua" pitchFamily="18" charset="0"/>
              </a:rPr>
              <a:t>yaşarlar.</a:t>
            </a:r>
            <a:endParaRPr lang="tr-TR" kern="0" dirty="0">
              <a:latin typeface="Book Antiqua" pitchFamily="18" charset="0"/>
            </a:endParaRPr>
          </a:p>
          <a:p>
            <a:endParaRPr lang="tr-TR" kern="0" dirty="0">
              <a:latin typeface="Book Antiqua" pitchFamily="18" charset="0"/>
            </a:endParaRPr>
          </a:p>
          <a:p>
            <a:r>
              <a:rPr lang="tr-TR" kern="0" dirty="0" err="1">
                <a:solidFill>
                  <a:srgbClr val="FF0000"/>
                </a:solidFill>
                <a:latin typeface="Book Antiqua" pitchFamily="18" charset="0"/>
              </a:rPr>
              <a:t>Ho</a:t>
            </a:r>
            <a:r>
              <a:rPr lang="tr-TR" kern="0" dirty="0">
                <a:solidFill>
                  <a:srgbClr val="FF0000"/>
                </a:solidFill>
                <a:latin typeface="Book Antiqua" pitchFamily="18" charset="0"/>
              </a:rPr>
              <a:t>: </a:t>
            </a:r>
            <a:r>
              <a:rPr lang="tr-TR" kern="0" dirty="0">
                <a:latin typeface="Book Antiqua" pitchFamily="18" charset="0"/>
              </a:rPr>
              <a:t>Yokluk hipotezi/Boş hipotez/ Sıfır hipotezi... </a:t>
            </a:r>
          </a:p>
          <a:p>
            <a:r>
              <a:rPr lang="tr-TR" kern="0" dirty="0">
                <a:solidFill>
                  <a:srgbClr val="FF0000"/>
                </a:solidFill>
                <a:latin typeface="Book Antiqua" pitchFamily="18" charset="0"/>
              </a:rPr>
              <a:t>H</a:t>
            </a:r>
            <a:r>
              <a:rPr lang="tr-TR" sz="2000" kern="0" dirty="0">
                <a:solidFill>
                  <a:srgbClr val="FF0000"/>
                </a:solidFill>
                <a:latin typeface="Book Antiqua" pitchFamily="18" charset="0"/>
              </a:rPr>
              <a:t>1 </a:t>
            </a:r>
            <a:r>
              <a:rPr lang="tr-TR" kern="0" dirty="0">
                <a:solidFill>
                  <a:srgbClr val="FF0000"/>
                </a:solidFill>
                <a:latin typeface="Book Antiqua" pitchFamily="18" charset="0"/>
              </a:rPr>
              <a:t>/Ha:</a:t>
            </a:r>
            <a:r>
              <a:rPr lang="tr-TR" kern="0" dirty="0">
                <a:latin typeface="Book Antiqua" pitchFamily="18" charset="0"/>
              </a:rPr>
              <a:t> Varlık hipotezi /Alternatif hipotez. </a:t>
            </a:r>
          </a:p>
          <a:p>
            <a:endParaRPr lang="tr-TR" kern="0" dirty="0">
              <a:latin typeface="Book Antiqua" pitchFamily="18" charset="0"/>
            </a:endParaRPr>
          </a:p>
          <a:p>
            <a:r>
              <a:rPr lang="tr-TR" kern="0" dirty="0">
                <a:latin typeface="Book Antiqua" pitchFamily="18" charset="0"/>
              </a:rPr>
              <a:t>Biz örneklem üzerinde yapacağımız testler ile bu hipotezi evren için test ederek doğru olup olmadığını anlamaya çalışırız. Bulgumuzu da evrene genelleriz…</a:t>
            </a:r>
          </a:p>
          <a:p>
            <a:endParaRPr lang="tr-TR" kern="0" dirty="0">
              <a:latin typeface="Book Antiqua" pitchFamily="18" charset="0"/>
            </a:endParaRPr>
          </a:p>
          <a:p>
            <a:r>
              <a:rPr lang="tr-TR" i="1" kern="0" dirty="0">
                <a:solidFill>
                  <a:srgbClr val="FF0000"/>
                </a:solidFill>
                <a:latin typeface="Book Antiqua" pitchFamily="18" charset="0"/>
              </a:rPr>
              <a:t>Aksi ispat </a:t>
            </a:r>
            <a:r>
              <a:rPr lang="tr-TR" i="1" kern="0" dirty="0" err="1">
                <a:solidFill>
                  <a:srgbClr val="FF0000"/>
                </a:solidFill>
                <a:latin typeface="Book Antiqua" pitchFamily="18" charset="0"/>
              </a:rPr>
              <a:t>edilmedikte</a:t>
            </a:r>
            <a:r>
              <a:rPr lang="tr-TR" i="1" kern="0" dirty="0">
                <a:solidFill>
                  <a:srgbClr val="FF0000"/>
                </a:solidFill>
                <a:latin typeface="Book Antiqua" pitchFamily="18" charset="0"/>
              </a:rPr>
              <a:t> </a:t>
            </a:r>
            <a:r>
              <a:rPr lang="tr-TR" i="1" kern="0" dirty="0" err="1">
                <a:solidFill>
                  <a:srgbClr val="FF0000"/>
                </a:solidFill>
                <a:latin typeface="Book Antiqua" pitchFamily="18" charset="0"/>
              </a:rPr>
              <a:t>Ho</a:t>
            </a:r>
            <a:r>
              <a:rPr lang="tr-TR" i="1" kern="0" dirty="0">
                <a:solidFill>
                  <a:srgbClr val="FF0000"/>
                </a:solidFill>
                <a:latin typeface="Book Antiqua" pitchFamily="18" charset="0"/>
              </a:rPr>
              <a:t> hipotezi, yani genel kabul doğrudur. Bilim genel kabulleri ya pekiştirir ya yıkar. Bize genel kabul ile gerçek arasındaki ilişkiyi gösterir…</a:t>
            </a:r>
          </a:p>
          <a:p>
            <a:endParaRPr lang="tr-TR" dirty="0"/>
          </a:p>
        </p:txBody>
      </p:sp>
    </p:spTree>
    <p:extLst>
      <p:ext uri="{BB962C8B-B14F-4D97-AF65-F5344CB8AC3E}">
        <p14:creationId xmlns:p14="http://schemas.microsoft.com/office/powerpoint/2010/main" val="1800838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nSpc>
                <a:spcPct val="90000"/>
              </a:lnSpc>
              <a:buClr>
                <a:schemeClr val="bg2"/>
              </a:buClr>
              <a:buSzPct val="65000"/>
              <a:buNone/>
              <a:defRPr/>
            </a:pPr>
            <a:r>
              <a:rPr lang="tr-TR" b="1" kern="0" dirty="0">
                <a:solidFill>
                  <a:srgbClr val="00B050"/>
                </a:solidFill>
                <a:latin typeface="Book Antiqua" pitchFamily="18" charset="0"/>
              </a:rPr>
              <a:t>Değişken türleri</a:t>
            </a:r>
          </a:p>
          <a:p>
            <a:pPr>
              <a:lnSpc>
                <a:spcPct val="90000"/>
              </a:lnSpc>
              <a:buClr>
                <a:schemeClr val="bg2"/>
              </a:buClr>
              <a:buSzPct val="65000"/>
              <a:buNone/>
              <a:defRPr/>
            </a:pPr>
            <a:endParaRPr lang="tr-TR" kern="0" dirty="0">
              <a:latin typeface="Book Antiqua" pitchFamily="18" charset="0"/>
            </a:endParaRPr>
          </a:p>
          <a:p>
            <a:r>
              <a:rPr lang="tr-TR" kern="0" dirty="0">
                <a:latin typeface="Book Antiqua" pitchFamily="18" charset="0"/>
              </a:rPr>
              <a:t>Araştırma  süreci aslında olaylar arasındaki neden-sonuç ilişkilerini arama süreci olarak da ifade edilebilir. Buradaki </a:t>
            </a:r>
            <a:r>
              <a:rPr lang="tr-TR" i="1" kern="0" dirty="0">
                <a:solidFill>
                  <a:srgbClr val="FF0000"/>
                </a:solidFill>
                <a:latin typeface="Book Antiqua" pitchFamily="18" charset="0"/>
              </a:rPr>
              <a:t>olay</a:t>
            </a:r>
            <a:r>
              <a:rPr lang="tr-TR" kern="0" dirty="0">
                <a:latin typeface="Book Antiqua" pitchFamily="18" charset="0"/>
              </a:rPr>
              <a:t> aslında </a:t>
            </a:r>
            <a:r>
              <a:rPr lang="tr-TR" i="1" kern="0" dirty="0">
                <a:solidFill>
                  <a:srgbClr val="FF0000"/>
                </a:solidFill>
                <a:latin typeface="Book Antiqua" pitchFamily="18" charset="0"/>
              </a:rPr>
              <a:t>değişken</a:t>
            </a:r>
            <a:r>
              <a:rPr lang="tr-TR" kern="0" dirty="0">
                <a:latin typeface="Book Antiqua" pitchFamily="18" charset="0"/>
              </a:rPr>
              <a:t>dir.</a:t>
            </a:r>
          </a:p>
          <a:p>
            <a:endParaRPr lang="tr-TR" kern="0" dirty="0">
              <a:solidFill>
                <a:schemeClr val="accent2">
                  <a:lumMod val="75000"/>
                </a:schemeClr>
              </a:solidFill>
              <a:latin typeface="Book Antiqua" pitchFamily="18" charset="0"/>
            </a:endParaRPr>
          </a:p>
          <a:p>
            <a:r>
              <a:rPr lang="tr-TR" kern="0" dirty="0">
                <a:solidFill>
                  <a:schemeClr val="accent2">
                    <a:lumMod val="75000"/>
                  </a:schemeClr>
                </a:solidFill>
                <a:latin typeface="Book Antiqua" pitchFamily="18" charset="0"/>
              </a:rPr>
              <a:t>Ör: cinsiyet, boy, kilo, yaş, medeni durum, belirli bir olaya karşısında </a:t>
            </a:r>
            <a:r>
              <a:rPr lang="tr-TR" kern="0" dirty="0" err="1">
                <a:solidFill>
                  <a:schemeClr val="accent2">
                    <a:lumMod val="75000"/>
                  </a:schemeClr>
                </a:solidFill>
                <a:latin typeface="Book Antiqua" pitchFamily="18" charset="0"/>
              </a:rPr>
              <a:t>segilenen</a:t>
            </a:r>
            <a:r>
              <a:rPr lang="tr-TR" kern="0" dirty="0">
                <a:solidFill>
                  <a:schemeClr val="accent2">
                    <a:lumMod val="75000"/>
                  </a:schemeClr>
                </a:solidFill>
                <a:latin typeface="Book Antiqua" pitchFamily="18" charset="0"/>
              </a:rPr>
              <a:t> tutum.</a:t>
            </a:r>
          </a:p>
          <a:p>
            <a:endParaRPr lang="tr-TR" kern="0" dirty="0">
              <a:solidFill>
                <a:schemeClr val="accent2">
                  <a:lumMod val="75000"/>
                </a:schemeClr>
              </a:solidFill>
              <a:latin typeface="Book Antiqua" pitchFamily="18" charset="0"/>
            </a:endParaRPr>
          </a:p>
          <a:p>
            <a:r>
              <a:rPr lang="tr-TR" kern="0" dirty="0">
                <a:latin typeface="Book Antiqua" pitchFamily="18" charset="0"/>
              </a:rPr>
              <a:t>Değişkenlerin çeşitli türleri vardır;</a:t>
            </a:r>
          </a:p>
          <a:p>
            <a:endParaRPr lang="tr-TR" kern="0" dirty="0">
              <a:latin typeface="Book Antiqua" pitchFamily="18" charset="0"/>
            </a:endParaRPr>
          </a:p>
          <a:p>
            <a:r>
              <a:rPr lang="tr-TR" i="1" kern="0" dirty="0">
                <a:solidFill>
                  <a:srgbClr val="FF0000"/>
                </a:solidFill>
                <a:latin typeface="Book Antiqua" pitchFamily="18" charset="0"/>
              </a:rPr>
              <a:t>Nicel (kalitatif) değişken: </a:t>
            </a:r>
            <a:r>
              <a:rPr lang="tr-TR" kern="0" dirty="0">
                <a:latin typeface="Book Antiqua" pitchFamily="18" charset="0"/>
              </a:rPr>
              <a:t>Sayısal olarak ifade edilen değişken; boy, kilo, not, puan…</a:t>
            </a:r>
          </a:p>
          <a:p>
            <a:endParaRPr lang="tr-TR" kern="0" dirty="0">
              <a:latin typeface="Book Antiqua" pitchFamily="18" charset="0"/>
            </a:endParaRPr>
          </a:p>
          <a:p>
            <a:r>
              <a:rPr lang="tr-TR" i="1" kern="0" dirty="0">
                <a:solidFill>
                  <a:srgbClr val="FF0000"/>
                </a:solidFill>
                <a:latin typeface="Book Antiqua" pitchFamily="18" charset="0"/>
              </a:rPr>
              <a:t>Nitel (kantitatif-kategorik) değişken: </a:t>
            </a:r>
            <a:r>
              <a:rPr lang="tr-TR" kern="0" dirty="0">
                <a:latin typeface="Book Antiqua" pitchFamily="18" charset="0"/>
              </a:rPr>
              <a:t>Sayısal değeri olmayan değişkendir, bir niteliğe tekabül eder; cinsiyet, tutulan takım,  medeni durum…</a:t>
            </a:r>
          </a:p>
          <a:p>
            <a:endParaRPr lang="tr-TR" dirty="0"/>
          </a:p>
        </p:txBody>
      </p:sp>
    </p:spTree>
    <p:extLst>
      <p:ext uri="{BB962C8B-B14F-4D97-AF65-F5344CB8AC3E}">
        <p14:creationId xmlns:p14="http://schemas.microsoft.com/office/powerpoint/2010/main" val="3831679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i="1" kern="0" dirty="0">
                <a:solidFill>
                  <a:srgbClr val="FF0000"/>
                </a:solidFill>
                <a:latin typeface="Book Antiqua" pitchFamily="18" charset="0"/>
              </a:rPr>
              <a:t>Sürekli (kesiksiz) değişken: </a:t>
            </a:r>
            <a:r>
              <a:rPr lang="tr-TR" kern="0" dirty="0">
                <a:latin typeface="Book Antiqua" pitchFamily="18" charset="0"/>
              </a:rPr>
              <a:t>İki birim arasında sonsuz bölünme imkanı olan değişkenlerdir. Ör: Boy, kilo, yaş, ağırlık…</a:t>
            </a:r>
          </a:p>
          <a:p>
            <a:endParaRPr lang="tr-TR" kern="0" dirty="0">
              <a:latin typeface="Book Antiqua" pitchFamily="18" charset="0"/>
            </a:endParaRPr>
          </a:p>
          <a:p>
            <a:r>
              <a:rPr lang="tr-TR" i="1" kern="0" dirty="0">
                <a:solidFill>
                  <a:srgbClr val="FF0000"/>
                </a:solidFill>
                <a:latin typeface="Book Antiqua" pitchFamily="18" charset="0"/>
              </a:rPr>
              <a:t>Süreksiz (kesikli) değişken: </a:t>
            </a:r>
            <a:r>
              <a:rPr lang="tr-TR" kern="0" dirty="0">
                <a:latin typeface="Book Antiqua" pitchFamily="18" charset="0"/>
              </a:rPr>
              <a:t>İki birim arasında bölünebilme imkanı yoktur. Bu yüzden tam sayılarla ifade edilirler. Ör: cinsiyet, medeni durum vb. nitel değişkenlerin neredeyse tamamı süreksiz değişkendir. </a:t>
            </a:r>
          </a:p>
          <a:p>
            <a:endParaRPr lang="tr-TR" kern="0" dirty="0">
              <a:latin typeface="Book Antiqua" pitchFamily="18" charset="0"/>
            </a:endParaRPr>
          </a:p>
          <a:p>
            <a:r>
              <a:rPr lang="tr-TR" i="1" kern="0" dirty="0">
                <a:solidFill>
                  <a:srgbClr val="FF0000"/>
                </a:solidFill>
                <a:latin typeface="Book Antiqua" pitchFamily="18" charset="0"/>
              </a:rPr>
              <a:t>Bağımlı değişken (y):</a:t>
            </a:r>
            <a:r>
              <a:rPr lang="tr-TR" kern="0" dirty="0">
                <a:solidFill>
                  <a:srgbClr val="FF0000"/>
                </a:solidFill>
                <a:latin typeface="Book Antiqua" pitchFamily="18" charset="0"/>
              </a:rPr>
              <a:t> </a:t>
            </a:r>
            <a:r>
              <a:rPr lang="tr-TR" kern="0" dirty="0">
                <a:latin typeface="Book Antiqua" pitchFamily="18" charset="0"/>
              </a:rPr>
              <a:t>Arasında neden-sonuç ilişkisi olan iki değişkenden sonuç kısmına yer alan değişken.</a:t>
            </a:r>
            <a:endParaRPr lang="tr-TR" i="1" kern="0" dirty="0">
              <a:solidFill>
                <a:srgbClr val="FF0000"/>
              </a:solidFill>
              <a:latin typeface="Book Antiqua" pitchFamily="18" charset="0"/>
            </a:endParaRPr>
          </a:p>
          <a:p>
            <a:endParaRPr lang="tr-TR" i="1" kern="0" dirty="0">
              <a:solidFill>
                <a:srgbClr val="FF0000"/>
              </a:solidFill>
              <a:latin typeface="Book Antiqua" pitchFamily="18" charset="0"/>
            </a:endParaRPr>
          </a:p>
          <a:p>
            <a:r>
              <a:rPr lang="tr-TR" i="1" kern="0" dirty="0">
                <a:solidFill>
                  <a:srgbClr val="FF0000"/>
                </a:solidFill>
                <a:latin typeface="Book Antiqua" pitchFamily="18" charset="0"/>
              </a:rPr>
              <a:t>Bağımsız değişken (x): </a:t>
            </a:r>
            <a:r>
              <a:rPr lang="tr-TR" kern="0" dirty="0">
                <a:latin typeface="Book Antiqua" pitchFamily="18" charset="0"/>
              </a:rPr>
              <a:t>Arasında neden-sonuç ilişkisi olan iki değişkenden neden kısmına yer alan değişken.</a:t>
            </a:r>
          </a:p>
          <a:p>
            <a:endParaRPr lang="tr-TR" kern="0" dirty="0">
              <a:latin typeface="Book Antiqua" pitchFamily="18" charset="0"/>
            </a:endParaRPr>
          </a:p>
          <a:p>
            <a:r>
              <a:rPr lang="tr-TR" kern="0" dirty="0">
                <a:latin typeface="Book Antiqua" pitchFamily="18" charset="0"/>
              </a:rPr>
              <a:t>ÖR: Gübre ve verim arasındaki ilişkide, gübre: bağımsız (x), verim: bağımlı (y) değişkendir.</a:t>
            </a:r>
          </a:p>
          <a:p>
            <a:endParaRPr lang="tr-TR" dirty="0"/>
          </a:p>
        </p:txBody>
      </p:sp>
    </p:spTree>
    <p:extLst>
      <p:ext uri="{BB962C8B-B14F-4D97-AF65-F5344CB8AC3E}">
        <p14:creationId xmlns:p14="http://schemas.microsoft.com/office/powerpoint/2010/main" val="3134231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rgbClr val="00B050"/>
                </a:solidFill>
              </a:rPr>
              <a:t>Ölçek Türleri</a:t>
            </a:r>
            <a:endParaRPr lang="tr-TR" sz="3600" dirty="0">
              <a:solidFill>
                <a:srgbClr val="00B050"/>
              </a:solidFill>
            </a:endParaRPr>
          </a:p>
        </p:txBody>
      </p:sp>
      <p:sp>
        <p:nvSpPr>
          <p:cNvPr id="3" name="İçerik Yer Tutucusu 2"/>
          <p:cNvSpPr>
            <a:spLocks noGrp="1"/>
          </p:cNvSpPr>
          <p:nvPr>
            <p:ph idx="1"/>
          </p:nvPr>
        </p:nvSpPr>
        <p:spPr/>
        <p:txBody>
          <a:bodyPr>
            <a:normAutofit fontScale="55000" lnSpcReduction="20000"/>
          </a:bodyPr>
          <a:lstStyle/>
          <a:p>
            <a:r>
              <a:rPr lang="tr-TR" kern="0" dirty="0">
                <a:latin typeface="Book Antiqua" pitchFamily="18" charset="0"/>
              </a:rPr>
              <a:t>Değişkenleri ölçerken kullandığımız ölçek türleri dört başlıkta ele alınabilir.</a:t>
            </a:r>
          </a:p>
          <a:p>
            <a:endParaRPr lang="tr-TR" kern="0" dirty="0">
              <a:solidFill>
                <a:schemeClr val="accent2">
                  <a:lumMod val="75000"/>
                </a:schemeClr>
              </a:solidFill>
              <a:latin typeface="Book Antiqua" pitchFamily="18" charset="0"/>
            </a:endParaRPr>
          </a:p>
          <a:p>
            <a:r>
              <a:rPr lang="tr-TR" kern="0" dirty="0">
                <a:solidFill>
                  <a:srgbClr val="FF0000"/>
                </a:solidFill>
                <a:latin typeface="Book Antiqua" pitchFamily="18" charset="0"/>
              </a:rPr>
              <a:t>Sınıflama (nominal) ölçeği:</a:t>
            </a:r>
            <a:r>
              <a:rPr lang="tr-TR" kern="0" dirty="0">
                <a:latin typeface="Book Antiqua" pitchFamily="18" charset="0"/>
              </a:rPr>
              <a:t> Değişkenlerin sayısal değeri, azlık-çoklukları yoktur. Sadece nitelik olarak birbirinden farklıdırlar. Ör: cinsiyet, tutulan takım, medeni durum…</a:t>
            </a:r>
          </a:p>
          <a:p>
            <a:endParaRPr lang="tr-TR" kern="0" dirty="0">
              <a:latin typeface="Book Antiqua" pitchFamily="18" charset="0"/>
            </a:endParaRPr>
          </a:p>
          <a:p>
            <a:r>
              <a:rPr lang="tr-TR" kern="0" dirty="0">
                <a:solidFill>
                  <a:srgbClr val="FF0000"/>
                </a:solidFill>
                <a:latin typeface="Book Antiqua" pitchFamily="18" charset="0"/>
              </a:rPr>
              <a:t>Sıralama (</a:t>
            </a:r>
            <a:r>
              <a:rPr lang="tr-TR" kern="0" dirty="0" err="1">
                <a:solidFill>
                  <a:srgbClr val="FF0000"/>
                </a:solidFill>
                <a:latin typeface="Book Antiqua" pitchFamily="18" charset="0"/>
              </a:rPr>
              <a:t>ordinal</a:t>
            </a:r>
            <a:r>
              <a:rPr lang="tr-TR" kern="0" dirty="0">
                <a:solidFill>
                  <a:srgbClr val="FF0000"/>
                </a:solidFill>
                <a:latin typeface="Book Antiqua" pitchFamily="18" charset="0"/>
              </a:rPr>
              <a:t>) ölçek:</a:t>
            </a:r>
            <a:r>
              <a:rPr lang="tr-TR" kern="0" dirty="0">
                <a:latin typeface="Book Antiqua" pitchFamily="18" charset="0"/>
              </a:rPr>
              <a:t> Değişkenler arasında sayısal büyüklükler vardır. Ancak bu sayısal büyüklükler toplanamaz sadece bir sıralamayı ifade eder. Ör: okul birincisi, ikincisi, üçüncüsü, rütbeler…</a:t>
            </a:r>
          </a:p>
          <a:p>
            <a:endParaRPr lang="tr-TR" kern="0" dirty="0">
              <a:latin typeface="Book Antiqua" pitchFamily="18" charset="0"/>
            </a:endParaRPr>
          </a:p>
          <a:p>
            <a:r>
              <a:rPr lang="tr-TR" kern="0" dirty="0">
                <a:solidFill>
                  <a:srgbClr val="FF0000"/>
                </a:solidFill>
                <a:latin typeface="Book Antiqua" pitchFamily="18" charset="0"/>
              </a:rPr>
              <a:t>Eşit aralıklı (</a:t>
            </a:r>
            <a:r>
              <a:rPr lang="tr-TR" kern="0" dirty="0" err="1">
                <a:solidFill>
                  <a:srgbClr val="FF0000"/>
                </a:solidFill>
                <a:latin typeface="Book Antiqua" pitchFamily="18" charset="0"/>
              </a:rPr>
              <a:t>interval</a:t>
            </a:r>
            <a:r>
              <a:rPr lang="tr-TR" kern="0" dirty="0">
                <a:solidFill>
                  <a:srgbClr val="FF0000"/>
                </a:solidFill>
                <a:latin typeface="Book Antiqua" pitchFamily="18" charset="0"/>
              </a:rPr>
              <a:t>) ölçek:</a:t>
            </a:r>
            <a:r>
              <a:rPr lang="tr-TR" kern="0" dirty="0">
                <a:latin typeface="Book Antiqua" pitchFamily="18" charset="0"/>
              </a:rPr>
              <a:t> Sıfır ile ifade edilen bir başlangıç noktası vardır. Bu ölçekteki değişkenlerde sıfır bir değerdir yokluk ifade etmez. Ör: termometre..</a:t>
            </a:r>
          </a:p>
          <a:p>
            <a:endParaRPr lang="tr-TR" kern="0" dirty="0">
              <a:latin typeface="Book Antiqua" pitchFamily="18" charset="0"/>
            </a:endParaRPr>
          </a:p>
          <a:p>
            <a:r>
              <a:rPr lang="tr-TR" kern="0" dirty="0">
                <a:solidFill>
                  <a:srgbClr val="FF0000"/>
                </a:solidFill>
                <a:latin typeface="Book Antiqua" pitchFamily="18" charset="0"/>
              </a:rPr>
              <a:t>Oranlı (</a:t>
            </a:r>
            <a:r>
              <a:rPr lang="tr-TR" kern="0" dirty="0" err="1">
                <a:solidFill>
                  <a:srgbClr val="FF0000"/>
                </a:solidFill>
                <a:latin typeface="Book Antiqua" pitchFamily="18" charset="0"/>
              </a:rPr>
              <a:t>scale</a:t>
            </a:r>
            <a:r>
              <a:rPr lang="tr-TR" kern="0" dirty="0">
                <a:solidFill>
                  <a:srgbClr val="FF0000"/>
                </a:solidFill>
                <a:latin typeface="Book Antiqua" pitchFamily="18" charset="0"/>
              </a:rPr>
              <a:t>) ölçek:</a:t>
            </a:r>
            <a:r>
              <a:rPr lang="tr-TR" kern="0" dirty="0">
                <a:latin typeface="Book Antiqua" pitchFamily="18" charset="0"/>
              </a:rPr>
              <a:t> Gerçek sıfır değerine sahiptir. Bu ölçekteki değişkenler için 0 değeri bir yokluk ifade eder. Ör: kilo, ücret…</a:t>
            </a:r>
          </a:p>
          <a:p>
            <a:endParaRPr lang="tr-TR" dirty="0"/>
          </a:p>
        </p:txBody>
      </p:sp>
    </p:spTree>
    <p:extLst>
      <p:ext uri="{BB962C8B-B14F-4D97-AF65-F5344CB8AC3E}">
        <p14:creationId xmlns:p14="http://schemas.microsoft.com/office/powerpoint/2010/main" val="419010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90000"/>
              </a:lnSpc>
              <a:buClr>
                <a:schemeClr val="bg2"/>
              </a:buClr>
              <a:buSzPct val="65000"/>
              <a:buNone/>
              <a:defRPr/>
            </a:pPr>
            <a:r>
              <a:rPr lang="tr-TR" kern="0" dirty="0">
                <a:latin typeface="Book Antiqua" pitchFamily="18" charset="0"/>
              </a:rPr>
              <a:t>İstatistiksel teknikler temelde iki ana gruba ayrılabilir;</a:t>
            </a:r>
          </a:p>
          <a:p>
            <a:pPr>
              <a:lnSpc>
                <a:spcPct val="90000"/>
              </a:lnSpc>
              <a:buClr>
                <a:schemeClr val="bg2"/>
              </a:buClr>
              <a:buSzPct val="65000"/>
              <a:buNone/>
              <a:defRPr/>
            </a:pPr>
            <a:endParaRPr lang="tr-TR" kern="0" dirty="0">
              <a:latin typeface="Book Antiqua" pitchFamily="18" charset="0"/>
            </a:endParaRPr>
          </a:p>
          <a:p>
            <a:pPr marL="457200" indent="-457200">
              <a:lnSpc>
                <a:spcPct val="90000"/>
              </a:lnSpc>
              <a:buClr>
                <a:schemeClr val="bg2"/>
              </a:buClr>
              <a:buSzPct val="65000"/>
              <a:defRPr/>
            </a:pPr>
            <a:r>
              <a:rPr lang="tr-TR" i="1" kern="0" dirty="0">
                <a:solidFill>
                  <a:srgbClr val="FF0000"/>
                </a:solidFill>
                <a:latin typeface="Book Antiqua" pitchFamily="18" charset="0"/>
              </a:rPr>
              <a:t>Tanımlayıcı (</a:t>
            </a:r>
            <a:r>
              <a:rPr lang="tr-TR" i="1" kern="0" dirty="0" err="1">
                <a:solidFill>
                  <a:srgbClr val="FF0000"/>
                </a:solidFill>
                <a:latin typeface="Book Antiqua" pitchFamily="18" charset="0"/>
              </a:rPr>
              <a:t>betimsel</a:t>
            </a:r>
            <a:r>
              <a:rPr lang="tr-TR" i="1" kern="0" dirty="0">
                <a:solidFill>
                  <a:srgbClr val="FF0000"/>
                </a:solidFill>
                <a:latin typeface="Book Antiqua" pitchFamily="18" charset="0"/>
              </a:rPr>
              <a:t>) teknikler: </a:t>
            </a:r>
            <a:r>
              <a:rPr lang="tr-TR" kern="0" dirty="0">
                <a:latin typeface="Book Antiqua" pitchFamily="18" charset="0"/>
              </a:rPr>
              <a:t>Verilerin toplanması, tablo ve grafiklere dönüştürülerek özet hale getirilmesini sağlayan teknikler. Bu teknikler veri setinin genel karakteristiğini özet olarak anlamamıza yardımcı olur.</a:t>
            </a:r>
          </a:p>
          <a:p>
            <a:pPr marL="457200" indent="-457200">
              <a:lnSpc>
                <a:spcPct val="90000"/>
              </a:lnSpc>
              <a:buClr>
                <a:schemeClr val="bg2"/>
              </a:buClr>
              <a:buSzPct val="65000"/>
              <a:defRPr/>
            </a:pPr>
            <a:endParaRPr lang="tr-TR" kern="0" dirty="0">
              <a:latin typeface="Book Antiqua" pitchFamily="18" charset="0"/>
            </a:endParaRPr>
          </a:p>
          <a:p>
            <a:pPr marL="457200" indent="-457200">
              <a:lnSpc>
                <a:spcPct val="90000"/>
              </a:lnSpc>
              <a:buClr>
                <a:schemeClr val="bg2"/>
              </a:buClr>
              <a:buSzPct val="65000"/>
              <a:defRPr/>
            </a:pPr>
            <a:endParaRPr lang="tr-TR" kern="0" dirty="0">
              <a:latin typeface="Book Antiqua" pitchFamily="18" charset="0"/>
            </a:endParaRPr>
          </a:p>
          <a:p>
            <a:pPr marL="457200" indent="-457200">
              <a:lnSpc>
                <a:spcPct val="90000"/>
              </a:lnSpc>
              <a:buClr>
                <a:schemeClr val="bg2"/>
              </a:buClr>
              <a:buSzPct val="65000"/>
              <a:defRPr/>
            </a:pPr>
            <a:r>
              <a:rPr lang="tr-TR" i="1" kern="0" dirty="0">
                <a:solidFill>
                  <a:srgbClr val="FF0000"/>
                </a:solidFill>
                <a:latin typeface="Book Antiqua" pitchFamily="18" charset="0"/>
              </a:rPr>
              <a:t>Açıklayıcı (çözümsel/analitik) teknikler: </a:t>
            </a:r>
            <a:r>
              <a:rPr lang="tr-TR" kern="0" dirty="0">
                <a:latin typeface="Book Antiqua" pitchFamily="18" charset="0"/>
              </a:rPr>
              <a:t>Verilerin analizi için varsayımların kurulması, test edilmesi, elde edilen sonuçların uyduğu teorik çerçevelerin belirlenmesi, uygun kararlara varılması ile ilgili teknikleri içerir. Burada teknikler ile verilerin görülen yüzünün arkasındaki ilişkilere geçiş yapılabilir, ilk bakışta görülmeyen olgular bu yöntemlerle görülür hale gelir.</a:t>
            </a:r>
          </a:p>
          <a:p>
            <a:endParaRPr lang="tr-TR" dirty="0"/>
          </a:p>
        </p:txBody>
      </p:sp>
    </p:spTree>
    <p:extLst>
      <p:ext uri="{BB962C8B-B14F-4D97-AF65-F5344CB8AC3E}">
        <p14:creationId xmlns:p14="http://schemas.microsoft.com/office/powerpoint/2010/main" val="1561798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pPr marL="0" indent="0">
              <a:buNone/>
            </a:pPr>
            <a:r>
              <a:rPr lang="tr-TR" dirty="0" smtClean="0"/>
              <a:t>Sabrınız için teşekkür ederim…</a:t>
            </a:r>
          </a:p>
          <a:p>
            <a:pPr marL="0" indent="0">
              <a:buNone/>
            </a:pPr>
            <a:r>
              <a:rPr lang="tr-TR" dirty="0" smtClean="0"/>
              <a:t>		</a:t>
            </a:r>
            <a:r>
              <a:rPr lang="tr-TR" dirty="0" err="1" smtClean="0"/>
              <a:t>Yrd.Doç.Dr</a:t>
            </a:r>
            <a:r>
              <a:rPr lang="tr-TR" dirty="0" smtClean="0"/>
              <a:t>. Mehmet ÖZMEN</a:t>
            </a:r>
          </a:p>
        </p:txBody>
      </p:sp>
    </p:spTree>
    <p:extLst>
      <p:ext uri="{BB962C8B-B14F-4D97-AF65-F5344CB8AC3E}">
        <p14:creationId xmlns:p14="http://schemas.microsoft.com/office/powerpoint/2010/main" val="396169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052736"/>
            <a:ext cx="8229600" cy="1143000"/>
          </a:xfrm>
        </p:spPr>
        <p:txBody>
          <a:bodyPr>
            <a:normAutofit/>
          </a:bodyPr>
          <a:lstStyle/>
          <a:p>
            <a:r>
              <a:rPr lang="tr-TR" sz="3200" dirty="0"/>
              <a:t>Klasik Yönetim Yaklaşımından Çağdaş Yönetim Yaklaşımlarına Paradigma Değişimi</a:t>
            </a:r>
          </a:p>
        </p:txBody>
      </p:sp>
      <p:sp>
        <p:nvSpPr>
          <p:cNvPr id="3" name="İçerik Yer Tutucusu 2"/>
          <p:cNvSpPr>
            <a:spLocks noGrp="1"/>
          </p:cNvSpPr>
          <p:nvPr>
            <p:ph idx="1"/>
          </p:nvPr>
        </p:nvSpPr>
        <p:spPr/>
        <p:txBody>
          <a:bodyPr/>
          <a:lstStyle/>
          <a:p>
            <a:pPr marL="0" indent="0">
              <a:buNone/>
            </a:pPr>
            <a:endParaRPr lang="tr-TR" sz="2400" dirty="0" smtClean="0"/>
          </a:p>
          <a:p>
            <a:pPr marL="0" indent="0">
              <a:buNone/>
            </a:pPr>
            <a:endParaRPr lang="tr-TR" sz="2400" dirty="0"/>
          </a:p>
          <a:p>
            <a:pPr marL="0" indent="0">
              <a:buNone/>
            </a:pPr>
            <a:r>
              <a:rPr lang="tr-TR" sz="2400" dirty="0" smtClean="0"/>
              <a:t>Yönetim </a:t>
            </a:r>
            <a:r>
              <a:rPr lang="tr-TR" sz="2400" dirty="0"/>
              <a:t>düşüncesini ve organizasyonların yapılandırılmasını ve işleyişini etkileyen unsurlar</a:t>
            </a:r>
          </a:p>
          <a:p>
            <a:r>
              <a:rPr lang="tr-TR" sz="2400" dirty="0"/>
              <a:t>İletişim ve bilgi teknolojisindeki değişme</a:t>
            </a:r>
          </a:p>
          <a:p>
            <a:r>
              <a:rPr lang="tr-TR" sz="2400" dirty="0"/>
              <a:t>Küreselleşme ve uluslararası rekabetin artması</a:t>
            </a:r>
          </a:p>
          <a:p>
            <a:r>
              <a:rPr lang="tr-TR" sz="2400" dirty="0"/>
              <a:t>İnsana verilen değer ve insan haklarındaki </a:t>
            </a:r>
            <a:r>
              <a:rPr lang="tr-TR" sz="2400" dirty="0" smtClean="0"/>
              <a:t>geliş</a:t>
            </a:r>
            <a:r>
              <a:rPr lang="tr-TR" sz="2400" dirty="0" smtClean="0"/>
              <a:t>me</a:t>
            </a:r>
            <a:endParaRPr lang="tr-TR" sz="2400" dirty="0" smtClean="0"/>
          </a:p>
          <a:p>
            <a:pPr marL="0" indent="0">
              <a:buNone/>
            </a:pPr>
            <a:endParaRPr lang="tr-TR" dirty="0"/>
          </a:p>
          <a:p>
            <a:endParaRPr lang="tr-TR" dirty="0"/>
          </a:p>
        </p:txBody>
      </p:sp>
    </p:spTree>
    <p:extLst>
      <p:ext uri="{BB962C8B-B14F-4D97-AF65-F5344CB8AC3E}">
        <p14:creationId xmlns:p14="http://schemas.microsoft.com/office/powerpoint/2010/main" val="883372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normAutofit fontScale="90000"/>
          </a:bodyPr>
          <a:lstStyle/>
          <a:p>
            <a:r>
              <a:rPr lang="tr-TR" dirty="0"/>
              <a:t/>
            </a:r>
            <a:br>
              <a:rPr lang="tr-TR" dirty="0"/>
            </a:br>
            <a:r>
              <a:rPr lang="tr-TR" sz="3600" dirty="0"/>
              <a:t>Klasik Yönetim Yaklaşımından Çağdaş Yönetim Yaklaşımlarına Paradigma Değişimi</a:t>
            </a:r>
          </a:p>
        </p:txBody>
      </p:sp>
      <p:sp>
        <p:nvSpPr>
          <p:cNvPr id="3" name="İçerik Yer Tutucusu 2"/>
          <p:cNvSpPr>
            <a:spLocks noGrp="1"/>
          </p:cNvSpPr>
          <p:nvPr>
            <p:ph idx="1"/>
          </p:nvPr>
        </p:nvSpPr>
        <p:spPr>
          <a:xfrm>
            <a:off x="483900" y="2049209"/>
            <a:ext cx="8229600" cy="4525963"/>
          </a:xfrm>
        </p:spPr>
        <p:txBody>
          <a:bodyPr>
            <a:normAutofit/>
          </a:bodyPr>
          <a:lstStyle/>
          <a:p>
            <a:endParaRPr lang="tr-TR" sz="2000" dirty="0" smtClean="0"/>
          </a:p>
          <a:p>
            <a:r>
              <a:rPr lang="tr-TR" sz="2000" dirty="0" smtClean="0"/>
              <a:t>İnsan	</a:t>
            </a:r>
            <a:r>
              <a:rPr lang="tr-TR" sz="2000" dirty="0" smtClean="0"/>
              <a:t>			                        Entelektüel sermaye	</a:t>
            </a:r>
          </a:p>
          <a:p>
            <a:r>
              <a:rPr lang="tr-TR" sz="2000" dirty="0" smtClean="0"/>
              <a:t>Kitle </a:t>
            </a:r>
            <a:r>
              <a:rPr lang="tr-TR" sz="2000" dirty="0" smtClean="0"/>
              <a:t>üretimi, </a:t>
            </a:r>
            <a:r>
              <a:rPr lang="tr-TR" sz="2000" dirty="0" smtClean="0"/>
              <a:t>ekonomiklik, verimlilik 	        Sürdürülebilir rekabet</a:t>
            </a:r>
          </a:p>
          <a:p>
            <a:r>
              <a:rPr lang="tr-TR" sz="2000" dirty="0" smtClean="0"/>
              <a:t>Kapalı sistem anlayışı			        Açık sistem anlayışı</a:t>
            </a:r>
          </a:p>
          <a:p>
            <a:r>
              <a:rPr lang="tr-TR" sz="2000" dirty="0" smtClean="0"/>
              <a:t>Ne üretirsem satarım			        Müşteri odaklılık</a:t>
            </a:r>
          </a:p>
          <a:p>
            <a:r>
              <a:rPr lang="tr-TR" sz="2000" dirty="0" smtClean="0"/>
              <a:t>En iyi bir sistem anlayışı		        </a:t>
            </a:r>
            <a:r>
              <a:rPr lang="tr-TR" sz="2000" dirty="0" err="1" smtClean="0"/>
              <a:t>Durumsallık</a:t>
            </a:r>
            <a:r>
              <a:rPr lang="tr-TR" sz="2000" dirty="0" smtClean="0"/>
              <a:t> yaklaşımı</a:t>
            </a:r>
          </a:p>
          <a:p>
            <a:r>
              <a:rPr lang="tr-TR" sz="2000" dirty="0" err="1" smtClean="0"/>
              <a:t>Kantite</a:t>
            </a:r>
            <a:r>
              <a:rPr lang="tr-TR" sz="2000" dirty="0" smtClean="0"/>
              <a:t>				        Kalite</a:t>
            </a:r>
          </a:p>
          <a:p>
            <a:r>
              <a:rPr lang="tr-TR" sz="2000" dirty="0" smtClean="0"/>
              <a:t>Kamunun yönetildiği			        Kamunun yönettiği	         </a:t>
            </a:r>
          </a:p>
          <a:p>
            <a:pPr marL="0" indent="0">
              <a:buNone/>
            </a:pPr>
            <a:endParaRPr lang="tr-TR" dirty="0" smtClean="0"/>
          </a:p>
          <a:p>
            <a:endParaRPr lang="tr-TR" dirty="0"/>
          </a:p>
        </p:txBody>
      </p:sp>
      <p:sp>
        <p:nvSpPr>
          <p:cNvPr id="4" name="Sağ Ok 3"/>
          <p:cNvSpPr/>
          <p:nvPr/>
        </p:nvSpPr>
        <p:spPr>
          <a:xfrm>
            <a:off x="4608194" y="4312191"/>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4600248" y="4653136"/>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4580384" y="2439810"/>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4598700" y="2776512"/>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a:off x="4580384" y="3140968"/>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ağ Ok 8"/>
          <p:cNvSpPr/>
          <p:nvPr/>
        </p:nvSpPr>
        <p:spPr>
          <a:xfrm>
            <a:off x="4598700" y="3550216"/>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ağ Ok 10"/>
          <p:cNvSpPr/>
          <p:nvPr/>
        </p:nvSpPr>
        <p:spPr>
          <a:xfrm>
            <a:off x="4580384" y="3960061"/>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42196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Temel Yetenek</a:t>
            </a:r>
            <a:endParaRPr lang="tr-TR" sz="3600" dirty="0"/>
          </a:p>
        </p:txBody>
      </p:sp>
      <p:sp>
        <p:nvSpPr>
          <p:cNvPr id="3" name="İçerik Yer Tutucusu 2"/>
          <p:cNvSpPr>
            <a:spLocks noGrp="1"/>
          </p:cNvSpPr>
          <p:nvPr>
            <p:ph idx="1"/>
          </p:nvPr>
        </p:nvSpPr>
        <p:spPr/>
        <p:txBody>
          <a:bodyPr>
            <a:normAutofit/>
          </a:bodyPr>
          <a:lstStyle/>
          <a:p>
            <a:pPr algn="just">
              <a:buNone/>
            </a:pPr>
            <a:r>
              <a:rPr lang="tr-TR" dirty="0" smtClean="0">
                <a:latin typeface="Cambria" pitchFamily="18" charset="0"/>
              </a:rPr>
              <a:t>	</a:t>
            </a:r>
            <a:r>
              <a:rPr lang="tr-TR" sz="2400" dirty="0" smtClean="0"/>
              <a:t>Temel yetenek, </a:t>
            </a:r>
            <a:r>
              <a:rPr lang="tr-TR" sz="2400" dirty="0"/>
              <a:t>bir işletmeyi başka işletmelerden ayıran, işletmenin vizyonunu gerçekleştirmede temel rol oynayan, rakipler tarafından kolayca taklit edilemeyen bilgi, beceri ve yeteneği ifade etmektedir.</a:t>
            </a:r>
          </a:p>
          <a:p>
            <a:pPr algn="just">
              <a:buNone/>
            </a:pPr>
            <a:r>
              <a:rPr lang="tr-TR" sz="2400" dirty="0"/>
              <a:t>	Her işletme kendine has bir temel yetenek geliştirmelidir. İşletmeye rekabet gücünü verecek olan bu temel yetenektir. İşletmelerde, bu temel yetenek ile doğrudan ilgili iş ve faaliyetler işletme bünyesinde yürütülmeli, diğer tüm işler </a:t>
            </a:r>
            <a:r>
              <a:rPr lang="tr-TR" sz="2400" dirty="0" err="1"/>
              <a:t>outsourcing’e</a:t>
            </a:r>
            <a:r>
              <a:rPr lang="tr-TR" sz="2400" dirty="0"/>
              <a:t> tabi tutulmalıdır. </a:t>
            </a:r>
            <a:endParaRPr lang="tr-TR" sz="2400" spc="-150" dirty="0"/>
          </a:p>
          <a:p>
            <a:endParaRPr lang="tr-TR" dirty="0"/>
          </a:p>
        </p:txBody>
      </p:sp>
    </p:spTree>
    <p:extLst>
      <p:ext uri="{BB962C8B-B14F-4D97-AF65-F5344CB8AC3E}">
        <p14:creationId xmlns:p14="http://schemas.microsoft.com/office/powerpoint/2010/main" val="291123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Dış Kaynak Kullanımı</a:t>
            </a:r>
            <a:endParaRPr lang="tr-TR" sz="3600" dirty="0"/>
          </a:p>
        </p:txBody>
      </p:sp>
      <p:sp>
        <p:nvSpPr>
          <p:cNvPr id="3" name="İçerik Yer Tutucusu 2"/>
          <p:cNvSpPr>
            <a:spLocks noGrp="1"/>
          </p:cNvSpPr>
          <p:nvPr>
            <p:ph idx="1"/>
          </p:nvPr>
        </p:nvSpPr>
        <p:spPr/>
        <p:txBody>
          <a:bodyPr>
            <a:normAutofit fontScale="92500" lnSpcReduction="20000"/>
          </a:bodyPr>
          <a:lstStyle/>
          <a:p>
            <a:pPr algn="just"/>
            <a:r>
              <a:rPr lang="tr-TR" sz="2800" dirty="0"/>
              <a:t>İşletmelerin gittikçe artan ölçüde, sadece kendi sahip oldukları yetenek ve becerileri esas alan işleri yapmak istemeleri; </a:t>
            </a:r>
            <a:r>
              <a:rPr lang="tr-TR" sz="2800" dirty="0" smtClean="0"/>
              <a:t>temel yeteneklerin </a:t>
            </a:r>
            <a:r>
              <a:rPr lang="tr-TR" sz="2800" dirty="0"/>
              <a:t>kullanılmadığı işleri, organizasyon dışındaki başka işletmelerden almak eğilimi, yaygın bir ‘’</a:t>
            </a:r>
            <a:r>
              <a:rPr lang="tr-TR" sz="2800" dirty="0" err="1"/>
              <a:t>outsourcing</a:t>
            </a:r>
            <a:r>
              <a:rPr lang="tr-TR" sz="2800" dirty="0"/>
              <a:t>’’ veya ‘’dış kaynaklardan yararlanma’’ uygulamasını ortaya çıkarmıştır</a:t>
            </a:r>
            <a:r>
              <a:rPr lang="tr-TR" sz="2800" dirty="0" smtClean="0"/>
              <a:t>.</a:t>
            </a:r>
          </a:p>
          <a:p>
            <a:pPr algn="just"/>
            <a:r>
              <a:rPr lang="tr-TR" sz="2800" dirty="0" err="1"/>
              <a:t>Outsourcing</a:t>
            </a:r>
            <a:r>
              <a:rPr lang="tr-TR" sz="2800" dirty="0"/>
              <a:t> tek başına ve diğer uygulamalardan bağımsız olarak ele alınacak bir yönetim uygulaması değildir. Tam aksine, işletmeler kendi öz yetenekleri üzerinde yoğunlaştıkça </a:t>
            </a:r>
            <a:r>
              <a:rPr lang="tr-TR" sz="2800" dirty="0" err="1"/>
              <a:t>outsourcing</a:t>
            </a:r>
            <a:r>
              <a:rPr lang="tr-TR" sz="2800" dirty="0"/>
              <a:t> artmakta, </a:t>
            </a:r>
            <a:r>
              <a:rPr lang="tr-TR" sz="2800" dirty="0" err="1"/>
              <a:t>outsourcing</a:t>
            </a:r>
            <a:r>
              <a:rPr lang="tr-TR" sz="2800" dirty="0"/>
              <a:t> arttıkça (ortaklık) ve şebeke organizasyonları gelişmekte ve işletmeler küçülerek daha esnek ve çabuk hareket eder (karar verir) hale gelmektedir.</a:t>
            </a:r>
          </a:p>
          <a:p>
            <a:endParaRPr lang="tr-TR" dirty="0">
              <a:latin typeface="Cambria" panose="02040503050406030204" pitchFamily="18" charset="0"/>
            </a:endParaRPr>
          </a:p>
          <a:p>
            <a:endParaRPr lang="tr-TR" dirty="0"/>
          </a:p>
        </p:txBody>
      </p:sp>
    </p:spTree>
    <p:extLst>
      <p:ext uri="{BB962C8B-B14F-4D97-AF65-F5344CB8AC3E}">
        <p14:creationId xmlns:p14="http://schemas.microsoft.com/office/powerpoint/2010/main" val="3639010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sz="3600" dirty="0"/>
              <a:t>KIYASLAMA</a:t>
            </a:r>
            <a:endParaRPr lang="tr-TR" sz="3600" dirty="0"/>
          </a:p>
        </p:txBody>
      </p:sp>
      <p:sp>
        <p:nvSpPr>
          <p:cNvPr id="3" name="İçerik Yer Tutucusu 2"/>
          <p:cNvSpPr>
            <a:spLocks noGrp="1"/>
          </p:cNvSpPr>
          <p:nvPr>
            <p:ph idx="1"/>
          </p:nvPr>
        </p:nvSpPr>
        <p:spPr>
          <a:xfrm>
            <a:off x="457200" y="1340768"/>
            <a:ext cx="8229600" cy="5040560"/>
          </a:xfrm>
        </p:spPr>
        <p:txBody>
          <a:bodyPr>
            <a:normAutofit fontScale="62500" lnSpcReduction="20000"/>
          </a:bodyPr>
          <a:lstStyle/>
          <a:p>
            <a:pPr marL="0" indent="0" algn="just">
              <a:buNone/>
              <a:defRPr/>
            </a:pPr>
            <a:r>
              <a:rPr lang="tr-TR" altLang="tr-TR" dirty="0" smtClean="0"/>
              <a:t>Bir </a:t>
            </a:r>
            <a:r>
              <a:rPr lang="tr-TR" altLang="tr-TR" dirty="0"/>
              <a:t>o</a:t>
            </a:r>
            <a:r>
              <a:rPr lang="tr-TR" altLang="tr-TR" dirty="0" smtClean="0"/>
              <a:t>rganizasyonun kendi </a:t>
            </a:r>
            <a:r>
              <a:rPr lang="tr-TR" altLang="tr-TR" dirty="0"/>
              <a:t>performansını yükseltmek için, üstün performansı olan diğer </a:t>
            </a:r>
            <a:r>
              <a:rPr lang="tr-TR" altLang="tr-TR" dirty="0" smtClean="0"/>
              <a:t>organizasyonları </a:t>
            </a:r>
            <a:r>
              <a:rPr lang="tr-TR" altLang="tr-TR" dirty="0"/>
              <a:t>incelemesi, </a:t>
            </a:r>
            <a:r>
              <a:rPr lang="tr-TR" altLang="tr-TR" dirty="0" smtClean="0"/>
              <a:t>iş </a:t>
            </a:r>
            <a:r>
              <a:rPr lang="tr-TR" altLang="tr-TR" dirty="0"/>
              <a:t>yapma usulleri ile kendi usullerini kıyaslaması, bu kıyaslamadan çıkardığı sonuçları uygulaması olarak </a:t>
            </a:r>
            <a:r>
              <a:rPr lang="tr-TR" altLang="tr-TR" dirty="0" smtClean="0"/>
              <a:t>tanımlanmaktadır.</a:t>
            </a:r>
          </a:p>
          <a:p>
            <a:pPr marL="0" indent="0" algn="just">
              <a:buNone/>
              <a:defRPr/>
            </a:pPr>
            <a:endParaRPr lang="tr-TR" altLang="tr-TR" dirty="0"/>
          </a:p>
          <a:p>
            <a:pPr algn="just">
              <a:defRPr/>
            </a:pPr>
            <a:r>
              <a:rPr lang="tr-TR" altLang="tr-TR" b="1" dirty="0" smtClean="0"/>
              <a:t>Proses </a:t>
            </a:r>
            <a:r>
              <a:rPr lang="tr-TR" altLang="tr-TR" b="1" dirty="0"/>
              <a:t>Kıyaslama: </a:t>
            </a:r>
            <a:r>
              <a:rPr lang="tr-TR" altLang="tr-TR" dirty="0" smtClean="0"/>
              <a:t>Belli </a:t>
            </a:r>
            <a:r>
              <a:rPr lang="tr-TR" altLang="tr-TR" dirty="0"/>
              <a:t>tecrübelerle onaylanmış ve başarısı kanıtlanmış </a:t>
            </a:r>
            <a:r>
              <a:rPr lang="tr-TR" altLang="tr-TR" i="1" u="sng" dirty="0"/>
              <a:t>bir işlemi</a:t>
            </a:r>
            <a:r>
              <a:rPr lang="tr-TR" altLang="tr-TR" dirty="0"/>
              <a:t> başka bir organizasyona adapte etmektir.</a:t>
            </a:r>
          </a:p>
          <a:p>
            <a:pPr algn="just">
              <a:defRPr/>
            </a:pPr>
            <a:r>
              <a:rPr lang="tr-TR" altLang="tr-TR" b="1" dirty="0"/>
              <a:t>İçsel kıyaslama: </a:t>
            </a:r>
            <a:r>
              <a:rPr lang="tr-TR" altLang="tr-TR" dirty="0" smtClean="0"/>
              <a:t>Organizasyonun </a:t>
            </a:r>
            <a:r>
              <a:rPr lang="tr-TR" altLang="tr-TR" dirty="0"/>
              <a:t>kendi içinde işlemler ve süreçler arasında kıyaslamalar yapılarak en iyi uygulamalar tespit edilmeye çalışılır.</a:t>
            </a:r>
          </a:p>
          <a:p>
            <a:pPr algn="just">
              <a:defRPr/>
            </a:pPr>
            <a:r>
              <a:rPr lang="tr-TR" altLang="tr-TR" b="1" dirty="0"/>
              <a:t>Rekabetçi kıyaslama: </a:t>
            </a:r>
            <a:r>
              <a:rPr lang="tr-TR" altLang="tr-TR" dirty="0" smtClean="0"/>
              <a:t>Rakiplerle </a:t>
            </a:r>
            <a:r>
              <a:rPr lang="tr-TR" altLang="tr-TR" dirty="0"/>
              <a:t>kıyaslamalar yapılarak, en iyi uygulamalar tespit edilir ve organizasyona uyarlanmaya çalışılır. </a:t>
            </a:r>
            <a:endParaRPr lang="tr-TR" altLang="tr-TR" dirty="0" smtClean="0"/>
          </a:p>
          <a:p>
            <a:pPr>
              <a:lnSpc>
                <a:spcPct val="90000"/>
              </a:lnSpc>
              <a:defRPr/>
            </a:pPr>
            <a:r>
              <a:rPr lang="tr-TR" altLang="tr-TR" b="1" dirty="0"/>
              <a:t>Fonksiyonel kıyaslama</a:t>
            </a:r>
            <a:r>
              <a:rPr lang="tr-TR" altLang="tr-TR" dirty="0"/>
              <a:t>: </a:t>
            </a:r>
            <a:r>
              <a:rPr lang="tr-TR" altLang="tr-TR" dirty="0" smtClean="0"/>
              <a:t> Organizasyona rakip </a:t>
            </a:r>
            <a:r>
              <a:rPr lang="tr-TR" altLang="tr-TR" dirty="0"/>
              <a:t>olmayan, bir başka konuda faaliyet gösteren, süreçleri iyi düzenlenmiş </a:t>
            </a:r>
            <a:r>
              <a:rPr lang="tr-TR" altLang="tr-TR" dirty="0" smtClean="0"/>
              <a:t>organizasyonların işlemleri</a:t>
            </a:r>
            <a:r>
              <a:rPr lang="tr-TR" altLang="tr-TR" dirty="0"/>
              <a:t>, fonksiyonları ve süreçleri analiz edilir, tespit edilen en iyi uygulamalar organizasyona uyarlanmaya çalışılır.</a:t>
            </a:r>
          </a:p>
          <a:p>
            <a:pPr>
              <a:lnSpc>
                <a:spcPct val="90000"/>
              </a:lnSpc>
              <a:defRPr/>
            </a:pPr>
            <a:r>
              <a:rPr lang="tr-TR" altLang="tr-TR" b="1" dirty="0"/>
              <a:t>Genel kıyaslama:</a:t>
            </a:r>
            <a:r>
              <a:rPr lang="tr-TR" altLang="tr-TR" dirty="0"/>
              <a:t> </a:t>
            </a:r>
            <a:r>
              <a:rPr lang="tr-TR" altLang="tr-TR" dirty="0" smtClean="0"/>
              <a:t> Dünya </a:t>
            </a:r>
            <a:r>
              <a:rPr lang="tr-TR" altLang="tr-TR" dirty="0"/>
              <a:t>çapında başarılı olmuş </a:t>
            </a:r>
            <a:r>
              <a:rPr lang="tr-TR" altLang="tr-TR" dirty="0" smtClean="0"/>
              <a:t>organizasyonların </a:t>
            </a:r>
            <a:r>
              <a:rPr lang="tr-TR" altLang="tr-TR" dirty="0"/>
              <a:t>yapı, sistem ve süreçleri hakkında genel bir takım bilgiler edinilmeye çalışılır ve bunların organizasyona uyarlanması için çaba harcanır. </a:t>
            </a:r>
          </a:p>
          <a:p>
            <a:pPr algn="just">
              <a:defRPr/>
            </a:pPr>
            <a:endParaRPr lang="tr-TR" altLang="tr-TR" dirty="0">
              <a:solidFill>
                <a:srgbClr val="002060"/>
              </a:solidFill>
            </a:endParaRPr>
          </a:p>
          <a:p>
            <a:pPr algn="just"/>
            <a:endParaRPr lang="tr-TR" altLang="tr-TR" b="1" dirty="0">
              <a:latin typeface="Comic Sans MS" pitchFamily="66" charset="0"/>
            </a:endParaRPr>
          </a:p>
          <a:p>
            <a:endParaRPr lang="tr-TR" dirty="0"/>
          </a:p>
        </p:txBody>
      </p:sp>
    </p:spTree>
    <p:extLst>
      <p:ext uri="{BB962C8B-B14F-4D97-AF65-F5344CB8AC3E}">
        <p14:creationId xmlns:p14="http://schemas.microsoft.com/office/powerpoint/2010/main" val="1208531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Personel Güçlendirme</a:t>
            </a:r>
            <a:endParaRPr lang="tr-TR" sz="3600"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sz="2600" dirty="0"/>
              <a:t>Bir yönetim kavramı olarak güçlendirme, yardımlaşma, paylaşma, yetiştirme ve </a:t>
            </a:r>
            <a:r>
              <a:rPr lang="tr-TR" sz="2600" dirty="0" smtClean="0"/>
              <a:t>ekip </a:t>
            </a:r>
            <a:r>
              <a:rPr lang="fr-FR" sz="2600" dirty="0" smtClean="0"/>
              <a:t>ça</a:t>
            </a:r>
            <a:r>
              <a:rPr lang="tr-TR" sz="2600" dirty="0" err="1" smtClean="0"/>
              <a:t>lışması</a:t>
            </a:r>
            <a:r>
              <a:rPr lang="tr-TR" sz="2600" dirty="0"/>
              <a:t> </a:t>
            </a:r>
            <a:r>
              <a:rPr lang="tr-TR" sz="2600" dirty="0" smtClean="0"/>
              <a:t>yolu </a:t>
            </a:r>
            <a:r>
              <a:rPr lang="tr-TR" sz="2600" dirty="0"/>
              <a:t>ile kişilerin karar verme</a:t>
            </a:r>
            <a:r>
              <a:rPr lang="tr-TR" sz="2600" dirty="0" smtClean="0"/>
              <a:t>, yetkilerini attırma </a:t>
            </a:r>
            <a:r>
              <a:rPr lang="tr-TR" sz="2600" dirty="0"/>
              <a:t>ve kişileri geliştirme süreci olarak </a:t>
            </a:r>
            <a:r>
              <a:rPr lang="tr-TR" sz="2600" dirty="0" smtClean="0"/>
              <a:t>tanımlanabilir. </a:t>
            </a:r>
          </a:p>
          <a:p>
            <a:pPr marL="0" indent="0">
              <a:buNone/>
            </a:pPr>
            <a:r>
              <a:rPr lang="tr-TR" sz="2600" dirty="0" smtClean="0"/>
              <a:t>Faydaları:</a:t>
            </a:r>
          </a:p>
          <a:p>
            <a:r>
              <a:rPr lang="tr-TR" sz="2600" dirty="0"/>
              <a:t>Müşteri isteklerine hızlı cevap verebilme</a:t>
            </a:r>
          </a:p>
          <a:p>
            <a:r>
              <a:rPr lang="tr-TR" sz="2600" dirty="0"/>
              <a:t>Hizmet sonrası problemlerin hızlı çözümü</a:t>
            </a:r>
          </a:p>
          <a:p>
            <a:r>
              <a:rPr lang="tr-TR" sz="2600" dirty="0" err="1"/>
              <a:t>İşgörenin</a:t>
            </a:r>
            <a:r>
              <a:rPr lang="tr-TR" sz="2600" dirty="0"/>
              <a:t> özgüveninin artması</a:t>
            </a:r>
          </a:p>
          <a:p>
            <a:r>
              <a:rPr lang="tr-TR" sz="2600" dirty="0"/>
              <a:t>Müşterilerle daha sıcak iletişim kurma</a:t>
            </a:r>
          </a:p>
          <a:p>
            <a:r>
              <a:rPr lang="tr-TR" sz="2600" dirty="0"/>
              <a:t>Güçlü </a:t>
            </a:r>
            <a:r>
              <a:rPr lang="tr-TR" sz="2600" dirty="0" err="1"/>
              <a:t>işgören</a:t>
            </a:r>
            <a:r>
              <a:rPr lang="tr-TR" sz="2600" dirty="0"/>
              <a:t> problem çözme </a:t>
            </a:r>
            <a:r>
              <a:rPr lang="tr-TR" sz="2600" dirty="0" smtClean="0"/>
              <a:t>yeteneği</a:t>
            </a:r>
            <a:endParaRPr lang="tr-TR" sz="2600" dirty="0"/>
          </a:p>
          <a:p>
            <a:r>
              <a:rPr lang="tr-TR" sz="2600" dirty="0"/>
              <a:t>Müşteri tatmini ile reklam fırsatı</a:t>
            </a:r>
          </a:p>
          <a:p>
            <a:r>
              <a:rPr lang="tr-TR" sz="2600" dirty="0"/>
              <a:t>Motivasyon artışı iş performansına </a:t>
            </a:r>
            <a:r>
              <a:rPr lang="tr-TR" sz="2600" dirty="0" smtClean="0"/>
              <a:t>olumlu yansıma</a:t>
            </a:r>
            <a:endParaRPr lang="tr-TR" sz="2600" dirty="0"/>
          </a:p>
          <a:p>
            <a:endParaRPr lang="tr-TR" dirty="0"/>
          </a:p>
        </p:txBody>
      </p:sp>
    </p:spTree>
    <p:extLst>
      <p:ext uri="{BB962C8B-B14F-4D97-AF65-F5344CB8AC3E}">
        <p14:creationId xmlns:p14="http://schemas.microsoft.com/office/powerpoint/2010/main" val="221284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Öğrenen Organizasyonlar</a:t>
            </a:r>
            <a:endParaRPr lang="tr-TR" sz="3600" dirty="0"/>
          </a:p>
        </p:txBody>
      </p:sp>
      <p:sp>
        <p:nvSpPr>
          <p:cNvPr id="3" name="İçerik Yer Tutucusu 2"/>
          <p:cNvSpPr>
            <a:spLocks noGrp="1"/>
          </p:cNvSpPr>
          <p:nvPr>
            <p:ph idx="1"/>
          </p:nvPr>
        </p:nvSpPr>
        <p:spPr/>
        <p:txBody>
          <a:bodyPr>
            <a:normAutofit fontScale="70000" lnSpcReduction="20000"/>
          </a:bodyPr>
          <a:lstStyle/>
          <a:p>
            <a:pPr marL="0" indent="0" algn="just">
              <a:buNone/>
            </a:pPr>
            <a:r>
              <a:rPr lang="tr-TR" dirty="0" smtClean="0"/>
              <a:t>Yeni bilgi, ürün ve hizmetler yaratan, yenilikçi gruplarla ilişkiler kuran, daha geniş bir dünyanın algılanmasına ve yüksek bir amaca hizmeti öngören yetkilendirilmiş bireyler grubu olarak tanımlanabilir. </a:t>
            </a:r>
          </a:p>
          <a:p>
            <a:pPr marL="0" indent="0">
              <a:buNone/>
            </a:pPr>
            <a:endParaRPr lang="tr-TR" dirty="0" smtClean="0"/>
          </a:p>
          <a:p>
            <a:pPr marL="0" indent="0">
              <a:buNone/>
            </a:pPr>
            <a:r>
              <a:rPr lang="tr-TR" b="1" dirty="0" smtClean="0"/>
              <a:t>1. Bilen organizasyonlar: </a:t>
            </a:r>
            <a:r>
              <a:rPr lang="tr-TR" dirty="0" smtClean="0"/>
              <a:t>İnsana, gelişmesine ve yaratıcılığına önem vermeyen, yeniliğe karşı mesafeli duran bir yapı.</a:t>
            </a:r>
          </a:p>
          <a:p>
            <a:pPr marL="0" indent="0">
              <a:buNone/>
            </a:pPr>
            <a:r>
              <a:rPr lang="tr-TR" b="1" dirty="0" smtClean="0"/>
              <a:t>2. Anlayan organizasyonlar: </a:t>
            </a:r>
            <a:r>
              <a:rPr lang="tr-TR" dirty="0" smtClean="0"/>
              <a:t>İnsana daha çok değer veren, kurum kültürü oluşturma odaklı bir yapı. </a:t>
            </a:r>
          </a:p>
          <a:p>
            <a:pPr marL="0" indent="0">
              <a:buNone/>
            </a:pPr>
            <a:r>
              <a:rPr lang="tr-TR" b="1" dirty="0" smtClean="0"/>
              <a:t>3. Düşünen organizasyonlar: </a:t>
            </a:r>
            <a:r>
              <a:rPr lang="tr-TR" dirty="0" smtClean="0"/>
              <a:t>Sistematik, katılımcı ve insan odaklıdır. Sorunlara çabuk ve pratik çözümler bulur ancak sorunların temel sebeplerini aramazlar.</a:t>
            </a:r>
          </a:p>
          <a:p>
            <a:pPr marL="0" indent="0">
              <a:buNone/>
            </a:pPr>
            <a:r>
              <a:rPr lang="tr-TR" b="1" dirty="0" smtClean="0"/>
              <a:t>4. Öğrenen organizasyonlar:</a:t>
            </a:r>
            <a:r>
              <a:rPr lang="tr-TR" dirty="0" smtClean="0"/>
              <a:t> Öğrenmeye, çalışanlarını geliştirmeye ve güçlendirmeye, açık ve yapıcı iletişime önem verirler. Değişim gerçekleşmeden görüp önlem alabilen organizasyonlardır. </a:t>
            </a:r>
          </a:p>
          <a:p>
            <a:endParaRPr lang="tr-TR" dirty="0"/>
          </a:p>
        </p:txBody>
      </p:sp>
    </p:spTree>
    <p:extLst>
      <p:ext uri="{BB962C8B-B14F-4D97-AF65-F5344CB8AC3E}">
        <p14:creationId xmlns:p14="http://schemas.microsoft.com/office/powerpoint/2010/main" val="708751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3893</TotalTime>
  <Words>1756</Words>
  <Application>Microsoft Office PowerPoint</Application>
  <PresentationFormat>Ekran Gösterisi (4:3)</PresentationFormat>
  <Paragraphs>237</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ÇAĞDAŞ YÖNETİM TEKNİKLERİ ve BİLİMSEL ARAŞTIRMA YÖNTEMLERİ</vt:lpstr>
      <vt:lpstr>Sunum İçeriği</vt:lpstr>
      <vt:lpstr>Klasik Yönetim Yaklaşımından Çağdaş Yönetim Yaklaşımlarına Paradigma Değişimi</vt:lpstr>
      <vt:lpstr> Klasik Yönetim Yaklaşımından Çağdaş Yönetim Yaklaşımlarına Paradigma Değişimi</vt:lpstr>
      <vt:lpstr>Temel Yetenek</vt:lpstr>
      <vt:lpstr>Dış Kaynak Kullanımı</vt:lpstr>
      <vt:lpstr>KIYASLAMA</vt:lpstr>
      <vt:lpstr>Personel Güçlendirme</vt:lpstr>
      <vt:lpstr>Öğrenen Organizasyonlar</vt:lpstr>
      <vt:lpstr>Çatışma Yönetimi</vt:lpstr>
      <vt:lpstr>Kamunun Yönetildiği ve Kamunun Yönettiği Yönetim Anlayışı</vt:lpstr>
      <vt:lpstr>Bilimsel Araştırma Yöntemleri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Ölçek Türleri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BAĞIL DEĞERLENDİRME SİSTEMİ</dc:title>
  <dc:creator>ZUBEYDE</dc:creator>
  <cp:lastModifiedBy>hp200</cp:lastModifiedBy>
  <cp:revision>443</cp:revision>
  <cp:lastPrinted>2014-08-29T06:11:39Z</cp:lastPrinted>
  <dcterms:created xsi:type="dcterms:W3CDTF">2014-01-22T09:20:36Z</dcterms:created>
  <dcterms:modified xsi:type="dcterms:W3CDTF">2016-11-01T17:32:05Z</dcterms:modified>
</cp:coreProperties>
</file>