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9" r:id="rId3"/>
    <p:sldId id="257" r:id="rId4"/>
    <p:sldId id="273" r:id="rId5"/>
    <p:sldId id="274" r:id="rId6"/>
    <p:sldId id="264" r:id="rId7"/>
    <p:sldId id="265" r:id="rId8"/>
    <p:sldId id="266" r:id="rId9"/>
    <p:sldId id="275" r:id="rId10"/>
    <p:sldId id="276" r:id="rId11"/>
    <p:sldId id="267" r:id="rId12"/>
    <p:sldId id="277" r:id="rId13"/>
    <p:sldId id="278" r:id="rId14"/>
    <p:sldId id="268" r:id="rId15"/>
    <p:sldId id="279" r:id="rId16"/>
    <p:sldId id="283" r:id="rId17"/>
    <p:sldId id="281" r:id="rId18"/>
    <p:sldId id="280" r:id="rId19"/>
    <p:sldId id="282" r:id="rId20"/>
    <p:sldId id="284" r:id="rId21"/>
    <p:sldId id="285" r:id="rId22"/>
    <p:sldId id="269" r:id="rId23"/>
    <p:sldId id="270" r:id="rId24"/>
    <p:sldId id="27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C9AA63D1-58C2-4927-ADDF-4FB5203F11B7}" type="datetimeFigureOut">
              <a:rPr lang="tr-TR" smtClean="0"/>
              <a:pPr/>
              <a:t>16.10.2016</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3641FD46-797E-4B16-AFEA-2BD7D3D9763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9AA63D1-58C2-4927-ADDF-4FB5203F11B7}" type="datetimeFigureOut">
              <a:rPr lang="tr-TR" smtClean="0"/>
              <a:pPr/>
              <a:t>16.10.2016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641FD46-797E-4B16-AFEA-2BD7D3D9763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9AA63D1-58C2-4927-ADDF-4FB5203F11B7}" type="datetimeFigureOut">
              <a:rPr lang="tr-TR" smtClean="0"/>
              <a:pPr/>
              <a:t>16.10.2016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641FD46-797E-4B16-AFEA-2BD7D3D9763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9AA63D1-58C2-4927-ADDF-4FB5203F11B7}" type="datetimeFigureOut">
              <a:rPr lang="tr-TR" smtClean="0"/>
              <a:pPr/>
              <a:t>16.10.2016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641FD46-797E-4B16-AFEA-2BD7D3D97632}" type="slidenum">
              <a:rPr lang="tr-TR" smtClean="0"/>
              <a:pPr/>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C9AA63D1-58C2-4927-ADDF-4FB5203F11B7}" type="datetimeFigureOut">
              <a:rPr lang="tr-TR" smtClean="0"/>
              <a:pPr/>
              <a:t>16.10.2016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641FD46-797E-4B16-AFEA-2BD7D3D97632}" type="slidenum">
              <a:rPr lang="tr-TR" smtClean="0"/>
              <a:pPr/>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C9AA63D1-58C2-4927-ADDF-4FB5203F11B7}" type="datetimeFigureOut">
              <a:rPr lang="tr-TR" smtClean="0"/>
              <a:pPr/>
              <a:t>16.10.2016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641FD46-797E-4B16-AFEA-2BD7D3D97632}" type="slidenum">
              <a:rPr lang="tr-TR" smtClean="0"/>
              <a:pPr/>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C9AA63D1-58C2-4927-ADDF-4FB5203F11B7}" type="datetimeFigureOut">
              <a:rPr lang="tr-TR" smtClean="0"/>
              <a:pPr/>
              <a:t>16.10.2016</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3641FD46-797E-4B16-AFEA-2BD7D3D9763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C9AA63D1-58C2-4927-ADDF-4FB5203F11B7}" type="datetimeFigureOut">
              <a:rPr lang="tr-TR" smtClean="0"/>
              <a:pPr/>
              <a:t>16.10.2016</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3641FD46-797E-4B16-AFEA-2BD7D3D97632}" type="slidenum">
              <a:rPr lang="tr-TR" smtClean="0"/>
              <a:pPr/>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C9AA63D1-58C2-4927-ADDF-4FB5203F11B7}" type="datetimeFigureOut">
              <a:rPr lang="tr-TR" smtClean="0"/>
              <a:pPr/>
              <a:t>16.10.2016</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3641FD46-797E-4B16-AFEA-2BD7D3D9763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C9AA63D1-58C2-4927-ADDF-4FB5203F11B7}" type="datetimeFigureOut">
              <a:rPr lang="tr-TR" smtClean="0"/>
              <a:pPr/>
              <a:t>16.10.2016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641FD46-797E-4B16-AFEA-2BD7D3D9763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C9AA63D1-58C2-4927-ADDF-4FB5203F11B7}" type="datetimeFigureOut">
              <a:rPr lang="tr-TR" smtClean="0"/>
              <a:pPr/>
              <a:t>16.10.2016</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3641FD46-797E-4B16-AFEA-2BD7D3D97632}" type="slidenum">
              <a:rPr lang="tr-TR" smtClean="0"/>
              <a:pPr/>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9AA63D1-58C2-4927-ADDF-4FB5203F11B7}" type="datetimeFigureOut">
              <a:rPr lang="tr-TR" smtClean="0"/>
              <a:pPr/>
              <a:t>16.10.2016</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41FD46-797E-4B16-AFEA-2BD7D3D9763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99592" y="1052736"/>
            <a:ext cx="7175351" cy="1793167"/>
          </a:xfrm>
        </p:spPr>
        <p:txBody>
          <a:bodyPr>
            <a:normAutofit fontScale="90000"/>
          </a:bodyPr>
          <a:lstStyle/>
          <a:p>
            <a:pPr marL="182880" indent="0" algn="ctr">
              <a:buNone/>
            </a:pPr>
            <a:r>
              <a:rPr lang="tr-TR" sz="4000" dirty="0" smtClean="0">
                <a:latin typeface="Times New Roman" panose="02020603050405020304" pitchFamily="18" charset="0"/>
                <a:cs typeface="Times New Roman" panose="02020603050405020304" pitchFamily="18" charset="0"/>
              </a:rPr>
              <a:t>İL YATIRIM PROGRAMI HAZIRLIK VE İZLEME SÜRECİ</a:t>
            </a:r>
            <a:endParaRPr lang="tr-TR" sz="40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979712" y="3861048"/>
            <a:ext cx="5637010" cy="1224136"/>
          </a:xfrm>
        </p:spPr>
        <p:txBody>
          <a:bodyPr>
            <a:noAutofit/>
          </a:bodyPr>
          <a:lstStyle/>
          <a:p>
            <a:pPr algn="ctr">
              <a:spcBef>
                <a:spcPts val="0"/>
              </a:spcBef>
              <a:spcAft>
                <a:spcPts val="0"/>
              </a:spcAft>
            </a:pP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YASİN KANDEMİR</a:t>
            </a:r>
          </a:p>
          <a:p>
            <a:pPr algn="ctr">
              <a:spcBef>
                <a:spcPts val="0"/>
              </a:spcBef>
              <a:spcAft>
                <a:spcPts val="0"/>
              </a:spcAft>
            </a:pP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BİLECİK VALİLİĞİ </a:t>
            </a:r>
          </a:p>
          <a:p>
            <a:pPr algn="ctr">
              <a:spcBef>
                <a:spcPts val="0"/>
              </a:spcBef>
              <a:spcAft>
                <a:spcPts val="0"/>
              </a:spcAft>
            </a:pPr>
            <a:r>
              <a:rPr lang="tr-TR"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 PLANLAMA UZMANI</a:t>
            </a:r>
            <a:endParaRPr lang="tr-TR"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3910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09728" indent="0" algn="just">
              <a:buNone/>
            </a:pPr>
            <a:r>
              <a:rPr lang="tr-TR" sz="2400" dirty="0" smtClean="0">
                <a:latin typeface="Times New Roman" panose="02020603050405020304" pitchFamily="18" charset="0"/>
                <a:cs typeface="Times New Roman" panose="02020603050405020304" pitchFamily="18" charset="0"/>
              </a:rPr>
              <a:t>(3) Valilikler, illerdeki yatırım tekliflerinin hazırlanması, uygulanması, izlenmesi, ödeneklerin zamanında ve amacına uygun olarak kullanılması için kuruluşlar arasında işbirliği ve koordinasyonu sağlar, bu amaçla </a:t>
            </a:r>
            <a:r>
              <a:rPr lang="tr-TR" sz="2400" dirty="0" err="1" smtClean="0">
                <a:latin typeface="Times New Roman" panose="02020603050405020304" pitchFamily="18" charset="0"/>
                <a:cs typeface="Times New Roman" panose="02020603050405020304" pitchFamily="18" charset="0"/>
              </a:rPr>
              <a:t>İKİS’in</a:t>
            </a:r>
            <a:r>
              <a:rPr lang="tr-TR" sz="2400" dirty="0" smtClean="0">
                <a:latin typeface="Times New Roman" panose="02020603050405020304" pitchFamily="18" charset="0"/>
                <a:cs typeface="Times New Roman" panose="02020603050405020304" pitchFamily="18" charset="0"/>
              </a:rPr>
              <a:t> kullanımını teşvik ederler. Yatırımların bölge planlarına uyumu ve bölgesel bütünlüğünün sağlanması için kalkınma ajansları tarafından gerekli teknik destek sağlanır ve  bir değerlendirme raporu hazırlanır. Bu doğrultuda, illerin yatırım teklifleri hazırlanan değerlendirme raporu da dikkate alınarak kalkınma ajanslarının yönetim kurullarında görüşüldükten sonra merkeze gönderilir.</a:t>
            </a:r>
            <a:endParaRPr lang="tr-TR" sz="2400" dirty="0">
              <a:latin typeface="Times New Roman" panose="02020603050405020304" pitchFamily="18" charset="0"/>
              <a:cs typeface="Times New Roman" panose="02020603050405020304" pitchFamily="18" charset="0"/>
            </a:endParaRPr>
          </a:p>
        </p:txBody>
      </p:sp>
      <p:sp>
        <p:nvSpPr>
          <p:cNvPr id="3" name="Başlık 2"/>
          <p:cNvSpPr>
            <a:spLocks noGrp="1"/>
          </p:cNvSpPr>
          <p:nvPr>
            <p:ph type="title"/>
          </p:nvPr>
        </p:nvSpPr>
        <p:spPr/>
        <p:txBody>
          <a:bodyPr>
            <a:normAutofit/>
          </a:bodyPr>
          <a:lstStyle/>
          <a:p>
            <a:r>
              <a:rPr lang="tr-TR" sz="2800" dirty="0" smtClean="0">
                <a:solidFill>
                  <a:srgbClr val="C00000"/>
                </a:solidFill>
                <a:latin typeface="Times New Roman" panose="02020603050405020304" pitchFamily="18" charset="0"/>
                <a:cs typeface="Times New Roman" panose="02020603050405020304" pitchFamily="18" charset="0"/>
              </a:rPr>
              <a:t>Yerel Koordinasyon (Madde 20)</a:t>
            </a:r>
            <a:endParaRPr lang="tr-TR"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25495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731520"/>
            <a:ext cx="7488832" cy="5649808"/>
          </a:xfrm>
        </p:spPr>
        <p:txBody>
          <a:bodyPr>
            <a:normAutofit/>
          </a:bodyPr>
          <a:lstStyle/>
          <a:p>
            <a:pPr marL="45720" indent="0">
              <a:lnSpc>
                <a:spcPct val="115000"/>
              </a:lnSpc>
              <a:spcAft>
                <a:spcPts val="1000"/>
              </a:spcAft>
              <a:buNone/>
            </a:pPr>
            <a:r>
              <a:rPr lang="tr-TR"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İl </a:t>
            </a:r>
            <a:r>
              <a:rPr lang="tr-TR" sz="2400" b="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Koordinasyon </a:t>
            </a:r>
            <a:r>
              <a:rPr lang="tr-TR"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Kurulları </a:t>
            </a:r>
            <a:r>
              <a:rPr lang="tr-TR" sz="2400" b="1"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(Madde 21)</a:t>
            </a:r>
            <a:endParaRPr lang="tr-TR"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endParaRPr>
          </a:p>
          <a:p>
            <a:pPr marL="109728" indent="0" algn="just">
              <a:buNone/>
            </a:pPr>
            <a:endParaRPr lang="tr-TR" sz="2400" dirty="0" smtClean="0">
              <a:solidFill>
                <a:srgbClr val="254061"/>
              </a:solidFill>
              <a:latin typeface="Times New Roman" panose="02020603050405020304" pitchFamily="18" charset="0"/>
              <a:cs typeface="Times New Roman" panose="02020603050405020304" pitchFamily="18" charset="0"/>
            </a:endParaRPr>
          </a:p>
          <a:p>
            <a:pPr marL="109728" indent="0" algn="just">
              <a:buNone/>
            </a:pP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1) </a:t>
            </a:r>
            <a:r>
              <a:rPr lang="tr-TR" sz="2400" dirty="0" smtClean="0">
                <a:latin typeface="Times New Roman" panose="02020603050405020304" pitchFamily="18" charset="0"/>
                <a:cs typeface="Times New Roman" panose="02020603050405020304" pitchFamily="18" charset="0"/>
              </a:rPr>
              <a:t>İllerdeki yatırımların </a:t>
            </a:r>
            <a:r>
              <a:rPr lang="tr-TR" sz="2400" dirty="0">
                <a:latin typeface="Times New Roman" panose="02020603050405020304" pitchFamily="18" charset="0"/>
                <a:cs typeface="Times New Roman" panose="02020603050405020304" pitchFamily="18" charset="0"/>
              </a:rPr>
              <a:t>ve sosyoekonomik gelişmelerin yerel ve bölgesel kalkınma perspektifiyle değerlendirildiği, bunlara ilişkin sorunların çözülmesinde ve sahip olunan potansiyelin değerlendirilmesinde kuruluşlar arası işbirliği ve koordinasyonun sağlandığı il koordinasyon kuralları; Ocak, Nisan, Temmuz ve Ekim aylarında olmak üzere yılda en az dört kez toplanır. </a:t>
            </a:r>
            <a:r>
              <a:rPr lang="tr-TR" sz="2400" dirty="0" smtClean="0">
                <a:latin typeface="Times New Roman" panose="02020603050405020304" pitchFamily="18" charset="0"/>
                <a:cs typeface="Times New Roman" panose="02020603050405020304" pitchFamily="18" charset="0"/>
              </a:rPr>
              <a:t>Bu toplantılara, ilgili konularda görüşlerine başvurmak üzere valinin belirleyeceği kamu kurumu niteliğinde meslek kuruluşları, sanayi ve ticaret odaları, dernekler, vakıflar ve diğer sivil toplum kuruluşları da davet edilebilir.</a:t>
            </a:r>
            <a:endParaRPr lang="tr-TR" sz="2400" dirty="0">
              <a:latin typeface="Times New Roman" panose="02020603050405020304" pitchFamily="18" charset="0"/>
              <a:cs typeface="Times New Roman" panose="02020603050405020304" pitchFamily="18" charset="0"/>
            </a:endParaRPr>
          </a:p>
          <a:p>
            <a:pPr marL="109728" indent="0" algn="just">
              <a:buNone/>
            </a:pPr>
            <a:endParaRPr lang="tr-TR" sz="2400" dirty="0" smtClean="0">
              <a:solidFill>
                <a:srgbClr val="25406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48568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08720"/>
            <a:ext cx="8229600" cy="5098571"/>
          </a:xfrm>
        </p:spPr>
        <p:txBody>
          <a:bodyPr>
            <a:normAutofit/>
          </a:bodyPr>
          <a:lstStyle/>
          <a:p>
            <a:pPr marL="109728" indent="0" algn="just">
              <a:buNone/>
            </a:pPr>
            <a:r>
              <a:rPr lang="tr-TR"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İl Koordinasyon Kurulları (Madde 21)</a:t>
            </a:r>
            <a:endParaRPr lang="tr-TR" sz="28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endParaRPr>
          </a:p>
          <a:p>
            <a:pPr marL="109728" indent="0" algn="just">
              <a:buNone/>
            </a:pPr>
            <a:endParaRPr lang="tr-TR" dirty="0" smtClean="0">
              <a:solidFill>
                <a:srgbClr val="254061"/>
              </a:solidFill>
              <a:latin typeface="Times New Roman" panose="02020603050405020304" pitchFamily="18" charset="0"/>
              <a:cs typeface="Times New Roman" panose="02020603050405020304" pitchFamily="18" charset="0"/>
            </a:endParaRPr>
          </a:p>
          <a:p>
            <a:pPr marL="109728" indent="0" algn="just">
              <a:buNone/>
            </a:pP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2) Ocak, Nisan ve Ekim aylarındaki toplantıların gündemi, yatırımların ve sosyoekonomik gelişmelerin izlenmesi, koordinasyonu ve yerel ve bölgesel kalkınma bakımından değerlendirilmesini, Temmuz ayındaki toplantının gündemi ise gelecek yıl için öngörülen tedbirlerin ve yatırım tekliflerinin değerlendirilerek valilik görüşlerinin oluşturulmasını esas alacak şekilde belirlenir. Projelere ilişkin valilik görüşleri oluşturulurken, bölge plan ve programları ile ilişki, </a:t>
            </a:r>
            <a:r>
              <a:rPr lang="tr-TR" sz="2400" dirty="0" smtClean="0">
                <a:latin typeface="Times New Roman" panose="02020603050405020304" pitchFamily="18" charset="0"/>
                <a:cs typeface="Times New Roman" panose="02020603050405020304" pitchFamily="18" charset="0"/>
              </a:rPr>
              <a:t>ilin </a:t>
            </a:r>
            <a:r>
              <a:rPr lang="tr-TR" sz="2400" dirty="0">
                <a:latin typeface="Times New Roman" panose="02020603050405020304" pitchFamily="18" charset="0"/>
                <a:cs typeface="Times New Roman" panose="02020603050405020304" pitchFamily="18" charset="0"/>
              </a:rPr>
              <a:t>sosyoekonomik göstergeleri, </a:t>
            </a:r>
            <a:r>
              <a:rPr lang="tr-TR" sz="2400" dirty="0" smtClean="0">
                <a:latin typeface="Times New Roman" panose="02020603050405020304" pitchFamily="18" charset="0"/>
                <a:cs typeface="Times New Roman" panose="02020603050405020304" pitchFamily="18" charset="0"/>
              </a:rPr>
              <a:t>projeler </a:t>
            </a:r>
            <a:r>
              <a:rPr lang="tr-TR" sz="2400" dirty="0">
                <a:latin typeface="Times New Roman" panose="02020603050405020304" pitchFamily="18" charset="0"/>
                <a:cs typeface="Times New Roman" panose="02020603050405020304" pitchFamily="18" charset="0"/>
              </a:rPr>
              <a:t>arasındaki tamamlayıcılık ve bütünlük ile öncelik sıralaması dikkate alınır. </a:t>
            </a:r>
          </a:p>
          <a:p>
            <a:pPr marL="45720" indent="0">
              <a:buNone/>
            </a:pPr>
            <a:endParaRPr lang="tr-TR" dirty="0"/>
          </a:p>
          <a:p>
            <a:endParaRPr lang="tr-TR" dirty="0"/>
          </a:p>
        </p:txBody>
      </p:sp>
    </p:spTree>
    <p:extLst>
      <p:ext uri="{BB962C8B-B14F-4D97-AF65-F5344CB8AC3E}">
        <p14:creationId xmlns:p14="http://schemas.microsoft.com/office/powerpoint/2010/main" xmlns="" val="3534303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1"/>
          <p:cNvSpPr>
            <a:spLocks noGrp="1"/>
          </p:cNvSpPr>
          <p:nvPr>
            <p:ph idx="1"/>
          </p:nvPr>
        </p:nvSpPr>
        <p:spPr>
          <a:xfrm>
            <a:off x="467544" y="836712"/>
            <a:ext cx="8229600" cy="5098571"/>
          </a:xfrm>
        </p:spPr>
        <p:txBody>
          <a:bodyPr>
            <a:normAutofit/>
          </a:bodyPr>
          <a:lstStyle/>
          <a:p>
            <a:pPr marL="109728" indent="0" algn="just">
              <a:buNone/>
            </a:pPr>
            <a:r>
              <a:rPr lang="tr-TR"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İl Koordinasyon Kurulları (Madde 21)</a:t>
            </a:r>
            <a:endParaRPr lang="tr-TR" sz="28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endParaRPr>
          </a:p>
          <a:p>
            <a:pPr marL="109728" indent="0" algn="just">
              <a:buNone/>
            </a:pPr>
            <a:endParaRPr lang="tr-TR" dirty="0" smtClean="0">
              <a:solidFill>
                <a:srgbClr val="254061"/>
              </a:solidFill>
              <a:latin typeface="Times New Roman" panose="02020603050405020304" pitchFamily="18" charset="0"/>
              <a:cs typeface="Times New Roman" panose="02020603050405020304" pitchFamily="18" charset="0"/>
            </a:endParaRPr>
          </a:p>
          <a:p>
            <a:pPr marL="109728" indent="0" algn="just">
              <a:buNone/>
            </a:pPr>
            <a:r>
              <a:rPr lang="tr-TR" sz="2400" dirty="0">
                <a:latin typeface="Times New Roman" panose="02020603050405020304" pitchFamily="18" charset="0"/>
                <a:cs typeface="Times New Roman" panose="02020603050405020304" pitchFamily="18" charset="0"/>
              </a:rPr>
              <a:t>(3) Toplantı hazırlıkları için gerekli veriler, ilgili kuruluşlarca toplantılardan on gün öncesine kadar </a:t>
            </a:r>
            <a:r>
              <a:rPr lang="tr-TR" sz="2400" dirty="0" err="1">
                <a:latin typeface="Times New Roman" panose="02020603050405020304" pitchFamily="18" charset="0"/>
                <a:cs typeface="Times New Roman" panose="02020603050405020304" pitchFamily="18" charset="0"/>
              </a:rPr>
              <a:t>İKİS'e</a:t>
            </a:r>
            <a:r>
              <a:rPr lang="tr-TR" sz="2400" dirty="0">
                <a:latin typeface="Times New Roman" panose="02020603050405020304" pitchFamily="18" charset="0"/>
                <a:cs typeface="Times New Roman" panose="02020603050405020304" pitchFamily="18" charset="0"/>
              </a:rPr>
              <a:t> girilir ve il planlama ve koordinasyon müdürlükleri tarafından değerlendirilerek bir raporla Kurula sunulur. Toplantı tutanakları ise, il planlama ve koordinasyon müdürlüklerince sisteme aktarılır. </a:t>
            </a:r>
          </a:p>
          <a:p>
            <a:pPr marL="45720" indent="0">
              <a:buNone/>
            </a:pPr>
            <a:endParaRPr lang="tr-TR" dirty="0"/>
          </a:p>
          <a:p>
            <a:endParaRPr lang="tr-TR" dirty="0"/>
          </a:p>
        </p:txBody>
      </p:sp>
    </p:spTree>
    <p:extLst>
      <p:ext uri="{BB962C8B-B14F-4D97-AF65-F5344CB8AC3E}">
        <p14:creationId xmlns:p14="http://schemas.microsoft.com/office/powerpoint/2010/main" xmlns="" val="2616245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3000" y="731520"/>
            <a:ext cx="7101408" cy="5217760"/>
          </a:xfrm>
        </p:spPr>
        <p:txBody>
          <a:bodyPr>
            <a:normAutofit/>
          </a:bodyPr>
          <a:lstStyle/>
          <a:p>
            <a:pPr marL="109728" indent="0" algn="just">
              <a:buNone/>
            </a:pPr>
            <a:r>
              <a:rPr lang="tr-TR"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İl Koordinasyon Kurulları (Madde 21)</a:t>
            </a:r>
            <a:endParaRPr lang="tr-TR" sz="28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endParaRPr>
          </a:p>
          <a:p>
            <a:pPr marL="109728" indent="0" algn="just">
              <a:buNone/>
            </a:pPr>
            <a:endParaRPr lang="tr-TR" dirty="0" smtClean="0">
              <a:solidFill>
                <a:srgbClr val="254061"/>
              </a:solidFill>
              <a:latin typeface="Times New Roman" panose="02020603050405020304" pitchFamily="18" charset="0"/>
              <a:cs typeface="Times New Roman" panose="02020603050405020304" pitchFamily="18" charset="0"/>
            </a:endParaRPr>
          </a:p>
          <a:p>
            <a:pPr marL="109728" indent="0" algn="just">
              <a:buNone/>
            </a:pP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4) Yatırım tekliflerine ilişkin valilik görüşleri, toplantı tutanağına ek olarak düzenlenir. Bu görüşler, ildeki kamu kuruluşları ve bölge müdürlükleri tarafından, yatırım tekliflerine ek olarak, merkez teşkilatlarına bildirilir. Valilik görüşlerinin sisteme aktarılması il planlama ve koordinasyon müdürlükleri tarafından yapılır. </a:t>
            </a:r>
          </a:p>
          <a:p>
            <a:endParaRPr lang="tr-TR" dirty="0"/>
          </a:p>
        </p:txBody>
      </p:sp>
    </p:spTree>
    <p:extLst>
      <p:ext uri="{BB962C8B-B14F-4D97-AF65-F5344CB8AC3E}">
        <p14:creationId xmlns:p14="http://schemas.microsoft.com/office/powerpoint/2010/main" xmlns="" val="2234455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971600" y="548680"/>
            <a:ext cx="7389440" cy="5217760"/>
          </a:xfrm>
        </p:spPr>
        <p:txBody>
          <a:bodyPr>
            <a:normAutofit/>
          </a:bodyPr>
          <a:lstStyle/>
          <a:p>
            <a:pPr marL="109728" indent="0" algn="just">
              <a:buNone/>
            </a:pPr>
            <a:r>
              <a:rPr lang="tr-TR"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rPr>
              <a:t>İl Koordinasyon Kurulları (Madde 21)</a:t>
            </a:r>
            <a:endParaRPr lang="tr-TR" sz="28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itchFamily="34" charset="0"/>
              <a:cs typeface="Times New Roman" panose="02020603050405020304" pitchFamily="18" charset="0"/>
            </a:endParaRPr>
          </a:p>
          <a:p>
            <a:pPr marL="109728" indent="0" algn="just">
              <a:buNone/>
            </a:pPr>
            <a:endParaRPr lang="tr-TR" dirty="0" smtClean="0">
              <a:solidFill>
                <a:srgbClr val="254061"/>
              </a:solidFill>
              <a:latin typeface="Times New Roman" panose="02020603050405020304" pitchFamily="18" charset="0"/>
              <a:cs typeface="Times New Roman" panose="02020603050405020304" pitchFamily="18" charset="0"/>
            </a:endParaRPr>
          </a:p>
          <a:p>
            <a:pPr marL="109728" indent="0" algn="just">
              <a:buNone/>
            </a:pPr>
            <a:r>
              <a:rPr lang="tr-TR" sz="2400" dirty="0" smtClean="0">
                <a:latin typeface="Times New Roman" panose="02020603050405020304" pitchFamily="18" charset="0"/>
                <a:cs typeface="Times New Roman" panose="02020603050405020304" pitchFamily="18" charset="0"/>
              </a:rPr>
              <a:t>(5) Kalkınma ajansları ve Bölge Kalkınma </a:t>
            </a:r>
            <a:r>
              <a:rPr lang="tr-TR" sz="2400" dirty="0">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dareleri il koordinasyon kurulları toplantılarına katılır ve yatırımların bölge planı ve GAP, DAP, KOP ve DOKAP eylem planlarındaki hedef, stratejiler ve eylemler açısından öncelik durumu hakkında görüş bildirir. Kalkınma Bakanlığı da gerektiğinde toplantılara temsilci gönderebilir. </a:t>
            </a:r>
            <a:endParaRPr lang="tr-TR" sz="2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xmlns="" val="1420514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20688"/>
            <a:ext cx="8229600" cy="5400600"/>
          </a:xfrm>
        </p:spPr>
        <p:txBody>
          <a:bodyPr>
            <a:normAutofit/>
          </a:bodyPr>
          <a:lstStyle/>
          <a:p>
            <a:pPr marL="109728" indent="0" algn="just">
              <a:buNone/>
            </a:pP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 Planlama ve Koordinasyon Müdürlükleri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Kuruluş</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Görev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Çalışma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önetmeliği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11) </a:t>
            </a:r>
            <a:endPar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09728" indent="0" algn="just">
              <a:buNone/>
            </a:pPr>
            <a:endParaRPr lang="tr-TR" sz="2400" dirty="0" smtClean="0">
              <a:latin typeface="Times New Roman" panose="02020603050405020304" pitchFamily="18" charset="0"/>
              <a:cs typeface="Times New Roman" panose="02020603050405020304" pitchFamily="18" charset="0"/>
            </a:endParaRPr>
          </a:p>
          <a:p>
            <a:pPr marL="109728" indent="0" algn="just">
              <a:buNone/>
            </a:pPr>
            <a:r>
              <a:rPr lang="tr-TR" sz="2400" b="1" dirty="0" smtClean="0">
                <a:latin typeface="Times New Roman" panose="02020603050405020304" pitchFamily="18" charset="0"/>
                <a:cs typeface="Times New Roman" panose="02020603050405020304" pitchFamily="18" charset="0"/>
              </a:rPr>
              <a:t>Yıllık İl </a:t>
            </a:r>
            <a:r>
              <a:rPr lang="tr-TR" sz="2400" b="1" dirty="0" smtClean="0">
                <a:latin typeface="Times New Roman" panose="02020603050405020304" pitchFamily="18" charset="0"/>
                <a:cs typeface="Times New Roman" panose="02020603050405020304" pitchFamily="18" charset="0"/>
              </a:rPr>
              <a:t>Y</a:t>
            </a:r>
            <a:r>
              <a:rPr lang="tr-TR" sz="2400" b="1" dirty="0" smtClean="0">
                <a:latin typeface="Times New Roman" panose="02020603050405020304" pitchFamily="18" charset="0"/>
                <a:cs typeface="Times New Roman" panose="02020603050405020304" pitchFamily="18" charset="0"/>
              </a:rPr>
              <a:t>atırım Programı</a:t>
            </a:r>
            <a:r>
              <a:rPr lang="tr-TR" sz="2400" dirty="0" smtClean="0">
                <a:latin typeface="Times New Roman" panose="02020603050405020304" pitchFamily="18" charset="0"/>
                <a:cs typeface="Times New Roman" panose="02020603050405020304" pitchFamily="18" charset="0"/>
              </a:rPr>
              <a:t> </a:t>
            </a:r>
          </a:p>
          <a:p>
            <a:pPr marL="109728" indent="0" algn="just">
              <a:buNone/>
            </a:pPr>
            <a:r>
              <a:rPr lang="tr-TR" sz="2400" dirty="0" smtClean="0">
                <a:latin typeface="Times New Roman" panose="02020603050405020304" pitchFamily="18" charset="0"/>
                <a:cs typeface="Times New Roman" panose="02020603050405020304" pitchFamily="18" charset="0"/>
              </a:rPr>
              <a:t>Yıllık programlarda yer alan merkezi idare yatırımları ile mahalli idareler yatırımları, il yatırım programı adını taşıyan bir doküman haline getirilir.</a:t>
            </a:r>
          </a:p>
          <a:p>
            <a:pPr marL="109728" indent="0" algn="just">
              <a:buNone/>
            </a:pPr>
            <a:r>
              <a:rPr lang="tr-TR" sz="2400" dirty="0" smtClean="0">
                <a:latin typeface="Times New Roman" panose="02020603050405020304" pitchFamily="18" charset="0"/>
                <a:cs typeface="Times New Roman" panose="02020603050405020304" pitchFamily="18" charset="0"/>
              </a:rPr>
              <a:t>Ayrıca gerek ilin tümü gerekse her ilçe için yatırımların sektörler ve kuruluşlara göre durumunu toplu olarak gösteren tablolar hazırlanır ve il yatırım programının ilgili bölümlerine yerleştirilir</a:t>
            </a:r>
          </a:p>
          <a:p>
            <a:pPr marL="109728" indent="0" algn="just">
              <a:buNone/>
            </a:pPr>
            <a:r>
              <a:rPr lang="tr-TR" sz="2400" dirty="0" smtClean="0">
                <a:latin typeface="Times New Roman" panose="02020603050405020304" pitchFamily="18" charset="0"/>
                <a:cs typeface="Times New Roman" panose="02020603050405020304" pitchFamily="18" charset="0"/>
              </a:rPr>
              <a:t>Müdürlükçe hazırlanan il yatırım programı ildeki tüm kamu kuruluşlarına dağıtılır.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0314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20688"/>
            <a:ext cx="8229600" cy="5400600"/>
          </a:xfrm>
        </p:spPr>
        <p:txBody>
          <a:bodyPr>
            <a:normAutofit/>
          </a:bodyPr>
          <a:lstStyle/>
          <a:p>
            <a:pPr marL="109728" indent="0" algn="just">
              <a:buNone/>
            </a:pP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 Planlama ve Koordinasyon Müdürlükleri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Kuruluş</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Görev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Çalışma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önetmeliği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15) </a:t>
            </a:r>
          </a:p>
          <a:p>
            <a:pPr marL="109728" indent="0" algn="just">
              <a:buNone/>
            </a:pPr>
            <a:endParaRPr lang="tr-TR" sz="2400" dirty="0" smtClean="0">
              <a:latin typeface="Times New Roman" panose="02020603050405020304" pitchFamily="18" charset="0"/>
              <a:cs typeface="Times New Roman" panose="02020603050405020304" pitchFamily="18" charset="0"/>
            </a:endParaRPr>
          </a:p>
          <a:p>
            <a:pPr marL="109728" indent="0" algn="just">
              <a:buNone/>
            </a:pPr>
            <a:r>
              <a:rPr lang="tr-TR" sz="2400" dirty="0" smtClean="0">
                <a:latin typeface="Times New Roman" panose="02020603050405020304" pitchFamily="18" charset="0"/>
                <a:cs typeface="Times New Roman" panose="02020603050405020304" pitchFamily="18" charset="0"/>
              </a:rPr>
              <a:t>Müdürlükçe, il içindeki merkezi ve mahalli idareler yatırımları yatırımcı kuruluşlardan valilikçe istenen yıllık yatırım projeleri ve bu projeler için hazırlanacak çalışma ve iş programları ile yatırım uygulama raporlarına dayalı olarak vali adına ve vali tarafından düzenlenecek program dairesinde yerinde izlenir.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0314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İl Planlama ve Koordinasyon Müdürlükleri Kuruluş, Görev ve Çalışma yönetmeliğinin 15. maddesi gereğince il sınırları dahilinde yürütülen kamu yatırım projelerinin uygulama durumunun yerinde izlenmesi, projeler ile ilgili sorun ve darboğazların tespit edilmesi amacıyla oluşturulabilir. </a:t>
            </a:r>
          </a:p>
          <a:p>
            <a:pPr algn="just"/>
            <a:r>
              <a:rPr lang="tr-TR" sz="2400" dirty="0" smtClean="0">
                <a:latin typeface="Times New Roman" panose="02020603050405020304" pitchFamily="18" charset="0"/>
                <a:cs typeface="Times New Roman" panose="02020603050405020304" pitchFamily="18" charset="0"/>
              </a:rPr>
              <a:t>Yatırım izleme kurulu planlamadan sorumlu vali yardımcısı başkanlığında il çevre ve şehircilik müdürü, il planlama ve koordinasyon müdürü ve yatırımı yerinde izlenecek her kurum veya kuruluş temsilcisinden oluşturulabilir.</a:t>
            </a:r>
            <a:endParaRPr lang="tr-TR" sz="2400" dirty="0">
              <a:latin typeface="Times New Roman" panose="02020603050405020304" pitchFamily="18" charset="0"/>
              <a:cs typeface="Times New Roman" panose="02020603050405020304" pitchFamily="18" charset="0"/>
            </a:endParaRPr>
          </a:p>
        </p:txBody>
      </p:sp>
      <p:sp>
        <p:nvSpPr>
          <p:cNvPr id="3" name="Başlık 2"/>
          <p:cNvSpPr>
            <a:spLocks noGrp="1"/>
          </p:cNvSpPr>
          <p:nvPr>
            <p:ph type="title"/>
          </p:nvPr>
        </p:nvSpPr>
        <p:spPr/>
        <p:txBody>
          <a:bodyPr>
            <a:normAutofit/>
          </a:bodyPr>
          <a:lstStyle/>
          <a:p>
            <a:pPr algn="ctr"/>
            <a:r>
              <a:rPr lang="tr-TR" sz="2800" dirty="0" smtClean="0">
                <a:solidFill>
                  <a:srgbClr val="C00000"/>
                </a:solidFill>
                <a:latin typeface="Times New Roman" panose="02020603050405020304" pitchFamily="18" charset="0"/>
                <a:cs typeface="Times New Roman" panose="02020603050405020304" pitchFamily="18" charset="0"/>
              </a:rPr>
              <a:t>Yatırım İzleme Kurulu</a:t>
            </a:r>
            <a:endParaRPr lang="tr-TR"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47925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764704"/>
            <a:ext cx="8229600" cy="5242587"/>
          </a:xfrm>
        </p:spPr>
        <p:txBody>
          <a:bodyPr>
            <a:normAutofit/>
          </a:bodyPr>
          <a:lstStyle/>
          <a:p>
            <a:pPr marL="109728" indent="0" algn="just">
              <a:buNone/>
            </a:pPr>
            <a:r>
              <a:rPr lang="tr-TR" sz="2400" dirty="0">
                <a:latin typeface="Times New Roman" panose="02020603050405020304" pitchFamily="18" charset="0"/>
                <a:cs typeface="Times New Roman" panose="02020603050405020304" pitchFamily="18" charset="0"/>
              </a:rPr>
              <a:t>Her ilde müdürlük bünyesinde, kamu yatırımlarına ilişkin bilgilerin çeşitli harita ve panolar yardımıyla göze hitap edecek şekilde değerlendirilmesi ve ildeki kamu kurum ve kuruluşlarının araç- gereç ve personel durumları ile yatırımlarının gerçekleşme durumlarının izlenmesi, kaynak kullanımında ve yeni yatırım kararlarının alınmasında işbirliği, koordinasyon, sürat ve kolaylık sağlanmasında yararlanılmak üzere bir «</a:t>
            </a:r>
            <a:r>
              <a:rPr lang="tr-TR" sz="2400" dirty="0" smtClean="0">
                <a:latin typeface="Times New Roman" panose="02020603050405020304" pitchFamily="18" charset="0"/>
                <a:cs typeface="Times New Roman" panose="02020603050405020304" pitchFamily="18" charset="0"/>
              </a:rPr>
              <a:t>Yatırımları İzleme Odası» düzenlenir.</a:t>
            </a:r>
          </a:p>
          <a:p>
            <a:pPr marL="109728" indent="0" algn="just">
              <a:buNone/>
            </a:pPr>
            <a:endParaRPr lang="tr-TR" sz="2400" dirty="0" smtClean="0">
              <a:latin typeface="Times New Roman" panose="02020603050405020304" pitchFamily="18" charset="0"/>
              <a:cs typeface="Times New Roman" panose="02020603050405020304" pitchFamily="18" charset="0"/>
            </a:endParaRPr>
          </a:p>
          <a:p>
            <a:pPr marL="109728" indent="0" algn="just">
              <a:buNone/>
            </a:pPr>
            <a:r>
              <a:rPr lang="tr-TR" sz="2400" dirty="0" smtClean="0">
                <a:latin typeface="Times New Roman" panose="02020603050405020304" pitchFamily="18" charset="0"/>
                <a:cs typeface="Times New Roman" panose="02020603050405020304" pitchFamily="18" charset="0"/>
              </a:rPr>
              <a:t>Valilikler, bu harita ve panoların yanında yatırım özelliklerine göre düzenleyecekleri yeni panolardan da yararlanabilirler. </a:t>
            </a:r>
            <a:endParaRPr lang="tr-TR" sz="2400" dirty="0">
              <a:latin typeface="Times New Roman" panose="02020603050405020304" pitchFamily="18"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xmlns="" val="249363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2996952"/>
            <a:ext cx="6885384" cy="936104"/>
          </a:xfrm>
        </p:spPr>
        <p:txBody>
          <a:bodyPr>
            <a:noAutofit/>
          </a:bodyPr>
          <a:lstStyle/>
          <a:p>
            <a:pPr marL="45720" indent="0" algn="ctr">
              <a:buNone/>
            </a:pPr>
            <a:r>
              <a:rPr lang="tr-TR" sz="5400" dirty="0" smtClean="0">
                <a:latin typeface="Times New Roman" panose="02020603050405020304" pitchFamily="18" charset="0"/>
                <a:cs typeface="Times New Roman" panose="02020603050405020304" pitchFamily="18" charset="0"/>
              </a:rPr>
              <a:t>UZMAN-GENERAL</a:t>
            </a:r>
            <a:endParaRPr lang="tr-TR"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75378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sz="2400" b="1" dirty="0" smtClean="0">
                <a:latin typeface="Times New Roman" pitchFamily="18" charset="0"/>
                <a:cs typeface="Times New Roman" pitchFamily="18" charset="0"/>
              </a:rPr>
              <a:t>İl yatırım programında yer alacaklar</a:t>
            </a:r>
          </a:p>
          <a:p>
            <a:pPr>
              <a:buNone/>
            </a:pPr>
            <a:r>
              <a:rPr lang="tr-TR" sz="2400" u="sng" dirty="0" smtClean="0">
                <a:latin typeface="Times New Roman" pitchFamily="18" charset="0"/>
                <a:cs typeface="Times New Roman" pitchFamily="18" charset="0"/>
              </a:rPr>
              <a:t>Birinci bölüm: </a:t>
            </a:r>
            <a:r>
              <a:rPr lang="tr-TR" sz="2400" dirty="0" smtClean="0">
                <a:latin typeface="Times New Roman" pitchFamily="18" charset="0"/>
                <a:cs typeface="Times New Roman" pitchFamily="18" charset="0"/>
              </a:rPr>
              <a:t>Valilik Genelgesi</a:t>
            </a:r>
          </a:p>
          <a:p>
            <a:pPr>
              <a:buNone/>
            </a:pPr>
            <a:r>
              <a:rPr lang="tr-TR" sz="2400" u="sng" dirty="0" smtClean="0">
                <a:latin typeface="Times New Roman" pitchFamily="18" charset="0"/>
                <a:cs typeface="Times New Roman" pitchFamily="18" charset="0"/>
              </a:rPr>
              <a:t>İkinci </a:t>
            </a:r>
            <a:r>
              <a:rPr lang="tr-TR" sz="2400" u="sng" dirty="0" smtClean="0">
                <a:latin typeface="Times New Roman" pitchFamily="18" charset="0"/>
                <a:cs typeface="Times New Roman" pitchFamily="18" charset="0"/>
              </a:rPr>
              <a:t>bölüm</a:t>
            </a:r>
            <a:r>
              <a:rPr lang="tr-TR" sz="2400" u="sng"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Yatırımların genel durumu</a:t>
            </a:r>
          </a:p>
          <a:p>
            <a:pPr>
              <a:buNone/>
            </a:pPr>
            <a:r>
              <a:rPr lang="tr-TR" sz="2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a) Yatırımların sektörlere göre dağılımı</a:t>
            </a:r>
          </a:p>
          <a:p>
            <a:pPr>
              <a:buNone/>
            </a:pPr>
            <a:r>
              <a:rPr lang="tr-TR" sz="2400" dirty="0" smtClean="0">
                <a:latin typeface="Times New Roman" pitchFamily="18" charset="0"/>
                <a:cs typeface="Times New Roman" pitchFamily="18" charset="0"/>
              </a:rPr>
              <a:t>	b) Yatırımların kuruluşlara göre dağılımı</a:t>
            </a:r>
          </a:p>
          <a:p>
            <a:pPr>
              <a:buNone/>
            </a:pPr>
            <a:r>
              <a:rPr lang="tr-TR" sz="2400" dirty="0" smtClean="0">
                <a:latin typeface="Times New Roman" pitchFamily="18" charset="0"/>
                <a:cs typeface="Times New Roman" pitchFamily="18" charset="0"/>
              </a:rPr>
              <a:t>	c) </a:t>
            </a:r>
            <a:r>
              <a:rPr lang="tr-TR" sz="2400" dirty="0" smtClean="0">
                <a:latin typeface="Times New Roman" pitchFamily="18" charset="0"/>
                <a:cs typeface="Times New Roman" pitchFamily="18" charset="0"/>
              </a:rPr>
              <a:t>Yatırımların </a:t>
            </a:r>
            <a:r>
              <a:rPr lang="tr-TR" sz="2400" dirty="0" smtClean="0">
                <a:latin typeface="Times New Roman" pitchFamily="18" charset="0"/>
                <a:cs typeface="Times New Roman" pitchFamily="18" charset="0"/>
              </a:rPr>
              <a:t>ilçelere </a:t>
            </a:r>
            <a:r>
              <a:rPr lang="tr-TR" sz="2400" dirty="0" smtClean="0">
                <a:latin typeface="Times New Roman" pitchFamily="18" charset="0"/>
                <a:cs typeface="Times New Roman" pitchFamily="18" charset="0"/>
              </a:rPr>
              <a:t>göre </a:t>
            </a:r>
            <a:r>
              <a:rPr lang="tr-TR" sz="2400" dirty="0" smtClean="0">
                <a:latin typeface="Times New Roman" pitchFamily="18" charset="0"/>
                <a:cs typeface="Times New Roman" pitchFamily="18" charset="0"/>
              </a:rPr>
              <a:t>dağılımı</a:t>
            </a:r>
          </a:p>
          <a:p>
            <a:pPr>
              <a:buNone/>
            </a:pPr>
            <a:r>
              <a:rPr lang="tr-TR" sz="2400" u="sng" dirty="0" smtClean="0">
                <a:latin typeface="Times New Roman" pitchFamily="18" charset="0"/>
                <a:cs typeface="Times New Roman" pitchFamily="18" charset="0"/>
              </a:rPr>
              <a:t>Üçüncü bölüm: </a:t>
            </a:r>
            <a:r>
              <a:rPr lang="tr-TR" sz="2400" dirty="0" smtClean="0">
                <a:latin typeface="Times New Roman" pitchFamily="18" charset="0"/>
                <a:cs typeface="Times New Roman" pitchFamily="18" charset="0"/>
              </a:rPr>
              <a:t>İlçelere göre yatırım projeleri</a:t>
            </a:r>
          </a:p>
          <a:p>
            <a:pPr>
              <a:buNone/>
            </a:pPr>
            <a:r>
              <a:rPr lang="tr-TR" sz="2400" u="sng" dirty="0" smtClean="0">
                <a:latin typeface="Times New Roman" pitchFamily="18" charset="0"/>
                <a:cs typeface="Times New Roman" pitchFamily="18" charset="0"/>
              </a:rPr>
              <a:t>Dördüncü bölüm: </a:t>
            </a:r>
            <a:r>
              <a:rPr lang="tr-TR" sz="2400" dirty="0" smtClean="0">
                <a:latin typeface="Times New Roman" pitchFamily="18" charset="0"/>
                <a:cs typeface="Times New Roman" pitchFamily="18" charset="0"/>
              </a:rPr>
              <a:t>Mahalli idareler yatırımları</a:t>
            </a:r>
          </a:p>
          <a:p>
            <a:pPr marL="566928" indent="-457200">
              <a:buNone/>
            </a:pPr>
            <a:r>
              <a:rPr lang="tr-TR" sz="2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   a) Mahalli idarelerin toplam yatırım durumu</a:t>
            </a:r>
          </a:p>
          <a:p>
            <a:pPr marL="566928" indent="-457200">
              <a:buNone/>
            </a:pPr>
            <a:r>
              <a:rPr lang="tr-TR" sz="2400" dirty="0" smtClean="0">
                <a:latin typeface="Times New Roman" pitchFamily="18" charset="0"/>
                <a:cs typeface="Times New Roman" pitchFamily="18" charset="0"/>
              </a:rPr>
              <a:t>    b) Mahalli idarelere göre yatırım projeleri</a:t>
            </a:r>
          </a:p>
          <a:p>
            <a:pPr marL="566928" indent="-457200">
              <a:buNone/>
            </a:pPr>
            <a:endParaRPr lang="tr-TR" sz="2400" dirty="0" smtClean="0">
              <a:latin typeface="Times New Roman" pitchFamily="18" charset="0"/>
              <a:cs typeface="Times New Roman" pitchFamily="18" charset="0"/>
            </a:endParaRPr>
          </a:p>
          <a:p>
            <a:pPr>
              <a:buNone/>
            </a:pPr>
            <a:endParaRPr lang="tr-TR" sz="2400" dirty="0">
              <a:latin typeface="Times New Roman" pitchFamily="18" charset="0"/>
              <a:cs typeface="Times New Roman" pitchFamily="18" charset="0"/>
            </a:endParaRPr>
          </a:p>
        </p:txBody>
      </p:sp>
      <p:sp>
        <p:nvSpPr>
          <p:cNvPr id="3" name="2 Başlık"/>
          <p:cNvSpPr>
            <a:spLocks noGrp="1"/>
          </p:cNvSpPr>
          <p:nvPr>
            <p:ph type="title"/>
          </p:nvPr>
        </p:nvSpPr>
        <p:spPr/>
        <p:txBody>
          <a:bodyPr>
            <a:normAutofit/>
          </a:bodyPr>
          <a:lstStyle/>
          <a:p>
            <a:pPr algn="ctr"/>
            <a:r>
              <a:rPr lang="tr-TR" sz="2800" dirty="0" smtClean="0">
                <a:solidFill>
                  <a:srgbClr val="C00000"/>
                </a:solidFill>
                <a:effectLst/>
                <a:latin typeface="Times New Roman" pitchFamily="18" charset="0"/>
                <a:cs typeface="Times New Roman" pitchFamily="18" charset="0"/>
              </a:rPr>
              <a:t>İl Planlama ve Koordinasyon Müdürlükleri Görev ve Çalışma Yönergesi (35. Maddeye Göre)</a:t>
            </a:r>
            <a:endParaRPr lang="tr-TR" sz="2800" dirty="0">
              <a:solidFill>
                <a:srgbClr val="C00000"/>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400" dirty="0" smtClean="0">
                <a:latin typeface="Times New Roman" pitchFamily="18" charset="0"/>
                <a:cs typeface="Times New Roman" pitchFamily="18" charset="0"/>
              </a:rPr>
              <a:t>Program kararnamesinde belirtilen izleme konuları dışında Valilikçe de genel ve özel izleme konuları belirlenebilir. Başlıca izleme alanları şunlardır:</a:t>
            </a:r>
          </a:p>
          <a:p>
            <a:pPr marL="566928" indent="-457200" algn="just">
              <a:buNone/>
            </a:pPr>
            <a:r>
              <a:rPr lang="tr-TR" sz="2400" dirty="0" smtClean="0">
                <a:latin typeface="Times New Roman" pitchFamily="18" charset="0"/>
                <a:cs typeface="Times New Roman" pitchFamily="18" charset="0"/>
              </a:rPr>
              <a:t>	a) Yatırım çalışmalarının izlenmesi</a:t>
            </a:r>
          </a:p>
          <a:p>
            <a:pPr marL="566928" indent="-457200" algn="just">
              <a:buNone/>
            </a:pPr>
            <a:r>
              <a:rPr lang="tr-TR" sz="2400" dirty="0" smtClean="0">
                <a:latin typeface="Times New Roman" pitchFamily="18" charset="0"/>
                <a:cs typeface="Times New Roman" pitchFamily="18" charset="0"/>
              </a:rPr>
              <a:t>	b) Üretim </a:t>
            </a:r>
            <a:r>
              <a:rPr lang="tr-TR" sz="2400" dirty="0" smtClean="0">
                <a:latin typeface="Times New Roman" pitchFamily="18" charset="0"/>
                <a:cs typeface="Times New Roman" pitchFamily="18" charset="0"/>
              </a:rPr>
              <a:t>çalışmalarının </a:t>
            </a:r>
            <a:r>
              <a:rPr lang="tr-TR" sz="2400" dirty="0" smtClean="0">
                <a:latin typeface="Times New Roman" pitchFamily="18" charset="0"/>
                <a:cs typeface="Times New Roman" pitchFamily="18" charset="0"/>
              </a:rPr>
              <a:t>izlenmesi</a:t>
            </a:r>
          </a:p>
          <a:p>
            <a:pPr marL="566928" indent="-457200" algn="just">
              <a:buNone/>
            </a:pPr>
            <a:r>
              <a:rPr lang="tr-TR" sz="2400" dirty="0" smtClean="0">
                <a:latin typeface="Times New Roman" pitchFamily="18" charset="0"/>
                <a:cs typeface="Times New Roman" pitchFamily="18" charset="0"/>
              </a:rPr>
              <a:t>	c) Tedbirlerin izlenmesi</a:t>
            </a:r>
          </a:p>
          <a:p>
            <a:pPr marL="566928" indent="-457200" algn="just">
              <a:buNone/>
            </a:pPr>
            <a:r>
              <a:rPr lang="tr-TR" sz="2400" dirty="0" smtClean="0">
                <a:solidFill>
                  <a:srgbClr val="C00000"/>
                </a:solidFill>
                <a:latin typeface="Times New Roman" pitchFamily="18" charset="0"/>
                <a:cs typeface="Times New Roman" pitchFamily="18" charset="0"/>
              </a:rPr>
              <a:t>51. Maddeye göre </a:t>
            </a:r>
            <a:r>
              <a:rPr lang="tr-TR" sz="2400" dirty="0" smtClean="0">
                <a:latin typeface="Times New Roman" pitchFamily="18" charset="0"/>
                <a:cs typeface="Times New Roman" pitchFamily="18" charset="0"/>
              </a:rPr>
              <a:t>izleme çalışmaları başlıca; </a:t>
            </a:r>
          </a:p>
          <a:p>
            <a:pPr marL="566928" indent="-457200" algn="just">
              <a:buNone/>
            </a:pPr>
            <a:r>
              <a:rPr lang="tr-TR" sz="2400" dirty="0" smtClean="0">
                <a:latin typeface="Times New Roman" pitchFamily="18" charset="0"/>
                <a:cs typeface="Times New Roman" pitchFamily="18" charset="0"/>
              </a:rPr>
              <a:t>	a) Periyodik raporlar üzerinden izleme</a:t>
            </a:r>
          </a:p>
          <a:p>
            <a:pPr marL="566928" indent="-457200" algn="just">
              <a:buNone/>
            </a:pPr>
            <a:r>
              <a:rPr lang="tr-TR" sz="2400" dirty="0" smtClean="0">
                <a:latin typeface="Times New Roman" pitchFamily="18" charset="0"/>
                <a:cs typeface="Times New Roman" pitchFamily="18" charset="0"/>
              </a:rPr>
              <a:t>	b) Yerinde görülerek yapılan izleme </a:t>
            </a:r>
          </a:p>
          <a:p>
            <a:pPr marL="566928" indent="-457200" algn="just">
              <a:buNone/>
            </a:pPr>
            <a:r>
              <a:rPr lang="tr-TR" sz="2400" dirty="0" smtClean="0">
                <a:latin typeface="Times New Roman" pitchFamily="18" charset="0"/>
                <a:cs typeface="Times New Roman" pitchFamily="18" charset="0"/>
              </a:rPr>
              <a:t>Yöntemlerine göre yerine getirilir.  </a:t>
            </a:r>
          </a:p>
          <a:p>
            <a:pPr marL="566928" indent="-457200" algn="just">
              <a:buNone/>
            </a:pPr>
            <a:endParaRPr lang="tr-TR" sz="2400" dirty="0">
              <a:solidFill>
                <a:srgbClr val="C00000"/>
              </a:solidFill>
              <a:latin typeface="Times New Roman" pitchFamily="18" charset="0"/>
              <a:cs typeface="Times New Roman" pitchFamily="18" charset="0"/>
            </a:endParaRPr>
          </a:p>
        </p:txBody>
      </p:sp>
      <p:sp>
        <p:nvSpPr>
          <p:cNvPr id="4" name="2 Başlık"/>
          <p:cNvSpPr>
            <a:spLocks noGrp="1"/>
          </p:cNvSpPr>
          <p:nvPr>
            <p:ph type="title"/>
          </p:nvPr>
        </p:nvSpPr>
        <p:spPr/>
        <p:txBody>
          <a:bodyPr>
            <a:normAutofit/>
          </a:bodyPr>
          <a:lstStyle/>
          <a:p>
            <a:pPr algn="ctr"/>
            <a:r>
              <a:rPr lang="tr-TR" sz="2800" dirty="0" smtClean="0">
                <a:solidFill>
                  <a:srgbClr val="C00000"/>
                </a:solidFill>
                <a:effectLst/>
                <a:latin typeface="Times New Roman" pitchFamily="18" charset="0"/>
                <a:cs typeface="Times New Roman" pitchFamily="18" charset="0"/>
              </a:rPr>
              <a:t>İl Planlama ve Koordinasyon Müdürlükleri Görev ve Çalışma Yönergesi (50. Maddeye Göre)</a:t>
            </a:r>
            <a:endParaRPr lang="tr-TR" sz="2800" dirty="0">
              <a:solidFill>
                <a:srgbClr val="C00000"/>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2420888"/>
            <a:ext cx="7200800" cy="1473344"/>
          </a:xfrm>
        </p:spPr>
        <p:txBody>
          <a:bodyPr/>
          <a:lstStyle/>
          <a:p>
            <a:pPr marL="45720" indent="0" algn="ctr">
              <a:buNone/>
            </a:pPr>
            <a:r>
              <a:rPr lang="tr-TR"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Yatırım Programı Hazırlık Sürecinde Yatırım İzleme ve </a:t>
            </a:r>
            <a:r>
              <a:rPr lang="tr-TR" sz="28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Koordinasyon Başkanlıklarının Görevleri</a:t>
            </a:r>
            <a:endParaRPr lang="tr-TR"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xmlns="" val="706012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731520"/>
            <a:ext cx="7560840" cy="5793824"/>
          </a:xfrm>
        </p:spPr>
        <p:txBody>
          <a:bodyPr>
            <a:normAutofit/>
          </a:bodyPr>
          <a:lstStyle/>
          <a:p>
            <a:pPr marL="342900" indent="-342900" algn="just">
              <a:spcBef>
                <a:spcPts val="600"/>
              </a:spcBef>
              <a:spcAft>
                <a:spcPts val="600"/>
              </a:spcAft>
              <a:defRPr/>
            </a:pPr>
            <a:r>
              <a:rPr lang="tr-TR" sz="2400" dirty="0">
                <a:latin typeface="Times New Roman" panose="02020603050405020304" pitchFamily="18" charset="0"/>
                <a:cs typeface="Times New Roman" panose="02020603050405020304" pitchFamily="18" charset="0"/>
              </a:rPr>
              <a:t>Kamu kurum ve Kuruluşlarının yatırım ve hizmetlerinin etkin olarak yapılması, izlenmesi ve koordinasyonu, </a:t>
            </a:r>
          </a:p>
          <a:p>
            <a:pPr marL="342900" indent="-342900" algn="just">
              <a:spcBef>
                <a:spcPts val="600"/>
              </a:spcBef>
              <a:spcAft>
                <a:spcPts val="600"/>
              </a:spcAft>
              <a:defRPr/>
            </a:pPr>
            <a:r>
              <a:rPr lang="tr-TR" sz="2400" dirty="0">
                <a:latin typeface="Times New Roman" panose="02020603050405020304" pitchFamily="18" charset="0"/>
                <a:cs typeface="Times New Roman" panose="02020603050405020304" pitchFamily="18" charset="0"/>
              </a:rPr>
              <a:t>Gerektiğinde merkezi idarenin taşrada yapacağı yatırımları yapmak ve koordine </a:t>
            </a:r>
            <a:r>
              <a:rPr lang="tr-TR" sz="2400" dirty="0" smtClean="0">
                <a:latin typeface="Times New Roman" panose="02020603050405020304" pitchFamily="18" charset="0"/>
                <a:cs typeface="Times New Roman" panose="02020603050405020304" pitchFamily="18" charset="0"/>
              </a:rPr>
              <a:t>etmek,</a:t>
            </a:r>
          </a:p>
          <a:p>
            <a:pPr marL="342900" indent="-342900" algn="just">
              <a:spcBef>
                <a:spcPts val="600"/>
              </a:spcBef>
              <a:spcAft>
                <a:spcPts val="600"/>
              </a:spcAft>
              <a:defRPr/>
            </a:pPr>
            <a:r>
              <a:rPr lang="tr-TR" sz="2400" dirty="0" smtClean="0">
                <a:latin typeface="Times New Roman" panose="02020603050405020304" pitchFamily="18" charset="0"/>
                <a:cs typeface="Times New Roman" panose="02020603050405020304" pitchFamily="18" charset="0"/>
              </a:rPr>
              <a:t>Merkezi </a:t>
            </a:r>
            <a:r>
              <a:rPr lang="tr-TR" sz="2400" dirty="0">
                <a:latin typeface="Times New Roman" panose="02020603050405020304" pitchFamily="18" charset="0"/>
                <a:cs typeface="Times New Roman" panose="02020603050405020304" pitchFamily="18" charset="0"/>
              </a:rPr>
              <a:t>idarenin adli ve askeri teşkilatı dışındaki taşra birimlerinin yürüttükleri hizmet ve faaliyetlerin etkinlik, verimlilik ve stratejik plan ve performans programlarına uygunluk açısından değerlendirildiği raporu hazırlamak ve valinin değerlendirmesi ile birlikte Başbakanlığa ve ilgili bakanlıklara göndermek</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defRPr/>
            </a:pPr>
            <a:r>
              <a:rPr lang="tr-TR" sz="2400" dirty="0" smtClean="0">
                <a:latin typeface="Times New Roman" panose="02020603050405020304" pitchFamily="18" charset="0"/>
                <a:cs typeface="Times New Roman" panose="02020603050405020304" pitchFamily="18" charset="0"/>
              </a:rPr>
              <a:t>İldeki </a:t>
            </a:r>
            <a:r>
              <a:rPr lang="tr-TR" sz="2400" dirty="0">
                <a:latin typeface="Times New Roman" panose="02020603050405020304" pitchFamily="18" charset="0"/>
                <a:cs typeface="Times New Roman" panose="02020603050405020304" pitchFamily="18" charset="0"/>
              </a:rPr>
              <a:t>kamu kurum ve kuruluşlarına rehberlik edilmesi ve bunların denetlenmesi.</a:t>
            </a:r>
          </a:p>
          <a:p>
            <a:endParaRPr lang="tr-TR" dirty="0"/>
          </a:p>
        </p:txBody>
      </p:sp>
    </p:spTree>
    <p:extLst>
      <p:ext uri="{BB962C8B-B14F-4D97-AF65-F5344CB8AC3E}">
        <p14:creationId xmlns:p14="http://schemas.microsoft.com/office/powerpoint/2010/main" xmlns="" val="2512358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2780928"/>
            <a:ext cx="6400800" cy="825272"/>
          </a:xfrm>
        </p:spPr>
        <p:txBody>
          <a:bodyPr>
            <a:normAutofit/>
          </a:bodyPr>
          <a:lstStyle/>
          <a:p>
            <a:pPr marL="45720" indent="0" algn="ctr">
              <a:buNone/>
            </a:pPr>
            <a:r>
              <a:rPr lang="tr-TR" sz="3600" b="1" kern="0" spc="600" dirty="0">
                <a:solidFill>
                  <a:srgbClr val="C00000"/>
                </a:solidFill>
                <a:latin typeface="Times New Roman" panose="02020603050405020304" pitchFamily="18" charset="0"/>
                <a:cs typeface="Times New Roman" panose="02020603050405020304" pitchFamily="18" charset="0"/>
              </a:rPr>
              <a:t>TEŞEKKÜRLER</a:t>
            </a:r>
          </a:p>
          <a:p>
            <a:endParaRPr lang="tr-TR" dirty="0"/>
          </a:p>
        </p:txBody>
      </p:sp>
    </p:spTree>
    <p:extLst>
      <p:ext uri="{BB962C8B-B14F-4D97-AF65-F5344CB8AC3E}">
        <p14:creationId xmlns:p14="http://schemas.microsoft.com/office/powerpoint/2010/main" xmlns="" val="4239000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548680"/>
            <a:ext cx="8064896" cy="5256584"/>
          </a:xfrm>
        </p:spPr>
        <p:txBody>
          <a:bodyPr>
            <a:normAutofit/>
          </a:bodyPr>
          <a:lstStyle/>
          <a:p>
            <a:pPr marL="45720" indent="0" algn="just">
              <a:buNone/>
            </a:pPr>
            <a:endParaRPr lang="tr-TR" dirty="0" smtClean="0">
              <a:solidFill>
                <a:srgbClr val="4F81BD">
                  <a:lumMod val="50000"/>
                </a:srgbClr>
              </a:solidFill>
              <a:latin typeface="Times New Roman" panose="02020603050405020304" pitchFamily="18" charset="0"/>
              <a:cs typeface="Times New Roman" panose="02020603050405020304" pitchFamily="18" charset="0"/>
            </a:endParaRPr>
          </a:p>
          <a:p>
            <a:pPr marL="45720" indent="0" algn="just">
              <a:buNone/>
            </a:pPr>
            <a:r>
              <a:rPr lang="tr-TR" sz="2400" dirty="0" smtClean="0">
                <a:solidFill>
                  <a:srgbClr val="C00000"/>
                </a:solidFill>
                <a:latin typeface="Times New Roman" panose="02020603050405020304" pitchFamily="18" charset="0"/>
                <a:cs typeface="Times New Roman" panose="02020603050405020304" pitchFamily="18" charset="0"/>
              </a:rPr>
              <a:t>YATIRIM PROGRAMI TEKLİFLERİNİN HAZIRLANMASI</a:t>
            </a:r>
          </a:p>
          <a:p>
            <a:pPr marL="45720" indent="0" algn="just">
              <a:buNone/>
            </a:pPr>
            <a:endParaRPr lang="tr-TR" dirty="0">
              <a:solidFill>
                <a:srgbClr val="4F81BD">
                  <a:lumMod val="50000"/>
                </a:srgbClr>
              </a:solidFill>
              <a:latin typeface="Times New Roman" panose="02020603050405020304" pitchFamily="18" charset="0"/>
              <a:cs typeface="Times New Roman" panose="02020603050405020304" pitchFamily="18" charset="0"/>
            </a:endParaRPr>
          </a:p>
          <a:p>
            <a:pPr marL="45720" indent="0" algn="just">
              <a:buNone/>
            </a:pPr>
            <a:r>
              <a:rPr lang="tr-TR" dirty="0" smtClean="0">
                <a:solidFill>
                  <a:srgbClr val="4F81BD">
                    <a:lumMod val="50000"/>
                  </a:srgbClr>
                </a:solidFill>
                <a:latin typeface="Times New Roman" panose="02020603050405020304" pitchFamily="18" charset="0"/>
                <a:cs typeface="Times New Roman" panose="02020603050405020304" pitchFamily="18" charset="0"/>
              </a:rPr>
              <a:t>Bakanlık </a:t>
            </a:r>
            <a:r>
              <a:rPr lang="tr-TR" dirty="0">
                <a:solidFill>
                  <a:srgbClr val="4F81BD">
                    <a:lumMod val="50000"/>
                  </a:srgbClr>
                </a:solidFill>
                <a:latin typeface="Times New Roman" panose="02020603050405020304" pitchFamily="18" charset="0"/>
                <a:cs typeface="Times New Roman" panose="02020603050405020304" pitchFamily="18" charset="0"/>
              </a:rPr>
              <a:t>Merkez Birimleri tarafından, Yatırım Programı Hazırlama Rehberi’ni esas alarak, rehber ekinde yer alan ek formların ve tabloların doldurulması şeklinde olmaktadır</a:t>
            </a:r>
            <a:r>
              <a:rPr lang="tr-TR" dirty="0" smtClean="0">
                <a:solidFill>
                  <a:srgbClr val="4F81BD">
                    <a:lumMod val="50000"/>
                  </a:srgbClr>
                </a:solidFill>
                <a:latin typeface="Times New Roman" panose="02020603050405020304" pitchFamily="18" charset="0"/>
                <a:cs typeface="Times New Roman" panose="02020603050405020304" pitchFamily="18" charset="0"/>
              </a:rPr>
              <a:t>. </a:t>
            </a:r>
          </a:p>
          <a:p>
            <a:pPr marL="45720" indent="0">
              <a:buNone/>
            </a:pPr>
            <a:endParaRPr lang="tr-TR" dirty="0"/>
          </a:p>
        </p:txBody>
      </p:sp>
    </p:spTree>
    <p:extLst>
      <p:ext uri="{BB962C8B-B14F-4D97-AF65-F5344CB8AC3E}">
        <p14:creationId xmlns:p14="http://schemas.microsoft.com/office/powerpoint/2010/main" xmlns="" val="3816761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711349"/>
            <a:ext cx="8229600" cy="4525963"/>
          </a:xfrm>
        </p:spPr>
        <p:txBody>
          <a:bodyPr/>
          <a:lstStyle/>
          <a:p>
            <a:pPr marL="109728" indent="0" algn="ctr">
              <a:buNone/>
            </a:pPr>
            <a:r>
              <a:rPr lang="tr-TR" dirty="0" smtClean="0"/>
              <a:t>2015-2017DÖNEMİ </a:t>
            </a:r>
            <a:r>
              <a:rPr lang="tr-TR" dirty="0"/>
              <a:t>YATIRIM POLİTİKASININ GENEL </a:t>
            </a:r>
            <a:r>
              <a:rPr lang="tr-TR" dirty="0" smtClean="0"/>
              <a:t>ÇERÇEVESİ</a:t>
            </a:r>
          </a:p>
          <a:p>
            <a:pPr marL="109728" indent="0" algn="ctr">
              <a:buNone/>
            </a:pPr>
            <a:endParaRPr lang="tr-TR" dirty="0" smtClean="0"/>
          </a:p>
          <a:p>
            <a:pPr algn="just"/>
            <a:r>
              <a:rPr lang="tr-TR" sz="2400" dirty="0" smtClean="0">
                <a:latin typeface="Times New Roman" panose="02020603050405020304" pitchFamily="18" charset="0"/>
                <a:cs typeface="Times New Roman" panose="02020603050405020304" pitchFamily="18" charset="0"/>
              </a:rPr>
              <a:t>Onuncu </a:t>
            </a:r>
            <a:r>
              <a:rPr lang="tr-TR" sz="2400" dirty="0">
                <a:latin typeface="Times New Roman" panose="02020603050405020304" pitchFamily="18" charset="0"/>
                <a:cs typeface="Times New Roman" panose="02020603050405020304" pitchFamily="18" charset="0"/>
              </a:rPr>
              <a:t>Kalkınma Planı (2014-2018)</a:t>
            </a:r>
          </a:p>
          <a:p>
            <a:pPr algn="just"/>
            <a:r>
              <a:rPr lang="tr-TR" sz="2400" dirty="0" smtClean="0">
                <a:latin typeface="Times New Roman" panose="02020603050405020304" pitchFamily="18" charset="0"/>
                <a:cs typeface="Times New Roman" panose="02020603050405020304" pitchFamily="18" charset="0"/>
              </a:rPr>
              <a:t>Orta </a:t>
            </a:r>
            <a:r>
              <a:rPr lang="tr-TR" sz="2400" dirty="0">
                <a:latin typeface="Times New Roman" panose="02020603050405020304" pitchFamily="18" charset="0"/>
                <a:cs typeface="Times New Roman" panose="02020603050405020304" pitchFamily="18" charset="0"/>
              </a:rPr>
              <a:t>Vadeli Program (</a:t>
            </a:r>
            <a:r>
              <a:rPr lang="tr-TR" sz="2400" dirty="0" smtClean="0">
                <a:latin typeface="Times New Roman" panose="02020603050405020304" pitchFamily="18" charset="0"/>
                <a:cs typeface="Times New Roman" panose="02020603050405020304" pitchFamily="18" charset="0"/>
              </a:rPr>
              <a:t>2016-2018) </a:t>
            </a:r>
            <a:r>
              <a:rPr lang="tr-TR" sz="2400" dirty="0">
                <a:latin typeface="Times New Roman" panose="02020603050405020304" pitchFamily="18" charset="0"/>
                <a:cs typeface="Times New Roman" panose="02020603050405020304" pitchFamily="18" charset="0"/>
              </a:rPr>
              <a:t>ve Orta Vadeli Mali Plan (</a:t>
            </a:r>
            <a:r>
              <a:rPr lang="tr-TR" sz="2400" dirty="0" smtClean="0">
                <a:latin typeface="Times New Roman" panose="02020603050405020304" pitchFamily="18" charset="0"/>
                <a:cs typeface="Times New Roman" panose="02020603050405020304" pitchFamily="18" charset="0"/>
              </a:rPr>
              <a:t>2016-2018)</a:t>
            </a:r>
            <a:endParaRPr lang="tr-TR" sz="2400" dirty="0" smtClean="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Bölge Planları ve GAP, DAP, KOP, DOKAP Eylem </a:t>
            </a:r>
            <a:r>
              <a:rPr lang="tr-TR" sz="2400" dirty="0" smtClean="0">
                <a:latin typeface="Times New Roman" panose="02020603050405020304" pitchFamily="18" charset="0"/>
                <a:cs typeface="Times New Roman" panose="02020603050405020304" pitchFamily="18" charset="0"/>
              </a:rPr>
              <a:t>Planları</a:t>
            </a:r>
          </a:p>
          <a:p>
            <a:pPr algn="just"/>
            <a:r>
              <a:rPr lang="tr-TR" sz="2400" dirty="0">
                <a:latin typeface="Times New Roman" panose="02020603050405020304" pitchFamily="18" charset="0"/>
                <a:cs typeface="Times New Roman" panose="02020603050405020304" pitchFamily="18" charset="0"/>
              </a:rPr>
              <a:t>İdare Stratejik Planı ve Performans Programı</a:t>
            </a:r>
          </a:p>
          <a:p>
            <a:endParaRPr lang="tr-TR" dirty="0" smtClean="0"/>
          </a:p>
          <a:p>
            <a:pPr>
              <a:buFontTx/>
              <a:buChar char="-"/>
            </a:pPr>
            <a:endParaRPr lang="tr-TR" dirty="0"/>
          </a:p>
        </p:txBody>
      </p:sp>
      <p:sp>
        <p:nvSpPr>
          <p:cNvPr id="3" name="Başlık 2"/>
          <p:cNvSpPr>
            <a:spLocks noGrp="1"/>
          </p:cNvSpPr>
          <p:nvPr>
            <p:ph type="title"/>
          </p:nvPr>
        </p:nvSpPr>
        <p:spPr/>
        <p:txBody>
          <a:bodyPr>
            <a:normAutofit/>
          </a:bodyPr>
          <a:lstStyle/>
          <a:p>
            <a:pPr algn="ctr"/>
            <a:r>
              <a:rPr lang="tr-TR" sz="2400" dirty="0">
                <a:solidFill>
                  <a:srgbClr val="FF0000"/>
                </a:solidFill>
                <a:latin typeface="Times New Roman" panose="02020603050405020304" pitchFamily="18" charset="0"/>
                <a:cs typeface="Times New Roman" panose="02020603050405020304" pitchFamily="18" charset="0"/>
              </a:rPr>
              <a:t>2015-2017 DÖNEMİ</a:t>
            </a:r>
            <a:br>
              <a:rPr lang="tr-TR" sz="2400" dirty="0">
                <a:solidFill>
                  <a:srgbClr val="FF0000"/>
                </a:solidFill>
                <a:latin typeface="Times New Roman" panose="02020603050405020304" pitchFamily="18" charset="0"/>
                <a:cs typeface="Times New Roman" panose="02020603050405020304" pitchFamily="18" charset="0"/>
              </a:rPr>
            </a:br>
            <a:r>
              <a:rPr lang="tr-TR" sz="2400" dirty="0">
                <a:solidFill>
                  <a:srgbClr val="FF0000"/>
                </a:solidFill>
                <a:latin typeface="Times New Roman" panose="02020603050405020304" pitchFamily="18" charset="0"/>
                <a:cs typeface="Times New Roman" panose="02020603050405020304" pitchFamily="18" charset="0"/>
              </a:rPr>
              <a:t>YATIRIM PROGRAMI HAZIRLAMA REHBERİ</a:t>
            </a:r>
          </a:p>
        </p:txBody>
      </p:sp>
    </p:spTree>
    <p:extLst>
      <p:ext uri="{BB962C8B-B14F-4D97-AF65-F5344CB8AC3E}">
        <p14:creationId xmlns:p14="http://schemas.microsoft.com/office/powerpoint/2010/main" xmlns="" val="1512095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841368"/>
            <a:ext cx="8229600" cy="3531848"/>
          </a:xfrm>
        </p:spPr>
        <p:txBody>
          <a:bodyPr>
            <a:normAutofit/>
          </a:bodyPr>
          <a:lstStyle/>
          <a:p>
            <a:pPr marL="109728" indent="0" algn="just">
              <a:buNone/>
            </a:pPr>
            <a:r>
              <a:rPr lang="tr-TR"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Madde 41. </a:t>
            </a:r>
            <a:r>
              <a:rPr lang="tr-TR" sz="2800" dirty="0" smtClean="0">
                <a:latin typeface="Times New Roman" panose="02020603050405020304" pitchFamily="18" charset="0"/>
                <a:cs typeface="Times New Roman" panose="02020603050405020304" pitchFamily="18" charset="0"/>
              </a:rPr>
              <a:t>Valilikler</a:t>
            </a:r>
            <a:r>
              <a:rPr lang="tr-TR" sz="2800" dirty="0">
                <a:latin typeface="Times New Roman" panose="02020603050405020304" pitchFamily="18" charset="0"/>
                <a:cs typeface="Times New Roman" panose="02020603050405020304" pitchFamily="18" charset="0"/>
              </a:rPr>
              <a:t>, kamu kuruluşlarının yatırım projeleri ile ilgili tekliflerini, bunlar hakkında il </a:t>
            </a:r>
            <a:r>
              <a:rPr lang="tr-TR" sz="2800" dirty="0" smtClean="0">
                <a:latin typeface="Times New Roman" panose="02020603050405020304" pitchFamily="18" charset="0"/>
                <a:cs typeface="Times New Roman" panose="02020603050405020304" pitchFamily="18" charset="0"/>
              </a:rPr>
              <a:t>koordinasyon kurullarında </a:t>
            </a:r>
            <a:r>
              <a:rPr lang="tr-TR" sz="2800" dirty="0">
                <a:latin typeface="Times New Roman" panose="02020603050405020304" pitchFamily="18" charset="0"/>
                <a:cs typeface="Times New Roman" panose="02020603050405020304" pitchFamily="18" charset="0"/>
              </a:rPr>
              <a:t>oluşan valilik görüşleri ile birlikte kalkınma ajansı yönetim kurulunda da görüşüldükten </a:t>
            </a:r>
            <a:r>
              <a:rPr lang="tr-TR" sz="2800" dirty="0" smtClean="0">
                <a:latin typeface="Times New Roman" panose="02020603050405020304" pitchFamily="18" charset="0"/>
                <a:cs typeface="Times New Roman" panose="02020603050405020304" pitchFamily="18" charset="0"/>
              </a:rPr>
              <a:t>sonra </a:t>
            </a:r>
            <a:r>
              <a:rPr lang="tr-TR" sz="2800" b="1" dirty="0" smtClean="0">
                <a:latin typeface="Times New Roman" panose="02020603050405020304" pitchFamily="18" charset="0"/>
                <a:cs typeface="Times New Roman" panose="02020603050405020304" pitchFamily="18" charset="0"/>
              </a:rPr>
              <a:t>doğrudan </a:t>
            </a:r>
            <a:r>
              <a:rPr lang="tr-TR" sz="2800" b="1" dirty="0">
                <a:latin typeface="Times New Roman" panose="02020603050405020304" pitchFamily="18" charset="0"/>
                <a:cs typeface="Times New Roman" panose="02020603050405020304" pitchFamily="18" charset="0"/>
              </a:rPr>
              <a:t>ilgili yatırımcı kuruluşa </a:t>
            </a:r>
            <a:r>
              <a:rPr lang="tr-TR" sz="2800" dirty="0">
                <a:latin typeface="Times New Roman" panose="02020603050405020304" pitchFamily="18" charset="0"/>
                <a:cs typeface="Times New Roman" panose="02020603050405020304" pitchFamily="18" charset="0"/>
              </a:rPr>
              <a:t>ileteceklerdir.</a:t>
            </a:r>
          </a:p>
        </p:txBody>
      </p:sp>
      <p:sp>
        <p:nvSpPr>
          <p:cNvPr id="4" name="Başlık 2"/>
          <p:cNvSpPr>
            <a:spLocks noGrp="1"/>
          </p:cNvSpPr>
          <p:nvPr>
            <p:ph type="title"/>
          </p:nvPr>
        </p:nvSpPr>
        <p:spPr/>
        <p:txBody>
          <a:bodyPr>
            <a:normAutofit/>
          </a:bodyPr>
          <a:lstStyle/>
          <a:p>
            <a:pPr algn="ctr"/>
            <a:r>
              <a:rPr lang="tr-TR" sz="2400" dirty="0" smtClean="0">
                <a:solidFill>
                  <a:srgbClr val="FF0000"/>
                </a:solidFill>
                <a:latin typeface="Times New Roman" panose="02020603050405020304" pitchFamily="18" charset="0"/>
                <a:cs typeface="Times New Roman" panose="02020603050405020304" pitchFamily="18" charset="0"/>
              </a:rPr>
              <a:t>2016-2018 </a:t>
            </a:r>
            <a:r>
              <a:rPr lang="tr-TR" sz="2400" dirty="0">
                <a:solidFill>
                  <a:srgbClr val="FF0000"/>
                </a:solidFill>
                <a:latin typeface="Times New Roman" panose="02020603050405020304" pitchFamily="18" charset="0"/>
                <a:cs typeface="Times New Roman" panose="02020603050405020304" pitchFamily="18" charset="0"/>
              </a:rPr>
              <a:t>DÖNEMİ</a:t>
            </a:r>
            <a:br>
              <a:rPr lang="tr-TR" sz="2400" dirty="0">
                <a:solidFill>
                  <a:srgbClr val="FF0000"/>
                </a:solidFill>
                <a:latin typeface="Times New Roman" panose="02020603050405020304" pitchFamily="18" charset="0"/>
                <a:cs typeface="Times New Roman" panose="02020603050405020304" pitchFamily="18" charset="0"/>
              </a:rPr>
            </a:br>
            <a:r>
              <a:rPr lang="tr-TR" sz="2400" dirty="0">
                <a:solidFill>
                  <a:srgbClr val="FF0000"/>
                </a:solidFill>
                <a:latin typeface="Times New Roman" panose="02020603050405020304" pitchFamily="18" charset="0"/>
                <a:cs typeface="Times New Roman" panose="02020603050405020304" pitchFamily="18" charset="0"/>
              </a:rPr>
              <a:t>YATIRIM PROGRAMI HAZIRLAMA REHBERİ</a:t>
            </a:r>
          </a:p>
        </p:txBody>
      </p:sp>
    </p:spTree>
    <p:extLst>
      <p:ext uri="{BB962C8B-B14F-4D97-AF65-F5344CB8AC3E}">
        <p14:creationId xmlns:p14="http://schemas.microsoft.com/office/powerpoint/2010/main" xmlns="" val="3192332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43608" y="2420888"/>
            <a:ext cx="7200800" cy="1569660"/>
          </a:xfrm>
          <a:prstGeom prst="rect">
            <a:avLst/>
          </a:prstGeom>
          <a:noFill/>
        </p:spPr>
        <p:txBody>
          <a:bodyPr wrap="square">
            <a:spAutoFit/>
          </a:bodyPr>
          <a:lstStyle/>
          <a:p>
            <a:pPr algn="ctr" fontAlgn="auto">
              <a:spcBef>
                <a:spcPts val="0"/>
              </a:spcBef>
              <a:spcAft>
                <a:spcPts val="0"/>
              </a:spcAft>
              <a:defRPr/>
            </a:pPr>
            <a:r>
              <a:rPr lang="tr-TR"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Yatırım Programı Hazırlık Sürecinde </a:t>
            </a:r>
            <a:r>
              <a:rPr lang="tr-TR" sz="32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 Planlama ve Koordinasyon Müdürlüğü’nün Görevleri</a:t>
            </a:r>
            <a:endParaRPr lang="tr-TR"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83510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731520"/>
            <a:ext cx="7632848" cy="5289768"/>
          </a:xfrm>
        </p:spPr>
        <p:txBody>
          <a:bodyPr>
            <a:normAutofit lnSpcReduction="10000"/>
          </a:bodyPr>
          <a:lstStyle/>
          <a:p>
            <a:pPr marL="45720" indent="0" algn="ctr">
              <a:buNone/>
            </a:pPr>
            <a:r>
              <a:rPr lang="tr-TR" sz="2400" b="1" dirty="0" smtClean="0">
                <a:solidFill>
                  <a:srgbClr val="C00000"/>
                </a:solidFill>
                <a:latin typeface="Times New Roman" panose="02020603050405020304" pitchFamily="18" charset="0"/>
                <a:cs typeface="Times New Roman" panose="02020603050405020304" pitchFamily="18" charset="0"/>
              </a:rPr>
              <a:t>İl Planlama ve Koordinasyon Müdürlüğü </a:t>
            </a:r>
            <a:r>
              <a:rPr lang="tr-TR" sz="2400" b="1" dirty="0">
                <a:solidFill>
                  <a:srgbClr val="C00000"/>
                </a:solidFill>
                <a:latin typeface="Times New Roman" panose="02020603050405020304" pitchFamily="18" charset="0"/>
                <a:cs typeface="Times New Roman" panose="02020603050405020304" pitchFamily="18" charset="0"/>
              </a:rPr>
              <a:t>Kuruluş Görev Ve Çalışma </a:t>
            </a:r>
            <a:r>
              <a:rPr lang="tr-TR" sz="2400" b="1" dirty="0" smtClean="0">
                <a:solidFill>
                  <a:srgbClr val="C00000"/>
                </a:solidFill>
                <a:latin typeface="Times New Roman" panose="02020603050405020304" pitchFamily="18" charset="0"/>
                <a:cs typeface="Times New Roman" panose="02020603050405020304" pitchFamily="18" charset="0"/>
              </a:rPr>
              <a:t>Yönetmeliği</a:t>
            </a:r>
          </a:p>
          <a:p>
            <a:pPr marL="45720" indent="0" algn="just">
              <a:buNone/>
            </a:pPr>
            <a:endParaRPr lang="tr-TR" sz="1800" b="1" dirty="0">
              <a:solidFill>
                <a:srgbClr val="C00000"/>
              </a:solidFill>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İldeki kamu kuruluşlarınca üst kademelere gönderilecek yatırım tekliflerini inceleyerek varsa aralarındaki uyumsuzluk veya çelişkileri tespit etmek ve bir rapor halinde durumu İl Koordinasyon Kuruluna </a:t>
            </a:r>
            <a:r>
              <a:rPr lang="tr-TR" dirty="0" smtClean="0">
                <a:latin typeface="Times New Roman" panose="02020603050405020304" pitchFamily="18" charset="0"/>
                <a:cs typeface="Times New Roman" panose="02020603050405020304" pitchFamily="18" charset="0"/>
              </a:rPr>
              <a:t>sunmak. (Madde 6/b)</a:t>
            </a:r>
          </a:p>
          <a:p>
            <a:pPr marL="45720" indent="0">
              <a:buNone/>
            </a:pPr>
            <a:endParaRPr lang="tr-TR" sz="2000"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Mahalli idarelerin planlama çalışmalarına ve yatırım tekliflerinin hazırlanmasına kalkınma programları doğrultusunda yardımcı olmak, bu idarelerin yatırımlarının uygulanmasını izlemek ve </a:t>
            </a:r>
            <a:r>
              <a:rPr lang="tr-TR" dirty="0" smtClean="0">
                <a:latin typeface="Times New Roman" panose="02020603050405020304" pitchFamily="18" charset="0"/>
                <a:cs typeface="Times New Roman" panose="02020603050405020304" pitchFamily="18" charset="0"/>
              </a:rPr>
              <a:t>değerlendirmek</a:t>
            </a:r>
            <a:r>
              <a:rPr lang="tr-TR" dirty="0">
                <a:latin typeface="Times New Roman" panose="02020603050405020304" pitchFamily="18" charset="0"/>
                <a:cs typeface="Times New Roman" panose="02020603050405020304" pitchFamily="18" charset="0"/>
              </a:rPr>
              <a:t>. (Madde </a:t>
            </a:r>
            <a:r>
              <a:rPr lang="tr-TR" dirty="0" smtClean="0">
                <a:latin typeface="Times New Roman" panose="02020603050405020304" pitchFamily="18" charset="0"/>
                <a:cs typeface="Times New Roman" panose="02020603050405020304" pitchFamily="18" charset="0"/>
              </a:rPr>
              <a:t>6/e)</a:t>
            </a:r>
            <a:endParaRPr lang="tr-TR" dirty="0">
              <a:latin typeface="Times New Roman" panose="02020603050405020304" pitchFamily="18" charset="0"/>
              <a:cs typeface="Times New Roman" panose="02020603050405020304" pitchFamily="18" charset="0"/>
            </a:endParaRPr>
          </a:p>
          <a:p>
            <a:pPr algn="just"/>
            <a:endParaRPr lang="tr-TR" dirty="0">
              <a:solidFill>
                <a:srgbClr val="254061"/>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xmlns="" val="2984600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2276872"/>
            <a:ext cx="6984776" cy="1944216"/>
          </a:xfrm>
        </p:spPr>
        <p:txBody>
          <a:bodyPr>
            <a:noAutofit/>
          </a:bodyPr>
          <a:lstStyle/>
          <a:p>
            <a:pPr marL="45720" indent="0" algn="ctr">
              <a:buNone/>
            </a:pPr>
            <a:r>
              <a:rPr lang="tr-TR"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2016 </a:t>
            </a:r>
            <a:r>
              <a:rPr lang="tr-TR"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YILI PROGRAMININ UYGULANMASI, İZLENMESİ VE KOORDİNASYONUNA DAİR BAKANLAR KURULU KARARI</a:t>
            </a:r>
          </a:p>
          <a:p>
            <a:endParaRPr lang="tr-TR" sz="2400" dirty="0"/>
          </a:p>
        </p:txBody>
      </p:sp>
    </p:spTree>
    <p:extLst>
      <p:ext uri="{BB962C8B-B14F-4D97-AF65-F5344CB8AC3E}">
        <p14:creationId xmlns:p14="http://schemas.microsoft.com/office/powerpoint/2010/main" xmlns="" val="3732181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09728" indent="0" algn="just">
              <a:buNone/>
            </a:pPr>
            <a:r>
              <a:rPr lang="tr-TR" sz="2400" dirty="0" smtClean="0">
                <a:latin typeface="Times New Roman" panose="02020603050405020304" pitchFamily="18" charset="0"/>
                <a:cs typeface="Times New Roman" panose="02020603050405020304" pitchFamily="18" charset="0"/>
              </a:rPr>
              <a:t>(1) Kamu kuruluşları, </a:t>
            </a:r>
            <a:r>
              <a:rPr lang="tr-TR" sz="2400" dirty="0" smtClean="0">
                <a:latin typeface="Times New Roman" panose="02020603050405020304" pitchFamily="18" charset="0"/>
                <a:cs typeface="Times New Roman" panose="02020603050405020304" pitchFamily="18" charset="0"/>
              </a:rPr>
              <a:t>2016-2018 </a:t>
            </a:r>
            <a:r>
              <a:rPr lang="tr-TR" sz="2400" dirty="0" smtClean="0">
                <a:latin typeface="Times New Roman" panose="02020603050405020304" pitchFamily="18" charset="0"/>
                <a:cs typeface="Times New Roman" panose="02020603050405020304" pitchFamily="18" charset="0"/>
              </a:rPr>
              <a:t>Orta Vadeli Programda belirtilen hedefleri, politikaları, öncelikleri, makroekonomik dengeleri, çevresel etkileri ve varsa sektör ana planları, GAP, DAP, KOP ve DOKAP eylem planları ile kuruluş stratejik planları ve performans programlarını esas almalarının yanı sıra il ölçeğindeki yatırımlar için </a:t>
            </a:r>
            <a:r>
              <a:rPr lang="tr-TR" sz="2400" dirty="0" smtClean="0">
                <a:solidFill>
                  <a:srgbClr val="C00000"/>
                </a:solidFill>
                <a:latin typeface="Times New Roman" panose="02020603050405020304" pitchFamily="18" charset="0"/>
                <a:cs typeface="Times New Roman" panose="02020603050405020304" pitchFamily="18" charset="0"/>
              </a:rPr>
              <a:t>valilik görüşlerini</a:t>
            </a:r>
            <a:r>
              <a:rPr lang="tr-TR" sz="2400" dirty="0" smtClean="0">
                <a:latin typeface="Times New Roman" panose="02020603050405020304" pitchFamily="18" charset="0"/>
                <a:cs typeface="Times New Roman" panose="02020603050405020304" pitchFamily="18" charset="0"/>
              </a:rPr>
              <a:t> de dikkate alarak proje düzeyinde 3 yıllık yatırım programları hazırlar ve Temmuz </a:t>
            </a:r>
            <a:r>
              <a:rPr lang="tr-TR" sz="2400" dirty="0" smtClean="0">
                <a:latin typeface="Times New Roman" panose="02020603050405020304" pitchFamily="18" charset="0"/>
                <a:cs typeface="Times New Roman" panose="02020603050405020304" pitchFamily="18" charset="0"/>
              </a:rPr>
              <a:t>2016 </a:t>
            </a:r>
            <a:r>
              <a:rPr lang="tr-TR" sz="2400" dirty="0" smtClean="0">
                <a:latin typeface="Times New Roman" panose="02020603050405020304" pitchFamily="18" charset="0"/>
                <a:cs typeface="Times New Roman" panose="02020603050405020304" pitchFamily="18" charset="0"/>
              </a:rPr>
              <a:t>sonuna kadar Kalkınma </a:t>
            </a:r>
            <a:r>
              <a:rPr lang="tr-TR" sz="2400" dirty="0">
                <a:latin typeface="Times New Roman" panose="02020603050405020304" pitchFamily="18" charset="0"/>
                <a:cs typeface="Times New Roman" panose="02020603050405020304" pitchFamily="18" charset="0"/>
              </a:rPr>
              <a:t>B</a:t>
            </a:r>
            <a:r>
              <a:rPr lang="tr-TR" sz="2400" dirty="0" smtClean="0">
                <a:latin typeface="Times New Roman" panose="02020603050405020304" pitchFamily="18" charset="0"/>
                <a:cs typeface="Times New Roman" panose="02020603050405020304" pitchFamily="18" charset="0"/>
              </a:rPr>
              <a:t>akanlığına gönderirler.</a:t>
            </a:r>
            <a:endParaRPr lang="tr-TR" sz="2400" dirty="0">
              <a:latin typeface="Times New Roman" panose="02020603050405020304" pitchFamily="18" charset="0"/>
              <a:cs typeface="Times New Roman" panose="02020603050405020304" pitchFamily="18" charset="0"/>
            </a:endParaRPr>
          </a:p>
        </p:txBody>
      </p:sp>
      <p:sp>
        <p:nvSpPr>
          <p:cNvPr id="3" name="Başlık 2"/>
          <p:cNvSpPr>
            <a:spLocks noGrp="1"/>
          </p:cNvSpPr>
          <p:nvPr>
            <p:ph type="title"/>
          </p:nvPr>
        </p:nvSpPr>
        <p:spPr/>
        <p:txBody>
          <a:bodyPr>
            <a:normAutofit/>
          </a:bodyPr>
          <a:lstStyle/>
          <a:p>
            <a:r>
              <a:rPr lang="tr-TR" sz="2800" dirty="0" smtClean="0">
                <a:solidFill>
                  <a:srgbClr val="C00000"/>
                </a:solidFill>
                <a:latin typeface="Times New Roman" panose="02020603050405020304" pitchFamily="18" charset="0"/>
                <a:cs typeface="Times New Roman" panose="02020603050405020304" pitchFamily="18" charset="0"/>
              </a:rPr>
              <a:t>Yıllık Yatırım Programı Teklifleri (Madde 13)</a:t>
            </a:r>
            <a:endParaRPr lang="tr-TR"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516647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642</TotalTime>
  <Words>1149</Words>
  <Application>Microsoft Office PowerPoint</Application>
  <PresentationFormat>Ekran Gösterisi (4:3)</PresentationFormat>
  <Paragraphs>85</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Kalabalık</vt:lpstr>
      <vt:lpstr>İL YATIRIM PROGRAMI HAZIRLIK VE İZLEME SÜRECİ</vt:lpstr>
      <vt:lpstr>Slayt 2</vt:lpstr>
      <vt:lpstr>Slayt 3</vt:lpstr>
      <vt:lpstr>2015-2017 DÖNEMİ YATIRIM PROGRAMI HAZIRLAMA REHBERİ</vt:lpstr>
      <vt:lpstr>2016-2018 DÖNEMİ YATIRIM PROGRAMI HAZIRLAMA REHBERİ</vt:lpstr>
      <vt:lpstr>Slayt 6</vt:lpstr>
      <vt:lpstr>Slayt 7</vt:lpstr>
      <vt:lpstr>Slayt 8</vt:lpstr>
      <vt:lpstr>Yıllık Yatırım Programı Teklifleri (Madde 13)</vt:lpstr>
      <vt:lpstr>Yerel Koordinasyon (Madde 20)</vt:lpstr>
      <vt:lpstr>Slayt 11</vt:lpstr>
      <vt:lpstr>Slayt 12</vt:lpstr>
      <vt:lpstr>Slayt 13</vt:lpstr>
      <vt:lpstr>Slayt 14</vt:lpstr>
      <vt:lpstr>Slayt 15</vt:lpstr>
      <vt:lpstr>Slayt 16</vt:lpstr>
      <vt:lpstr>Slayt 17</vt:lpstr>
      <vt:lpstr>Yatırım İzleme Kurulu</vt:lpstr>
      <vt:lpstr>Slayt 19</vt:lpstr>
      <vt:lpstr>İl Planlama ve Koordinasyon Müdürlükleri Görev ve Çalışma Yönergesi (35. Maddeye Göre)</vt:lpstr>
      <vt:lpstr>İl Planlama ve Koordinasyon Müdürlükleri Görev ve Çalışma Yönergesi (50. Maddeye Göre)</vt:lpstr>
      <vt:lpstr>Slayt 22</vt:lpstr>
      <vt:lpstr>Slayt 23</vt:lpstr>
      <vt:lpstr>Slayt 24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YATIRIM PROGRAMI HAZIRLIK VE İZLEME SÜRECİ</dc:title>
  <dc:creator>SUHEYLAYEREL</dc:creator>
  <cp:lastModifiedBy>SUHEYLAYEREL</cp:lastModifiedBy>
  <cp:revision>64</cp:revision>
  <dcterms:created xsi:type="dcterms:W3CDTF">2014-11-24T16:54:30Z</dcterms:created>
  <dcterms:modified xsi:type="dcterms:W3CDTF">2016-10-17T01:30:11Z</dcterms:modified>
</cp:coreProperties>
</file>